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08" r:id="rId1"/>
  </p:sldMasterIdLst>
  <p:notesMasterIdLst>
    <p:notesMasterId r:id="rId12"/>
  </p:notesMasterIdLst>
  <p:sldIdLst>
    <p:sldId id="265" r:id="rId2"/>
    <p:sldId id="263" r:id="rId3"/>
    <p:sldId id="256" r:id="rId4"/>
    <p:sldId id="258" r:id="rId5"/>
    <p:sldId id="262" r:id="rId6"/>
    <p:sldId id="260" r:id="rId7"/>
    <p:sldId id="264" r:id="rId8"/>
    <p:sldId id="259" r:id="rId9"/>
    <p:sldId id="261" r:id="rId10"/>
    <p:sldId id="266" r:id="rId11"/>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33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EF1C429-98D1-41B3-AB6A-A27576F3D52F}" type="datetimeFigureOut">
              <a:rPr kumimoji="1" lang="ja-JP" altLang="en-US" smtClean="0"/>
              <a:t>2021/1/19</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08C1FBE-BD7B-475B-83F0-9E877D0F77DB}" type="slidenum">
              <a:rPr kumimoji="1" lang="ja-JP" altLang="en-US" smtClean="0"/>
              <a:t>‹#›</a:t>
            </a:fld>
            <a:endParaRPr kumimoji="1" lang="ja-JP" altLang="en-US"/>
          </a:p>
        </p:txBody>
      </p:sp>
    </p:spTree>
    <p:extLst>
      <p:ext uri="{BB962C8B-B14F-4D97-AF65-F5344CB8AC3E}">
        <p14:creationId xmlns:p14="http://schemas.microsoft.com/office/powerpoint/2010/main" val="11828685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9DC1745-8918-46B3-8CB4-FDE52F3E78C3}"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012295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46AD70B-D35D-4107-A06A-A938A3310649}" type="datetime1">
              <a:rPr kumimoji="1" lang="ja-JP" altLang="en-US" smtClean="0"/>
              <a:t>2021/1/19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AE1A66-8411-45AF-918C-103F4F4269B5}" type="slidenum">
              <a:rPr kumimoji="1" lang="ja-JP" altLang="en-US" smtClean="0"/>
              <a:t>‹#›</a:t>
            </a:fld>
            <a:endParaRPr kumimoji="1" lang="ja-JP" altLang="en-US"/>
          </a:p>
        </p:txBody>
      </p:sp>
    </p:spTree>
    <p:extLst>
      <p:ext uri="{BB962C8B-B14F-4D97-AF65-F5344CB8AC3E}">
        <p14:creationId xmlns:p14="http://schemas.microsoft.com/office/powerpoint/2010/main" val="1051273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3411061-92CA-4682-AF73-0B3E81A87FF9}" type="datetime1">
              <a:rPr kumimoji="1" lang="ja-JP" altLang="en-US" smtClean="0"/>
              <a:t>2021/1/19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AE1A66-8411-45AF-918C-103F4F4269B5}" type="slidenum">
              <a:rPr kumimoji="1" lang="ja-JP" altLang="en-US" smtClean="0"/>
              <a:t>‹#›</a:t>
            </a:fld>
            <a:endParaRPr kumimoji="1" lang="ja-JP" altLang="en-US"/>
          </a:p>
        </p:txBody>
      </p:sp>
    </p:spTree>
    <p:extLst>
      <p:ext uri="{BB962C8B-B14F-4D97-AF65-F5344CB8AC3E}">
        <p14:creationId xmlns:p14="http://schemas.microsoft.com/office/powerpoint/2010/main" val="532938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22F9D2-5D0B-42A6-B1D9-D71EBA7A1E77}" type="datetime1">
              <a:rPr kumimoji="1" lang="ja-JP" altLang="en-US" smtClean="0"/>
              <a:t>2021/1/19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AE1A66-8411-45AF-918C-103F4F4269B5}" type="slidenum">
              <a:rPr kumimoji="1" lang="ja-JP" altLang="en-US" smtClean="0"/>
              <a:t>‹#›</a:t>
            </a:fld>
            <a:endParaRPr kumimoji="1" lang="ja-JP" altLang="en-US"/>
          </a:p>
        </p:txBody>
      </p:sp>
    </p:spTree>
    <p:extLst>
      <p:ext uri="{BB962C8B-B14F-4D97-AF65-F5344CB8AC3E}">
        <p14:creationId xmlns:p14="http://schemas.microsoft.com/office/powerpoint/2010/main" val="1390195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71E5F40-CB45-45D5-B2E9-664AC0F0A26A}" type="datetime1">
              <a:rPr kumimoji="1" lang="ja-JP" altLang="en-US" smtClean="0"/>
              <a:t>2021/1/19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400" b="1">
                <a:solidFill>
                  <a:schemeClr val="tx1"/>
                </a:solidFill>
              </a:defRPr>
            </a:lvl1pPr>
          </a:lstStyle>
          <a:p>
            <a:fld id="{73AE1A66-8411-45AF-918C-103F4F4269B5}" type="slidenum">
              <a:rPr kumimoji="1" lang="ja-JP" altLang="en-US" smtClean="0"/>
              <a:pPr/>
              <a:t>‹#›</a:t>
            </a:fld>
            <a:endParaRPr kumimoji="1" lang="ja-JP" altLang="en-US" dirty="0"/>
          </a:p>
        </p:txBody>
      </p:sp>
    </p:spTree>
    <p:extLst>
      <p:ext uri="{BB962C8B-B14F-4D97-AF65-F5344CB8AC3E}">
        <p14:creationId xmlns:p14="http://schemas.microsoft.com/office/powerpoint/2010/main" val="314844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4A72BE2-E8E6-4A80-AD0A-D7330A7F7AD2}" type="datetime1">
              <a:rPr kumimoji="1" lang="ja-JP" altLang="en-US" smtClean="0"/>
              <a:t>2021/1/19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AE1A66-8411-45AF-918C-103F4F4269B5}" type="slidenum">
              <a:rPr kumimoji="1" lang="ja-JP" altLang="en-US" smtClean="0"/>
              <a:t>‹#›</a:t>
            </a:fld>
            <a:endParaRPr kumimoji="1" lang="ja-JP" altLang="en-US"/>
          </a:p>
        </p:txBody>
      </p:sp>
    </p:spTree>
    <p:extLst>
      <p:ext uri="{BB962C8B-B14F-4D97-AF65-F5344CB8AC3E}">
        <p14:creationId xmlns:p14="http://schemas.microsoft.com/office/powerpoint/2010/main" val="2475637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4029F34-A081-4250-9F39-D3944B663BC7}" type="datetime1">
              <a:rPr kumimoji="1" lang="ja-JP" altLang="en-US" smtClean="0"/>
              <a:t>2021/1/19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3AE1A66-8411-45AF-918C-103F4F4269B5}" type="slidenum">
              <a:rPr kumimoji="1" lang="ja-JP" altLang="en-US" smtClean="0"/>
              <a:t>‹#›</a:t>
            </a:fld>
            <a:endParaRPr kumimoji="1" lang="ja-JP" altLang="en-US"/>
          </a:p>
        </p:txBody>
      </p:sp>
    </p:spTree>
    <p:extLst>
      <p:ext uri="{BB962C8B-B14F-4D97-AF65-F5344CB8AC3E}">
        <p14:creationId xmlns:p14="http://schemas.microsoft.com/office/powerpoint/2010/main" val="54193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CC3289F-EFFA-4D59-AF0A-B9E3D374F8E6}" type="datetime1">
              <a:rPr kumimoji="1" lang="ja-JP" altLang="en-US" smtClean="0"/>
              <a:t>2021/1/19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3AE1A66-8411-45AF-918C-103F4F4269B5}" type="slidenum">
              <a:rPr kumimoji="1" lang="ja-JP" altLang="en-US" smtClean="0"/>
              <a:t>‹#›</a:t>
            </a:fld>
            <a:endParaRPr kumimoji="1" lang="ja-JP" altLang="en-US"/>
          </a:p>
        </p:txBody>
      </p:sp>
    </p:spTree>
    <p:extLst>
      <p:ext uri="{BB962C8B-B14F-4D97-AF65-F5344CB8AC3E}">
        <p14:creationId xmlns:p14="http://schemas.microsoft.com/office/powerpoint/2010/main" val="1246773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ACFA15F-703C-468F-9AE0-E733A18AE924}" type="datetime1">
              <a:rPr kumimoji="1" lang="ja-JP" altLang="en-US" smtClean="0"/>
              <a:t>2021/1/19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3AE1A66-8411-45AF-918C-103F4F4269B5}" type="slidenum">
              <a:rPr kumimoji="1" lang="ja-JP" altLang="en-US" smtClean="0"/>
              <a:t>‹#›</a:t>
            </a:fld>
            <a:endParaRPr kumimoji="1" lang="ja-JP" altLang="en-US"/>
          </a:p>
        </p:txBody>
      </p:sp>
    </p:spTree>
    <p:extLst>
      <p:ext uri="{BB962C8B-B14F-4D97-AF65-F5344CB8AC3E}">
        <p14:creationId xmlns:p14="http://schemas.microsoft.com/office/powerpoint/2010/main" val="1188470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F1587F-28CF-4430-9205-BD601F4C7637}" type="datetime1">
              <a:rPr kumimoji="1" lang="ja-JP" altLang="en-US" smtClean="0"/>
              <a:t>2021/1/19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3AE1A66-8411-45AF-918C-103F4F4269B5}" type="slidenum">
              <a:rPr kumimoji="1" lang="ja-JP" altLang="en-US" smtClean="0"/>
              <a:t>‹#›</a:t>
            </a:fld>
            <a:endParaRPr kumimoji="1" lang="ja-JP" altLang="en-US"/>
          </a:p>
        </p:txBody>
      </p:sp>
    </p:spTree>
    <p:extLst>
      <p:ext uri="{BB962C8B-B14F-4D97-AF65-F5344CB8AC3E}">
        <p14:creationId xmlns:p14="http://schemas.microsoft.com/office/powerpoint/2010/main" val="2315450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96D5F7B-A45E-4AFA-B2EB-163268E32404}" type="datetime1">
              <a:rPr kumimoji="1" lang="ja-JP" altLang="en-US" smtClean="0"/>
              <a:t>2021/1/19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3AE1A66-8411-45AF-918C-103F4F4269B5}" type="slidenum">
              <a:rPr kumimoji="1" lang="ja-JP" altLang="en-US" smtClean="0"/>
              <a:t>‹#›</a:t>
            </a:fld>
            <a:endParaRPr kumimoji="1" lang="ja-JP" altLang="en-US"/>
          </a:p>
        </p:txBody>
      </p:sp>
    </p:spTree>
    <p:extLst>
      <p:ext uri="{BB962C8B-B14F-4D97-AF65-F5344CB8AC3E}">
        <p14:creationId xmlns:p14="http://schemas.microsoft.com/office/powerpoint/2010/main" val="1646073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A72E06F-28CB-442C-B58E-21F68905DA86}" type="datetime1">
              <a:rPr kumimoji="1" lang="ja-JP" altLang="en-US" smtClean="0"/>
              <a:t>2021/1/19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3AE1A66-8411-45AF-918C-103F4F4269B5}" type="slidenum">
              <a:rPr kumimoji="1" lang="ja-JP" altLang="en-US" smtClean="0"/>
              <a:t>‹#›</a:t>
            </a:fld>
            <a:endParaRPr kumimoji="1" lang="ja-JP" altLang="en-US"/>
          </a:p>
        </p:txBody>
      </p:sp>
    </p:spTree>
    <p:extLst>
      <p:ext uri="{BB962C8B-B14F-4D97-AF65-F5344CB8AC3E}">
        <p14:creationId xmlns:p14="http://schemas.microsoft.com/office/powerpoint/2010/main" val="3538879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BD5590-263A-4BC1-822D-68D98AB7778F}" type="datetime1">
              <a:rPr kumimoji="1" lang="ja-JP" altLang="en-US" smtClean="0"/>
              <a:t>2021/1/19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AE1A66-8411-45AF-918C-103F4F4269B5}" type="slidenum">
              <a:rPr kumimoji="1" lang="ja-JP" altLang="en-US" smtClean="0"/>
              <a:t>‹#›</a:t>
            </a:fld>
            <a:endParaRPr kumimoji="1" lang="ja-JP" altLang="en-US"/>
          </a:p>
        </p:txBody>
      </p:sp>
    </p:spTree>
    <p:extLst>
      <p:ext uri="{BB962C8B-B14F-4D97-AF65-F5344CB8AC3E}">
        <p14:creationId xmlns:p14="http://schemas.microsoft.com/office/powerpoint/2010/main" val="231712410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mhlw.go.jp/content/10600000/000705936.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ctrTitle"/>
          </p:nvPr>
        </p:nvSpPr>
        <p:spPr>
          <a:xfrm>
            <a:off x="0" y="2215670"/>
            <a:ext cx="9144000" cy="493663"/>
          </a:xfrm>
          <a:noFill/>
        </p:spPr>
        <p:txBody>
          <a:bodyPr>
            <a:normAutofit/>
          </a:bodyPr>
          <a:lstStyle/>
          <a:p>
            <a:r>
              <a:rPr kumimoji="1" lang="ja-JP" altLang="en-US" sz="2400" b="1" dirty="0" smtClean="0">
                <a:latin typeface="Meiryo UI" panose="020B0604030504040204" pitchFamily="50" charset="-128"/>
                <a:ea typeface="Meiryo UI" panose="020B0604030504040204" pitchFamily="50" charset="-128"/>
              </a:rPr>
              <a:t>新型コロナウイルス感染症対策の最新トピックス</a:t>
            </a:r>
            <a:endParaRPr kumimoji="1" lang="ja-JP" altLang="en-US" sz="2400" b="1" dirty="0">
              <a:latin typeface="Meiryo UI" panose="020B0604030504040204" pitchFamily="50" charset="-128"/>
              <a:ea typeface="Meiryo UI" panose="020B0604030504040204" pitchFamily="50" charset="-128"/>
            </a:endParaRPr>
          </a:p>
        </p:txBody>
      </p:sp>
      <p:sp>
        <p:nvSpPr>
          <p:cNvPr id="7" name="タイトル 1"/>
          <p:cNvSpPr txBox="1">
            <a:spLocks/>
          </p:cNvSpPr>
          <p:nvPr/>
        </p:nvSpPr>
        <p:spPr>
          <a:xfrm>
            <a:off x="0" y="4286010"/>
            <a:ext cx="9144000" cy="493663"/>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400" b="1" dirty="0" smtClean="0">
                <a:latin typeface="Meiryo UI" panose="020B0604030504040204" pitchFamily="50" charset="-128"/>
                <a:ea typeface="Meiryo UI" panose="020B0604030504040204" pitchFamily="50" charset="-128"/>
              </a:rPr>
              <a:t>厚生労働省 健康局 健康課 地域保健室</a:t>
            </a:r>
            <a:endParaRPr lang="ja-JP" altLang="en-US" sz="2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031526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1423" y="3804"/>
            <a:ext cx="9129192" cy="387356"/>
          </a:xfrm>
          <a:solidFill>
            <a:srgbClr val="0000CC"/>
          </a:solidFill>
          <a:ln>
            <a:noFill/>
          </a:ln>
        </p:spPr>
        <p:style>
          <a:lnRef idx="2">
            <a:schemeClr val="dk1"/>
          </a:lnRef>
          <a:fillRef idx="1">
            <a:schemeClr val="lt1"/>
          </a:fillRef>
          <a:effectRef idx="0">
            <a:schemeClr val="dk1"/>
          </a:effectRef>
          <a:fontRef idx="minor">
            <a:schemeClr val="dk1"/>
          </a:fontRef>
        </p:style>
        <p:txBody>
          <a:bodyPr>
            <a:noAutofit/>
          </a:bodyPr>
          <a:lstStyle/>
          <a:p>
            <a:pPr algn="ctr"/>
            <a:r>
              <a:rPr kumimoji="1" lang="ja-JP" altLang="en-US" sz="2000" b="1" dirty="0" smtClean="0">
                <a:solidFill>
                  <a:schemeClr val="bg1"/>
                </a:solidFill>
                <a:latin typeface="游ゴシック" panose="020B0400000000000000" pitchFamily="50" charset="-128"/>
                <a:ea typeface="游ゴシック" panose="020B0400000000000000" pitchFamily="50" charset="-128"/>
              </a:rPr>
              <a:t>令和３年度研究課題</a:t>
            </a:r>
            <a:endParaRPr kumimoji="1" lang="ja-JP" altLang="en-US" sz="2000" b="1" dirty="0">
              <a:solidFill>
                <a:schemeClr val="bg1"/>
              </a:solidFill>
              <a:latin typeface="游ゴシック" panose="020B0400000000000000" pitchFamily="50" charset="-128"/>
              <a:ea typeface="游ゴシック" panose="020B0400000000000000" pitchFamily="50" charset="-128"/>
            </a:endParaRPr>
          </a:p>
        </p:txBody>
      </p:sp>
      <p:graphicFrame>
        <p:nvGraphicFramePr>
          <p:cNvPr id="2" name="表 1"/>
          <p:cNvGraphicFramePr>
            <a:graphicFrameLocks noGrp="1"/>
          </p:cNvGraphicFramePr>
          <p:nvPr>
            <p:extLst/>
          </p:nvPr>
        </p:nvGraphicFramePr>
        <p:xfrm>
          <a:off x="-1" y="548678"/>
          <a:ext cx="9127769" cy="5050980"/>
        </p:xfrm>
        <a:graphic>
          <a:graphicData uri="http://schemas.openxmlformats.org/drawingml/2006/table">
            <a:tbl>
              <a:tblPr/>
              <a:tblGrid>
                <a:gridCol w="2483769">
                  <a:extLst>
                    <a:ext uri="{9D8B030D-6E8A-4147-A177-3AD203B41FA5}">
                      <a16:colId xmlns:a16="http://schemas.microsoft.com/office/drawing/2014/main" val="1664858843"/>
                    </a:ext>
                  </a:extLst>
                </a:gridCol>
                <a:gridCol w="6644000">
                  <a:extLst>
                    <a:ext uri="{9D8B030D-6E8A-4147-A177-3AD203B41FA5}">
                      <a16:colId xmlns:a16="http://schemas.microsoft.com/office/drawing/2014/main" val="3197961933"/>
                    </a:ext>
                  </a:extLst>
                </a:gridCol>
              </a:tblGrid>
              <a:tr h="504058">
                <a:tc>
                  <a:txBody>
                    <a:bodyPr/>
                    <a:lstStyle/>
                    <a:p>
                      <a:pPr algn="ctr" fontAlgn="ctr"/>
                      <a:r>
                        <a:rPr lang="ja-JP" altLang="en-US" sz="1400" b="0" i="0" u="none" strike="noStrike">
                          <a:solidFill>
                            <a:srgbClr val="000000"/>
                          </a:solidFill>
                          <a:effectLst/>
                          <a:latin typeface="游ゴシック" panose="020B0400000000000000" pitchFamily="50" charset="-128"/>
                          <a:ea typeface="游ゴシック" panose="020B0400000000000000" pitchFamily="50" charset="-128"/>
                        </a:rPr>
                        <a:t>研究課題名</a:t>
                      </a:r>
                    </a:p>
                  </a:txBody>
                  <a:tcPr marL="7592" marR="7592" marT="75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想定している研究成果</a:t>
                      </a:r>
                    </a:p>
                  </a:txBody>
                  <a:tcPr marL="7592" marR="7592" marT="759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extLst>
                  <a:ext uri="{0D108BD9-81ED-4DB2-BD59-A6C34878D82A}">
                    <a16:rowId xmlns:a16="http://schemas.microsoft.com/office/drawing/2014/main" val="1968395753"/>
                  </a:ext>
                </a:extLst>
              </a:tr>
              <a:tr h="2051754">
                <a:tc>
                  <a:txBody>
                    <a:bodyPr/>
                    <a:lstStyle/>
                    <a:p>
                      <a:pPr algn="l" fontAlgn="ct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実践を踏まえた災害時健康危機管理支援チーム（</a:t>
                      </a:r>
                      <a:r>
                        <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rPr>
                        <a:t>DHEAT</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）の質の向上、構成員、受援者の技能維持に向けた研究 </a:t>
                      </a:r>
                    </a:p>
                  </a:txBody>
                  <a:tcPr marL="7592" marR="7592" marT="75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・大規模災害や健康危機管理時の保健医療対応についてのシミュレーション等訓練</a:t>
                      </a:r>
                      <a:b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DHEAT</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の応援派遣や受援体制等の課題整理と</a:t>
                      </a: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DHEAT</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の制度評価</a:t>
                      </a:r>
                      <a:b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・各地方公共団体に提供できる大規模災害や健康危機管理時の保健医療対応についての訓練のモデル案の提示</a:t>
                      </a:r>
                      <a:b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DHEAT</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構成員の技能維持手法の開発</a:t>
                      </a:r>
                      <a:b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・福祉や防災も含めた災害時や健康危機管理時の地域包括ケアシステムの再構築</a:t>
                      </a:r>
                    </a:p>
                  </a:txBody>
                  <a:tcPr marL="7592" marR="7592" marT="759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66555318"/>
                  </a:ext>
                </a:extLst>
              </a:tr>
              <a:tr h="1692662">
                <a:tc>
                  <a:txBody>
                    <a:bodyPr/>
                    <a:lstStyle/>
                    <a:p>
                      <a:pPr algn="l" fontAlgn="ct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公衆衛生等の社会医学系分野で活躍する医師の育成・確保に向けた研究 </a:t>
                      </a:r>
                    </a:p>
                  </a:txBody>
                  <a:tcPr marL="7592" marR="7592" marT="75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公衆衛生医師の入職者及び離脱者の属性を整理し、医師の進路決定においての公衆衛生の選択理由等の抽出を行う。</a:t>
                      </a:r>
                      <a:b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また、平時と健康危機管理時の公衆衛生医師の業務等を整理し、公衆衛生分野の進路の選択肢の抽出を行う。</a:t>
                      </a:r>
                    </a:p>
                  </a:txBody>
                  <a:tcPr marL="7592" marR="7592" marT="759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20961114"/>
                  </a:ext>
                </a:extLst>
              </a:tr>
              <a:tr h="802506">
                <a:tc>
                  <a:txBody>
                    <a:bodyPr/>
                    <a:lstStyle/>
                    <a:p>
                      <a:pPr algn="l" fontAlgn="ct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地域保健における保健所に求められる役割の明確化に向けた研究 </a:t>
                      </a:r>
                    </a:p>
                  </a:txBody>
                  <a:tcPr marL="7592" marR="7592" marT="75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保健所の業務の現状把握と課題を整理し、今後の地域保健対策や健康危機管理に向けて、市町村保健センターをはじめとする保健福祉分野の行政機能の役割分担等を整理する。</a:t>
                      </a:r>
                    </a:p>
                  </a:txBody>
                  <a:tcPr marL="7592" marR="7592" marT="759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45503718"/>
                  </a:ext>
                </a:extLst>
              </a:tr>
            </a:tbl>
          </a:graphicData>
        </a:graphic>
      </p:graphicFrame>
      <p:sp>
        <p:nvSpPr>
          <p:cNvPr id="4" name="正方形/長方形 3"/>
          <p:cNvSpPr/>
          <p:nvPr/>
        </p:nvSpPr>
        <p:spPr>
          <a:xfrm>
            <a:off x="287116" y="5845499"/>
            <a:ext cx="8820472" cy="1200329"/>
          </a:xfrm>
          <a:prstGeom prst="rect">
            <a:avLst/>
          </a:prstGeom>
        </p:spPr>
        <p:txBody>
          <a:bodyPr wrap="square">
            <a:spAutoFit/>
          </a:bodyPr>
          <a:lstStyle/>
          <a:p>
            <a:r>
              <a:rPr lang="ja-JP" altLang="en-US" dirty="0" smtClean="0">
                <a:latin typeface="游ゴシック" panose="020B0400000000000000" pitchFamily="50" charset="-128"/>
                <a:ea typeface="游ゴシック" panose="020B0400000000000000" pitchFamily="50" charset="-128"/>
              </a:rPr>
              <a:t>詳細は厚生労働省ホームページ「令和３年度厚生労働科学研究費補助金公募要項（一次）」を御参照ください。</a:t>
            </a:r>
            <a:endParaRPr lang="en-US" altLang="ja-JP" dirty="0" smtClean="0">
              <a:latin typeface="游ゴシック" panose="020B0400000000000000" pitchFamily="50" charset="-128"/>
              <a:ea typeface="游ゴシック" panose="020B0400000000000000" pitchFamily="50" charset="-128"/>
            </a:endParaRPr>
          </a:p>
          <a:p>
            <a:r>
              <a:rPr lang="ja-JP" altLang="en-US" dirty="0" smtClean="0">
                <a:latin typeface="游ゴシック" panose="020B0400000000000000" pitchFamily="50" charset="-128"/>
                <a:ea typeface="游ゴシック" panose="020B0400000000000000" pitchFamily="50" charset="-128"/>
              </a:rPr>
              <a:t>　</a:t>
            </a:r>
            <a:r>
              <a:rPr lang="en-US" altLang="ja-JP" sz="1600" dirty="0" smtClean="0">
                <a:latin typeface="游ゴシック" panose="020B0400000000000000" pitchFamily="50" charset="-128"/>
                <a:ea typeface="游ゴシック" panose="020B0400000000000000" pitchFamily="50" charset="-128"/>
                <a:hlinkClick r:id="rId2"/>
              </a:rPr>
              <a:t>https</a:t>
            </a:r>
            <a:r>
              <a:rPr lang="en-US" altLang="ja-JP" sz="1600" dirty="0">
                <a:latin typeface="游ゴシック" panose="020B0400000000000000" pitchFamily="50" charset="-128"/>
                <a:ea typeface="游ゴシック" panose="020B0400000000000000" pitchFamily="50" charset="-128"/>
                <a:hlinkClick r:id="rId2"/>
              </a:rPr>
              <a:t>://</a:t>
            </a:r>
            <a:r>
              <a:rPr lang="en-US" altLang="ja-JP" sz="1600" dirty="0" smtClean="0">
                <a:latin typeface="游ゴシック" panose="020B0400000000000000" pitchFamily="50" charset="-128"/>
                <a:ea typeface="游ゴシック" panose="020B0400000000000000" pitchFamily="50" charset="-128"/>
                <a:hlinkClick r:id="rId2"/>
              </a:rPr>
              <a:t>www.mhlw.go.jp/content/10600000/000705936.pdf</a:t>
            </a:r>
            <a:endParaRPr lang="en-US" altLang="ja-JP" sz="1600" dirty="0" smtClean="0">
              <a:latin typeface="游ゴシック" panose="020B0400000000000000" pitchFamily="50" charset="-128"/>
              <a:ea typeface="游ゴシック" panose="020B0400000000000000" pitchFamily="50" charset="-128"/>
            </a:endParaRPr>
          </a:p>
          <a:p>
            <a:endParaRPr lang="ja-JP" altLang="en-US" dirty="0">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73AE1A66-8411-45AF-918C-103F4F4269B5}" type="slidenum">
              <a:rPr kumimoji="1" lang="ja-JP" altLang="en-US" smtClean="0"/>
              <a:t>9</a:t>
            </a:fld>
            <a:endParaRPr kumimoji="1" lang="ja-JP" altLang="en-US"/>
          </a:p>
        </p:txBody>
      </p:sp>
    </p:spTree>
    <p:extLst>
      <p:ext uri="{BB962C8B-B14F-4D97-AF65-F5344CB8AC3E}">
        <p14:creationId xmlns:p14="http://schemas.microsoft.com/office/powerpoint/2010/main" val="3697244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4485"/>
            <a:ext cx="9144000" cy="452064"/>
          </a:xfrm>
          <a:solidFill>
            <a:srgbClr val="0000CC"/>
          </a:solidFill>
        </p:spPr>
        <p:txBody>
          <a:bodyPr>
            <a:normAutofit/>
          </a:bodyPr>
          <a:lstStyle/>
          <a:p>
            <a:r>
              <a:rPr kumimoji="1" lang="ja-JP" altLang="en-US" sz="2400" b="1" dirty="0" smtClean="0">
                <a:solidFill>
                  <a:schemeClr val="bg1"/>
                </a:solidFill>
                <a:latin typeface="Meiryo UI" panose="020B0604030504040204" pitchFamily="50" charset="-128"/>
                <a:ea typeface="Meiryo UI" panose="020B0604030504040204" pitchFamily="50" charset="-128"/>
              </a:rPr>
              <a:t>「地域保健対策の推進に関する基本的な指針」の改定の方向性（案）</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205482" y="689311"/>
            <a:ext cx="8774129" cy="3359063"/>
          </a:xfrm>
          <a:noFill/>
          <a:ln w="25400">
            <a:solidFill>
              <a:schemeClr val="tx1"/>
            </a:solidFill>
          </a:ln>
        </p:spPr>
        <p:txBody>
          <a:bodyPr>
            <a:normAutofit fontScale="25000" lnSpcReduction="20000"/>
          </a:bodyPr>
          <a:lstStyle/>
          <a:p>
            <a:pPr algn="l">
              <a:lnSpc>
                <a:spcPct val="140000"/>
              </a:lnSpc>
            </a:pPr>
            <a:endParaRPr lang="en-US" altLang="ja-JP" sz="2000" dirty="0" smtClean="0">
              <a:latin typeface="Meiryo UI" panose="020B0604030504040204" pitchFamily="50" charset="-128"/>
              <a:ea typeface="Meiryo UI" panose="020B0604030504040204" pitchFamily="50" charset="-128"/>
            </a:endParaRPr>
          </a:p>
          <a:p>
            <a:pPr algn="l">
              <a:lnSpc>
                <a:spcPct val="140000"/>
              </a:lnSpc>
              <a:spcBef>
                <a:spcPts val="0"/>
              </a:spcBef>
            </a:pPr>
            <a:r>
              <a:rPr lang="ja-JP" altLang="en-US" sz="6400" dirty="0" smtClean="0">
                <a:latin typeface="Meiryo UI" panose="020B0604030504040204" pitchFamily="50" charset="-128"/>
                <a:ea typeface="Meiryo UI" panose="020B0604030504040204" pitchFamily="50" charset="-128"/>
              </a:rPr>
              <a:t>　令和</a:t>
            </a:r>
            <a:r>
              <a:rPr lang="en-US" altLang="ja-JP" sz="6400" dirty="0">
                <a:latin typeface="Meiryo UI" panose="020B0604030504040204" pitchFamily="50" charset="-128"/>
                <a:ea typeface="Meiryo UI" panose="020B0604030504040204" pitchFamily="50" charset="-128"/>
              </a:rPr>
              <a:t>2</a:t>
            </a:r>
            <a:r>
              <a:rPr lang="ja-JP" altLang="en-US" sz="6400" dirty="0" smtClean="0">
                <a:latin typeface="Meiryo UI" panose="020B0604030504040204" pitchFamily="50" charset="-128"/>
                <a:ea typeface="Meiryo UI" panose="020B0604030504040204" pitchFamily="50" charset="-128"/>
              </a:rPr>
              <a:t>年初めに我が国での感染拡大が始まった新型</a:t>
            </a:r>
            <a:r>
              <a:rPr lang="ja-JP" altLang="en-US" sz="6400" dirty="0">
                <a:latin typeface="Meiryo UI" panose="020B0604030504040204" pitchFamily="50" charset="-128"/>
                <a:ea typeface="Meiryo UI" panose="020B0604030504040204" pitchFamily="50" charset="-128"/>
              </a:rPr>
              <a:t>コロナウイルス感染症については、感染の拡大する地域の保健所の機能がひっ迫する事態が発生し、地域の住民の健康被害拡大が懸念される事態が度々起き、自治体のみでは対応できない状況となり</a:t>
            </a:r>
            <a:r>
              <a:rPr lang="ja-JP" altLang="en-US" sz="6400" dirty="0" smtClean="0">
                <a:latin typeface="Meiryo UI" panose="020B0604030504040204" pitchFamily="50" charset="-128"/>
                <a:ea typeface="Meiryo UI" panose="020B0604030504040204" pitchFamily="50" charset="-128"/>
              </a:rPr>
              <a:t>、中には他</a:t>
            </a:r>
            <a:r>
              <a:rPr lang="ja-JP" altLang="en-US" sz="6400" dirty="0">
                <a:latin typeface="Meiryo UI" panose="020B0604030504040204" pitchFamily="50" charset="-128"/>
                <a:ea typeface="Meiryo UI" panose="020B0604030504040204" pitchFamily="50" charset="-128"/>
              </a:rPr>
              <a:t>の自治体や民間からの支援を</a:t>
            </a:r>
            <a:r>
              <a:rPr lang="ja-JP" altLang="en-US" sz="6400" dirty="0" smtClean="0">
                <a:latin typeface="Meiryo UI" panose="020B0604030504040204" pitchFamily="50" charset="-128"/>
                <a:ea typeface="Meiryo UI" panose="020B0604030504040204" pitchFamily="50" charset="-128"/>
              </a:rPr>
              <a:t>受けることにより、機能維持</a:t>
            </a:r>
            <a:r>
              <a:rPr lang="ja-JP" altLang="en-US" sz="6400" dirty="0">
                <a:latin typeface="Meiryo UI" panose="020B0604030504040204" pitchFamily="50" charset="-128"/>
                <a:ea typeface="Meiryo UI" panose="020B0604030504040204" pitchFamily="50" charset="-128"/>
              </a:rPr>
              <a:t>を図っている</a:t>
            </a:r>
            <a:r>
              <a:rPr lang="ja-JP" altLang="en-US" sz="6400" dirty="0" smtClean="0">
                <a:latin typeface="Meiryo UI" panose="020B0604030504040204" pitchFamily="50" charset="-128"/>
                <a:ea typeface="Meiryo UI" panose="020B0604030504040204" pitchFamily="50" charset="-128"/>
              </a:rPr>
              <a:t>保健所もある</a:t>
            </a:r>
            <a:r>
              <a:rPr lang="ja-JP" altLang="en-US" sz="6400" dirty="0">
                <a:latin typeface="Meiryo UI" panose="020B0604030504040204" pitchFamily="50" charset="-128"/>
                <a:ea typeface="Meiryo UI" panose="020B0604030504040204" pitchFamily="50" charset="-128"/>
              </a:rPr>
              <a:t>。</a:t>
            </a:r>
          </a:p>
          <a:p>
            <a:pPr algn="l">
              <a:lnSpc>
                <a:spcPct val="140000"/>
              </a:lnSpc>
              <a:spcBef>
                <a:spcPts val="0"/>
              </a:spcBef>
            </a:pPr>
            <a:r>
              <a:rPr lang="ja-JP" altLang="en-US" sz="6400" dirty="0" smtClean="0">
                <a:latin typeface="Meiryo UI" panose="020B0604030504040204" pitchFamily="50" charset="-128"/>
                <a:ea typeface="Meiryo UI" panose="020B0604030504040204" pitchFamily="50" charset="-128"/>
              </a:rPr>
              <a:t>　感染</a:t>
            </a:r>
            <a:r>
              <a:rPr lang="ja-JP" altLang="en-US" sz="6400" dirty="0">
                <a:latin typeface="Meiryo UI" panose="020B0604030504040204" pitchFamily="50" charset="-128"/>
                <a:ea typeface="Meiryo UI" panose="020B0604030504040204" pitchFamily="50" charset="-128"/>
              </a:rPr>
              <a:t>拡大の波は数度と繰り返し、終息してもいつ再び発生するかは予測が難しく、その間に組織、職員の疲弊が蓄積し機能不全に陥る可能性も否定できない。このため、可及的速やかに保健所機能の強化及びそのための人材育成を行う体制や感染拡大している自治体を他の自治体等が応援する体制を構築する必要がある</a:t>
            </a:r>
            <a:r>
              <a:rPr lang="ja-JP" altLang="en-US" sz="6400" dirty="0" smtClean="0">
                <a:latin typeface="Meiryo UI" panose="020B0604030504040204" pitchFamily="50" charset="-128"/>
                <a:ea typeface="Meiryo UI" panose="020B0604030504040204" pitchFamily="50" charset="-128"/>
              </a:rPr>
              <a:t>。この</a:t>
            </a:r>
            <a:r>
              <a:rPr lang="ja-JP" altLang="en-US" sz="6400" dirty="0">
                <a:latin typeface="Meiryo UI" panose="020B0604030504040204" pitchFamily="50" charset="-128"/>
                <a:ea typeface="Meiryo UI" panose="020B0604030504040204" pitchFamily="50" charset="-128"/>
              </a:rPr>
              <a:t>ような感染症の対策に</a:t>
            </a:r>
            <a:r>
              <a:rPr lang="ja-JP" altLang="en-US" sz="6400" dirty="0" smtClean="0">
                <a:latin typeface="Meiryo UI" panose="020B0604030504040204" pitchFamily="50" charset="-128"/>
                <a:ea typeface="Meiryo UI" panose="020B0604030504040204" pitchFamily="50" charset="-128"/>
              </a:rPr>
              <a:t>ついては、ひとえに担当部署のみならず、平時からの健康危機管理体制整備の観点上、保健所や本庁も含めた全庁的な対応が必要な課題であることから、地域保健対策全般についての基本的方向性を示す本指針において、都道府県</a:t>
            </a:r>
            <a:r>
              <a:rPr lang="ja-JP" altLang="en-US" sz="6400" dirty="0">
                <a:latin typeface="Meiryo UI" panose="020B0604030504040204" pitchFamily="50" charset="-128"/>
                <a:ea typeface="Meiryo UI" panose="020B0604030504040204" pitchFamily="50" charset="-128"/>
              </a:rPr>
              <a:t>、国等が取り組むべき方向</a:t>
            </a:r>
            <a:r>
              <a:rPr lang="ja-JP" altLang="en-US" sz="6400" dirty="0" smtClean="0">
                <a:latin typeface="Meiryo UI" panose="020B0604030504040204" pitchFamily="50" charset="-128"/>
                <a:ea typeface="Meiryo UI" panose="020B0604030504040204" pitchFamily="50" charset="-128"/>
              </a:rPr>
              <a:t>を示す</a:t>
            </a:r>
            <a:r>
              <a:rPr lang="ja-JP" altLang="en-US" sz="6400" dirty="0">
                <a:latin typeface="Meiryo UI" panose="020B0604030504040204" pitchFamily="50" charset="-128"/>
                <a:ea typeface="Meiryo UI" panose="020B0604030504040204" pitchFamily="50" charset="-128"/>
              </a:rPr>
              <a:t>ことにより、総合的かつ速やかな推進を図ることとする</a:t>
            </a:r>
            <a:r>
              <a:rPr lang="ja-JP" altLang="en-US" sz="6400" dirty="0" smtClean="0">
                <a:latin typeface="Meiryo UI" panose="020B0604030504040204" pitchFamily="50" charset="-128"/>
                <a:ea typeface="Meiryo UI" panose="020B0604030504040204" pitchFamily="50" charset="-128"/>
              </a:rPr>
              <a:t>。</a:t>
            </a:r>
            <a:endParaRPr kumimoji="1" lang="ja-JP" altLang="en-US" dirty="0"/>
          </a:p>
        </p:txBody>
      </p:sp>
      <p:sp>
        <p:nvSpPr>
          <p:cNvPr id="4" name="サブタイトル 2"/>
          <p:cNvSpPr txBox="1">
            <a:spLocks/>
          </p:cNvSpPr>
          <p:nvPr/>
        </p:nvSpPr>
        <p:spPr>
          <a:xfrm>
            <a:off x="843337" y="4746660"/>
            <a:ext cx="7764694" cy="211133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6400" dirty="0" smtClean="0">
                <a:latin typeface="Meiryo UI" panose="020B0604030504040204" pitchFamily="50" charset="-128"/>
                <a:ea typeface="Meiryo UI" panose="020B0604030504040204" pitchFamily="50" charset="-128"/>
              </a:rPr>
              <a:t>　</a:t>
            </a:r>
            <a:endParaRPr lang="ja-JP" altLang="en-US" dirty="0"/>
          </a:p>
        </p:txBody>
      </p:sp>
      <p:sp>
        <p:nvSpPr>
          <p:cNvPr id="5" name="正方形/長方形 4"/>
          <p:cNvSpPr/>
          <p:nvPr/>
        </p:nvSpPr>
        <p:spPr>
          <a:xfrm>
            <a:off x="205482" y="4281136"/>
            <a:ext cx="8774129" cy="1717393"/>
          </a:xfrm>
          <a:prstGeom prst="rect">
            <a:avLst/>
          </a:prstGeom>
          <a:solidFill>
            <a:schemeClr val="bg1"/>
          </a:solidFill>
          <a:ln w="25400">
            <a:solidFill>
              <a:schemeClr val="tx1"/>
            </a:solidFill>
          </a:ln>
        </p:spPr>
        <p:txBody>
          <a:bodyPr wrap="square">
            <a:spAutoFit/>
          </a:bodyPr>
          <a:lstStyle/>
          <a:p>
            <a:pPr>
              <a:lnSpc>
                <a:spcPct val="120000"/>
              </a:lnSpc>
            </a:pPr>
            <a:endParaRPr lang="en-US" altLang="ja-JP" sz="800" dirty="0" smtClean="0">
              <a:latin typeface="Meiryo UI" panose="020B0604030504040204" pitchFamily="50" charset="-128"/>
              <a:ea typeface="Meiryo UI" panose="020B0604030504040204" pitchFamily="50" charset="-128"/>
            </a:endParaRPr>
          </a:p>
          <a:p>
            <a:pPr>
              <a:lnSpc>
                <a:spcPct val="120000"/>
              </a:lnSpc>
            </a:pPr>
            <a:r>
              <a:rPr lang="ja-JP" altLang="en-US" sz="1600" dirty="0" smtClean="0">
                <a:latin typeface="Meiryo UI" panose="020B0604030504040204" pitchFamily="50" charset="-128"/>
                <a:ea typeface="Meiryo UI" panose="020B0604030504040204" pitchFamily="50" charset="-128"/>
              </a:rPr>
              <a:t>○　新型コロナウイルス感染症の発生による地域保健を取り巻く状況の変化、保健所の機能強化</a:t>
            </a:r>
          </a:p>
          <a:p>
            <a:pPr>
              <a:lnSpc>
                <a:spcPct val="120000"/>
              </a:lnSpc>
            </a:pPr>
            <a:r>
              <a:rPr lang="ja-JP" altLang="en-US" sz="1600" dirty="0" smtClean="0">
                <a:latin typeface="Meiryo UI" panose="020B0604030504040204" pitchFamily="50" charset="-128"/>
                <a:ea typeface="Meiryo UI" panose="020B0604030504040204" pitchFamily="50" charset="-128"/>
              </a:rPr>
              <a:t>○　国、都道府県及び保健所設置市・特別区による組織づくりや人材育成を担う職員の養成、研修等の</a:t>
            </a:r>
            <a:endParaRPr lang="en-US" altLang="ja-JP" sz="1600" dirty="0" smtClean="0">
              <a:latin typeface="Meiryo UI" panose="020B0604030504040204" pitchFamily="50" charset="-128"/>
              <a:ea typeface="Meiryo UI" panose="020B0604030504040204" pitchFamily="50" charset="-128"/>
            </a:endParaRPr>
          </a:p>
          <a:p>
            <a:pPr>
              <a:lnSpc>
                <a:spcPct val="1200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実施</a:t>
            </a:r>
          </a:p>
          <a:p>
            <a:pPr>
              <a:lnSpc>
                <a:spcPct val="120000"/>
              </a:lnSpc>
            </a:pPr>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国及び都道府県による、民間からの応援体制の平時からの構築（</a:t>
            </a:r>
            <a:r>
              <a:rPr lang="en-US" altLang="ja-JP" sz="1600" dirty="0">
                <a:latin typeface="Meiryo UI" panose="020B0604030504040204" pitchFamily="50" charset="-128"/>
                <a:ea typeface="Meiryo UI" panose="020B0604030504040204" pitchFamily="50" charset="-128"/>
              </a:rPr>
              <a:t>IHEAT</a:t>
            </a:r>
            <a:r>
              <a:rPr lang="ja-JP" altLang="en-US" sz="1600" smtClean="0">
                <a:latin typeface="Meiryo UI" panose="020B0604030504040204" pitchFamily="50" charset="-128"/>
                <a:ea typeface="Meiryo UI" panose="020B0604030504040204" pitchFamily="50" charset="-128"/>
              </a:rPr>
              <a:t>（「人材バンク」）</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a:lnSpc>
                <a:spcPct val="120000"/>
              </a:lnSpc>
            </a:pPr>
            <a:r>
              <a:rPr lang="ja-JP" altLang="en-US" sz="1600" dirty="0" smtClean="0">
                <a:latin typeface="Meiryo UI" panose="020B0604030504040204" pitchFamily="50" charset="-128"/>
                <a:ea typeface="Meiryo UI" panose="020B0604030504040204" pitchFamily="50" charset="-128"/>
              </a:rPr>
              <a:t>〇　感染症対策について、保健所及び地方衛生研究所と関係機関との情報共有・調整の機能を強化　</a:t>
            </a:r>
            <a:endParaRPr lang="ja-JP" altLang="en-US" sz="1600" dirty="0">
              <a:latin typeface="Meiryo UI" panose="020B0604030504040204" pitchFamily="50" charset="-128"/>
              <a:ea typeface="Meiryo UI" panose="020B0604030504040204" pitchFamily="50" charset="-128"/>
            </a:endParaRPr>
          </a:p>
        </p:txBody>
      </p:sp>
      <p:sp>
        <p:nvSpPr>
          <p:cNvPr id="6" name="正方形/長方形 5"/>
          <p:cNvSpPr/>
          <p:nvPr/>
        </p:nvSpPr>
        <p:spPr>
          <a:xfrm>
            <a:off x="205482" y="6230218"/>
            <a:ext cx="8774129" cy="572464"/>
          </a:xfrm>
          <a:prstGeom prst="rect">
            <a:avLst/>
          </a:prstGeom>
          <a:solidFill>
            <a:schemeClr val="bg1"/>
          </a:solidFill>
          <a:ln w="25400">
            <a:solidFill>
              <a:schemeClr val="tx1"/>
            </a:solidFill>
          </a:ln>
        </p:spPr>
        <p:txBody>
          <a:bodyPr wrap="square">
            <a:spAutoFit/>
          </a:bodyPr>
          <a:lstStyle/>
          <a:p>
            <a:pPr>
              <a:lnSpc>
                <a:spcPct val="120000"/>
              </a:lnSpc>
            </a:pPr>
            <a:endParaRPr lang="en-US" altLang="ja-JP" sz="500" dirty="0" smtClean="0">
              <a:latin typeface="Meiryo UI" panose="020B0604030504040204" pitchFamily="50" charset="-128"/>
              <a:ea typeface="Meiryo UI" panose="020B0604030504040204" pitchFamily="50" charset="-128"/>
            </a:endParaRPr>
          </a:p>
          <a:p>
            <a:pPr>
              <a:lnSpc>
                <a:spcPct val="120000"/>
              </a:lnSpc>
            </a:pPr>
            <a:endParaRPr lang="en-US" altLang="ja-JP" sz="500" dirty="0" smtClean="0">
              <a:latin typeface="Meiryo UI" panose="020B0604030504040204" pitchFamily="50" charset="-128"/>
              <a:ea typeface="Meiryo UI" panose="020B0604030504040204" pitchFamily="50" charset="-128"/>
            </a:endParaRPr>
          </a:p>
          <a:p>
            <a:pPr>
              <a:lnSpc>
                <a:spcPct val="120000"/>
              </a:lnSpc>
            </a:pPr>
            <a:r>
              <a:rPr lang="ja-JP" altLang="en-US" sz="1600" dirty="0" smtClean="0">
                <a:latin typeface="Meiryo UI" panose="020B0604030504040204" pitchFamily="50" charset="-128"/>
                <a:ea typeface="Meiryo UI" panose="020B0604030504040204" pitchFamily="50" charset="-128"/>
              </a:rPr>
              <a:t>令和３年４月１日　適用（予定）</a:t>
            </a:r>
            <a:endParaRPr lang="ja-JP" altLang="en-US" sz="16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318499" y="456549"/>
            <a:ext cx="1338828" cy="369332"/>
          </a:xfrm>
          <a:prstGeom prst="rect">
            <a:avLst/>
          </a:prstGeom>
          <a:solidFill>
            <a:schemeClr val="bg1"/>
          </a:solidFill>
          <a:ln w="0">
            <a:noFill/>
          </a:ln>
        </p:spPr>
        <p:txBody>
          <a:bodyPr wrap="none" rtlCol="0">
            <a:spAutoFit/>
          </a:bodyPr>
          <a:lstStyle/>
          <a:p>
            <a:r>
              <a:rPr kumimoji="1" lang="ja-JP" altLang="en-US" b="1" dirty="0" smtClean="0"/>
              <a:t>改定の趣旨</a:t>
            </a:r>
            <a:endParaRPr kumimoji="1" lang="ja-JP" altLang="en-US" b="1" dirty="0"/>
          </a:p>
        </p:txBody>
      </p:sp>
      <p:sp>
        <p:nvSpPr>
          <p:cNvPr id="9" name="テキスト ボックス 8"/>
          <p:cNvSpPr txBox="1"/>
          <p:nvPr/>
        </p:nvSpPr>
        <p:spPr>
          <a:xfrm>
            <a:off x="318499" y="6094721"/>
            <a:ext cx="1107996" cy="369332"/>
          </a:xfrm>
          <a:prstGeom prst="rect">
            <a:avLst/>
          </a:prstGeom>
          <a:solidFill>
            <a:schemeClr val="bg1"/>
          </a:solidFill>
        </p:spPr>
        <p:txBody>
          <a:bodyPr wrap="none" rtlCol="0">
            <a:spAutoFit/>
          </a:bodyPr>
          <a:lstStyle/>
          <a:p>
            <a:r>
              <a:rPr kumimoji="1" lang="ja-JP" altLang="en-US" b="1" dirty="0" smtClean="0"/>
              <a:t>改定時期</a:t>
            </a:r>
            <a:endParaRPr kumimoji="1" lang="ja-JP" altLang="en-US" b="1" dirty="0"/>
          </a:p>
        </p:txBody>
      </p:sp>
      <p:sp>
        <p:nvSpPr>
          <p:cNvPr id="8" name="テキスト ボックス 7"/>
          <p:cNvSpPr txBox="1"/>
          <p:nvPr/>
        </p:nvSpPr>
        <p:spPr>
          <a:xfrm>
            <a:off x="318499" y="4108162"/>
            <a:ext cx="1800493" cy="369332"/>
          </a:xfrm>
          <a:prstGeom prst="rect">
            <a:avLst/>
          </a:prstGeom>
          <a:solidFill>
            <a:schemeClr val="bg1"/>
          </a:solidFill>
        </p:spPr>
        <p:txBody>
          <a:bodyPr wrap="none" rtlCol="0">
            <a:spAutoFit/>
          </a:bodyPr>
          <a:lstStyle/>
          <a:p>
            <a:r>
              <a:rPr kumimoji="1" lang="ja-JP" altLang="en-US" b="1" dirty="0" smtClean="0"/>
              <a:t>改定のポイント</a:t>
            </a:r>
            <a:endParaRPr kumimoji="1" lang="ja-JP" altLang="en-US" b="1" dirty="0"/>
          </a:p>
        </p:txBody>
      </p:sp>
      <p:sp>
        <p:nvSpPr>
          <p:cNvPr id="10" name="スライド番号プレースホルダー 9"/>
          <p:cNvSpPr>
            <a:spLocks noGrp="1"/>
          </p:cNvSpPr>
          <p:nvPr>
            <p:ph type="sldNum" sz="quarter" idx="12"/>
          </p:nvPr>
        </p:nvSpPr>
        <p:spPr/>
        <p:txBody>
          <a:bodyPr/>
          <a:lstStyle/>
          <a:p>
            <a:fld id="{73AE1A66-8411-45AF-918C-103F4F4269B5}" type="slidenum">
              <a:rPr kumimoji="1" lang="ja-JP" altLang="en-US" sz="1600" b="1" smtClean="0">
                <a:solidFill>
                  <a:schemeClr val="tx1"/>
                </a:solidFill>
              </a:rPr>
              <a:t>1</a:t>
            </a:fld>
            <a:endParaRPr kumimoji="1" lang="ja-JP" altLang="en-US" sz="1600" b="1" dirty="0">
              <a:solidFill>
                <a:schemeClr val="tx1"/>
              </a:solidFill>
            </a:endParaRPr>
          </a:p>
        </p:txBody>
      </p:sp>
    </p:spTree>
    <p:extLst>
      <p:ext uri="{BB962C8B-B14F-4D97-AF65-F5344CB8AC3E}">
        <p14:creationId xmlns:p14="http://schemas.microsoft.com/office/powerpoint/2010/main" val="3064862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57613" y="53892"/>
            <a:ext cx="6040964" cy="308614"/>
          </a:xfrm>
          <a:ln/>
        </p:spPr>
        <p:style>
          <a:lnRef idx="2">
            <a:schemeClr val="accent4">
              <a:shade val="50000"/>
            </a:schemeClr>
          </a:lnRef>
          <a:fillRef idx="1">
            <a:schemeClr val="accent4"/>
          </a:fillRef>
          <a:effectRef idx="0">
            <a:schemeClr val="accent4"/>
          </a:effectRef>
          <a:fontRef idx="minor">
            <a:schemeClr val="lt1"/>
          </a:fontRef>
        </p:style>
        <p:txBody>
          <a:bodyPr>
            <a:noAutofit/>
          </a:bodyPr>
          <a:lstStyle/>
          <a:p>
            <a:r>
              <a:rPr lang="ja-JP" altLang="en-US" sz="1600" spc="200" dirty="0">
                <a:solidFill>
                  <a:schemeClr val="tx1"/>
                </a:solidFill>
                <a:latin typeface="ＤＨＰ特太ゴシック体" panose="020B0500000000000000" pitchFamily="50" charset="-128"/>
                <a:ea typeface="ＤＨＰ特太ゴシック体" panose="020B0500000000000000" pitchFamily="50" charset="-128"/>
              </a:rPr>
              <a:t>新型コロナウイルス感染症に関する今後の</a:t>
            </a:r>
            <a:r>
              <a:rPr lang="ja-JP" altLang="en-US" sz="1600" spc="200" dirty="0" smtClean="0">
                <a:solidFill>
                  <a:schemeClr val="tx1"/>
                </a:solidFill>
                <a:latin typeface="ＤＨＰ特太ゴシック体" panose="020B0500000000000000" pitchFamily="50" charset="-128"/>
                <a:ea typeface="ＤＨＰ特太ゴシック体" panose="020B0500000000000000" pitchFamily="50" charset="-128"/>
              </a:rPr>
              <a:t>取組</a:t>
            </a:r>
            <a:endParaRPr lang="ja-JP" altLang="en-US" sz="1600" spc="200" dirty="0">
              <a:solidFill>
                <a:schemeClr val="tx1"/>
              </a:solidFill>
              <a:latin typeface="ＤＨＰ特太ゴシック体" panose="020B0500000000000000" pitchFamily="50" charset="-128"/>
              <a:ea typeface="ＤＨＰ特太ゴシック体" panose="020B0500000000000000" pitchFamily="50" charset="-128"/>
            </a:endParaRPr>
          </a:p>
        </p:txBody>
      </p:sp>
      <p:sp>
        <p:nvSpPr>
          <p:cNvPr id="4" name="角丸四角形 3"/>
          <p:cNvSpPr/>
          <p:nvPr/>
        </p:nvSpPr>
        <p:spPr>
          <a:xfrm>
            <a:off x="37130" y="441746"/>
            <a:ext cx="9081930" cy="1747385"/>
          </a:xfrm>
          <a:prstGeom prst="roundRect">
            <a:avLst>
              <a:gd name="adj" fmla="val 3613"/>
            </a:avLst>
          </a:prstGeom>
          <a:solidFill>
            <a:schemeClr val="accent2">
              <a:lumMod val="20000"/>
              <a:lumOff val="80000"/>
            </a:schemeClr>
          </a:solidFill>
          <a:ln w="38100"/>
        </p:spPr>
        <p:style>
          <a:lnRef idx="2">
            <a:schemeClr val="accent6"/>
          </a:lnRef>
          <a:fillRef idx="1">
            <a:schemeClr val="lt1"/>
          </a:fillRef>
          <a:effectRef idx="0">
            <a:schemeClr val="accent6"/>
          </a:effectRef>
          <a:fontRef idx="minor">
            <a:schemeClr val="dk1"/>
          </a:fontRef>
        </p:style>
        <p:txBody>
          <a:bodyPr rtlCol="0" anchor="ctr"/>
          <a:lstStyle/>
          <a:p>
            <a:pPr marL="144000" indent="-457200"/>
            <a:r>
              <a:rPr lang="ja-JP" altLang="en-US" sz="1200" dirty="0" smtClean="0"/>
              <a:t>〇　４月</a:t>
            </a:r>
            <a:r>
              <a:rPr lang="ja-JP" altLang="en-US" sz="1200" dirty="0"/>
              <a:t>に緊急事態宣言を発し</a:t>
            </a:r>
            <a:r>
              <a:rPr lang="ja-JP" altLang="en-US" sz="1200" dirty="0" smtClean="0"/>
              <a:t>、感染</a:t>
            </a:r>
            <a:r>
              <a:rPr lang="ja-JP" altLang="en-US" sz="1200" dirty="0"/>
              <a:t>状況は</a:t>
            </a:r>
            <a:r>
              <a:rPr lang="ja-JP" altLang="en-US" sz="1200" dirty="0" smtClean="0"/>
              <a:t>改善したが、</a:t>
            </a:r>
            <a:r>
              <a:rPr lang="ja-JP" altLang="en-US" sz="1200" dirty="0"/>
              <a:t>社会経済活動全般</a:t>
            </a:r>
            <a:r>
              <a:rPr lang="ja-JP" altLang="en-US" sz="1200" dirty="0" smtClean="0"/>
              <a:t>に大きな影響</a:t>
            </a:r>
            <a:endParaRPr lang="en-US" altLang="ja-JP" sz="1200" dirty="0"/>
          </a:p>
          <a:p>
            <a:pPr marL="144000" indent="-457200">
              <a:spcBef>
                <a:spcPts val="300"/>
              </a:spcBef>
            </a:pPr>
            <a:r>
              <a:rPr lang="ja-JP" altLang="en-US" sz="1200" dirty="0" smtClean="0"/>
              <a:t>〇　感染者</a:t>
            </a:r>
            <a:r>
              <a:rPr lang="ja-JP" altLang="en-US" sz="1200" dirty="0"/>
              <a:t>のうち</a:t>
            </a:r>
            <a:r>
              <a:rPr lang="ja-JP" altLang="en-US" sz="1200" dirty="0" smtClean="0"/>
              <a:t>、８割の者は他の人に感染させていない。また、８割</a:t>
            </a:r>
            <a:r>
              <a:rPr lang="ja-JP" altLang="en-US" sz="1200" dirty="0"/>
              <a:t>は軽症又は無症状のまま治癒するが、２割で肺炎症状</a:t>
            </a:r>
            <a:r>
              <a:rPr lang="ja-JP" altLang="en-US" sz="1200" dirty="0" smtClean="0"/>
              <a:t>が増悪。一方</a:t>
            </a:r>
            <a:r>
              <a:rPr lang="ja-JP" altLang="en-US" sz="1200" dirty="0"/>
              <a:t>、若年層では重症化割合が低く、</a:t>
            </a:r>
            <a:r>
              <a:rPr lang="en-US" altLang="ja-JP" sz="1200" dirty="0"/>
              <a:t>65</a:t>
            </a:r>
            <a:r>
              <a:rPr lang="ja-JP" altLang="en-US" sz="1200" dirty="0"/>
              <a:t>歳以上の高齢者や基礎疾患を有する者で重症化リスクが高いことが</a:t>
            </a:r>
            <a:r>
              <a:rPr lang="ja-JP" altLang="en-US" sz="1200" dirty="0" smtClean="0"/>
              <a:t>判明</a:t>
            </a:r>
            <a:endParaRPr lang="en-US" altLang="ja-JP" sz="1200" dirty="0"/>
          </a:p>
          <a:p>
            <a:pPr marL="144000" indent="-457200">
              <a:spcBef>
                <a:spcPts val="300"/>
              </a:spcBef>
            </a:pPr>
            <a:r>
              <a:rPr lang="ja-JP" altLang="en-US" sz="1200" dirty="0" smtClean="0"/>
              <a:t>〇　これまで得られた新たな知見等を踏まえれば、ハイリスク</a:t>
            </a:r>
            <a:r>
              <a:rPr lang="ja-JP" altLang="en-US" sz="1200" dirty="0"/>
              <a:t>の「場」</a:t>
            </a:r>
            <a:r>
              <a:rPr lang="ja-JP" altLang="en-US" sz="1200" dirty="0" smtClean="0"/>
              <a:t>やリスク</a:t>
            </a:r>
            <a:r>
              <a:rPr lang="ja-JP" altLang="en-US" sz="1200" dirty="0"/>
              <a:t>の態様に応じたメリハリの効いた対策を講じることによって、重症者や死亡者をできる限り抑制しつつ、社会経済活動を継続することが</a:t>
            </a:r>
            <a:r>
              <a:rPr lang="ja-JP" altLang="en-US" sz="1200" dirty="0" smtClean="0"/>
              <a:t>可能</a:t>
            </a:r>
            <a:endParaRPr lang="en-US" altLang="ja-JP" sz="1200" dirty="0" smtClean="0"/>
          </a:p>
          <a:p>
            <a:pPr marL="144000" indent="-457200">
              <a:spcBef>
                <a:spcPts val="300"/>
              </a:spcBef>
            </a:pPr>
            <a:r>
              <a:rPr lang="ja-JP" altLang="en-US" sz="1200" dirty="0" smtClean="0"/>
              <a:t>○　こうした考え方の下、重症化</a:t>
            </a:r>
            <a:r>
              <a:rPr lang="ja-JP" altLang="en-US" sz="1200" dirty="0"/>
              <a:t>するリスクが高い高齢者や基礎疾患がある者への感染防止を徹底するとともに、医療資源を重症者に</a:t>
            </a:r>
            <a:r>
              <a:rPr lang="ja-JP" altLang="en-US" sz="1200" dirty="0" smtClean="0"/>
              <a:t>重点化。また、季節性インフルエンザ</a:t>
            </a:r>
            <a:r>
              <a:rPr lang="ja-JP" altLang="en-US" sz="1200" dirty="0"/>
              <a:t>の流行期に備え</a:t>
            </a:r>
            <a:r>
              <a:rPr lang="ja-JP" altLang="en-US" sz="1200" dirty="0" smtClean="0"/>
              <a:t>、検査</a:t>
            </a:r>
            <a:r>
              <a:rPr lang="ja-JP" altLang="en-US" sz="1200" dirty="0"/>
              <a:t>体制、医療提供</a:t>
            </a:r>
            <a:r>
              <a:rPr lang="ja-JP" altLang="en-US" sz="1200" dirty="0" smtClean="0"/>
              <a:t>体制を確保</a:t>
            </a:r>
            <a:r>
              <a:rPr lang="ja-JP" altLang="en-US" sz="1200" dirty="0"/>
              <a:t>・</a:t>
            </a:r>
            <a:r>
              <a:rPr lang="ja-JP" altLang="en-US" sz="1200" dirty="0" smtClean="0"/>
              <a:t>拡充</a:t>
            </a:r>
            <a:endParaRPr lang="en-US" altLang="ja-JP" sz="1200" dirty="0" smtClean="0"/>
          </a:p>
          <a:p>
            <a:pPr marL="144000" indent="-457200"/>
            <a:r>
              <a:rPr lang="ja-JP" altLang="en-US" sz="1200" dirty="0" smtClean="0"/>
              <a:t>　　　⇒　感染防止と社会経済活動との両立にしっかりと道筋をつける</a:t>
            </a:r>
            <a:endParaRPr lang="en-US" altLang="ja-JP" sz="1200" dirty="0" smtClean="0"/>
          </a:p>
        </p:txBody>
      </p:sp>
      <p:sp>
        <p:nvSpPr>
          <p:cNvPr id="6" name="角丸四角形 5"/>
          <p:cNvSpPr/>
          <p:nvPr/>
        </p:nvSpPr>
        <p:spPr>
          <a:xfrm>
            <a:off x="20981" y="3298104"/>
            <a:ext cx="4766678" cy="1687961"/>
          </a:xfrm>
          <a:prstGeom prst="roundRect">
            <a:avLst>
              <a:gd name="adj" fmla="val 5678"/>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b="1" u="sng" dirty="0"/>
              <a:t>２．検査体制の抜本的な</a:t>
            </a:r>
            <a:r>
              <a:rPr lang="ja-JP" altLang="en-US" sz="1200" b="1" u="sng" dirty="0" smtClean="0"/>
              <a:t>拡充</a:t>
            </a:r>
            <a:endParaRPr lang="en-US" altLang="ja-JP" sz="1200" b="1" u="sng" dirty="0" smtClean="0"/>
          </a:p>
          <a:p>
            <a:pPr marL="108000" indent="-457200"/>
            <a:r>
              <a:rPr lang="ja-JP" altLang="en-US" sz="1200" dirty="0" smtClean="0"/>
              <a:t>・季節性インフルエンザ流行期に対応した</a:t>
            </a:r>
            <a:r>
              <a:rPr lang="ja-JP" altLang="en-US" sz="1200" u="sng" dirty="0" smtClean="0"/>
              <a:t>地域の医療機関での簡易・迅速な検査体制構築</a:t>
            </a:r>
            <a:r>
              <a:rPr lang="ja-JP" altLang="en-US" sz="1200" dirty="0" smtClean="0"/>
              <a:t>。抗原簡易キットを大幅拡充（</a:t>
            </a:r>
            <a:r>
              <a:rPr lang="en-US" altLang="ja-JP" sz="1200" dirty="0" smtClean="0"/>
              <a:t>20</a:t>
            </a:r>
            <a:r>
              <a:rPr lang="ja-JP" altLang="en-US" sz="1200" dirty="0" smtClean="0"/>
              <a:t>万件／日程度）</a:t>
            </a:r>
            <a:endParaRPr lang="en-US" altLang="ja-JP" sz="1200" dirty="0" smtClean="0"/>
          </a:p>
          <a:p>
            <a:pPr marL="108000" indent="-457200"/>
            <a:r>
              <a:rPr lang="ja-JP" altLang="en-US" sz="1200" dirty="0" smtClean="0"/>
              <a:t>・</a:t>
            </a:r>
            <a:r>
              <a:rPr lang="ja-JP" altLang="en-US" sz="1200" u="sng" dirty="0" smtClean="0"/>
              <a:t>感染拡大地域</a:t>
            </a:r>
            <a:r>
              <a:rPr lang="ja-JP" altLang="en-US" sz="1200" u="sng" dirty="0"/>
              <a:t>等</a:t>
            </a:r>
            <a:r>
              <a:rPr lang="ja-JP" altLang="en-US" sz="1200" u="sng" dirty="0" smtClean="0"/>
              <a:t>において、その期間、医療機関や高齢者施設等</a:t>
            </a:r>
            <a:r>
              <a:rPr lang="ja-JP" altLang="en-US" sz="1200" u="sng" dirty="0"/>
              <a:t>に勤務する者全員を</a:t>
            </a:r>
            <a:r>
              <a:rPr lang="ja-JP" altLang="en-US" sz="1200" u="sng" dirty="0" smtClean="0"/>
              <a:t>対象とする一斉</a:t>
            </a:r>
            <a:r>
              <a:rPr lang="ja-JP" altLang="en-US" sz="1200" u="sng" dirty="0"/>
              <a:t>・定期的な</a:t>
            </a:r>
            <a:r>
              <a:rPr lang="ja-JP" altLang="en-US" sz="1200" u="sng" dirty="0" smtClean="0"/>
              <a:t>検査の実施</a:t>
            </a:r>
            <a:endParaRPr lang="en-US" altLang="ja-JP" sz="1200" u="sng" dirty="0"/>
          </a:p>
          <a:p>
            <a:pPr marL="108000" indent="-457200"/>
            <a:r>
              <a:rPr lang="ja-JP" altLang="en-US" sz="1200" dirty="0"/>
              <a:t>・</a:t>
            </a:r>
            <a:r>
              <a:rPr lang="ja-JP" altLang="en-US" sz="1200" dirty="0" smtClean="0"/>
              <a:t>市区町村で一定の高齢者</a:t>
            </a:r>
            <a:r>
              <a:rPr lang="ja-JP" altLang="en-US" sz="1200" dirty="0"/>
              <a:t>等の希望により検査を行う</a:t>
            </a:r>
            <a:r>
              <a:rPr lang="ja-JP" altLang="en-US" sz="1200" dirty="0" smtClean="0"/>
              <a:t>場合の国の支援</a:t>
            </a:r>
            <a:endParaRPr lang="en-US" altLang="ja-JP" sz="1200" dirty="0"/>
          </a:p>
          <a:p>
            <a:pPr marL="108000" indent="-457200"/>
            <a:r>
              <a:rPr lang="ja-JP" altLang="en-US" sz="1200" dirty="0"/>
              <a:t>・本人等の</a:t>
            </a:r>
            <a:r>
              <a:rPr lang="ja-JP" altLang="en-US" sz="1200" dirty="0" smtClean="0"/>
              <a:t>希望による検査</a:t>
            </a:r>
            <a:r>
              <a:rPr lang="ja-JP" altLang="en-US" sz="1200" dirty="0"/>
              <a:t>ニーズに対応できる</a:t>
            </a:r>
            <a:r>
              <a:rPr lang="ja-JP" altLang="en-US" sz="1200" dirty="0" smtClean="0"/>
              <a:t>環境整備</a:t>
            </a:r>
            <a:endParaRPr lang="en-US" altLang="ja-JP" sz="1200" dirty="0"/>
          </a:p>
        </p:txBody>
      </p:sp>
      <p:sp>
        <p:nvSpPr>
          <p:cNvPr id="7" name="角丸四角形 6"/>
          <p:cNvSpPr/>
          <p:nvPr/>
        </p:nvSpPr>
        <p:spPr>
          <a:xfrm>
            <a:off x="37130" y="5099701"/>
            <a:ext cx="4750529" cy="1732410"/>
          </a:xfrm>
          <a:prstGeom prst="roundRect">
            <a:avLst>
              <a:gd name="adj" fmla="val 5678"/>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b="1" u="sng" dirty="0"/>
              <a:t>３．医療提供体制の確保</a:t>
            </a:r>
            <a:endParaRPr lang="en-US" altLang="ja-JP" sz="1200" dirty="0"/>
          </a:p>
          <a:p>
            <a:pPr marL="108000" indent="-457200"/>
            <a:r>
              <a:rPr lang="ja-JP" altLang="en-US" sz="1200" dirty="0" smtClean="0"/>
              <a:t>・患者</a:t>
            </a:r>
            <a:r>
              <a:rPr lang="ja-JP" altLang="en-US" sz="1200" dirty="0"/>
              <a:t>の病床・宿泊療養施設の</a:t>
            </a:r>
            <a:r>
              <a:rPr lang="ja-JP" altLang="en-US" sz="1200" dirty="0" smtClean="0"/>
              <a:t>確保のための</a:t>
            </a:r>
            <a:r>
              <a:rPr lang="en-US" altLang="ja-JP" sz="1200" dirty="0" smtClean="0"/>
              <a:t>10</a:t>
            </a:r>
            <a:r>
              <a:rPr lang="ja-JP" altLang="en-US" sz="1200" dirty="0"/>
              <a:t>月</a:t>
            </a:r>
            <a:r>
              <a:rPr lang="ja-JP" altLang="en-US" sz="1200" dirty="0" smtClean="0"/>
              <a:t>以降の予算確保</a:t>
            </a:r>
            <a:endParaRPr lang="en-US" altLang="ja-JP" sz="1200" dirty="0"/>
          </a:p>
          <a:p>
            <a:pPr marL="108000" indent="-457200"/>
            <a:r>
              <a:rPr lang="ja-JP" altLang="en-US" sz="1200" dirty="0" smtClean="0"/>
              <a:t>・</a:t>
            </a:r>
            <a:r>
              <a:rPr lang="ja-JP" altLang="en-US" sz="1200" u="sng" dirty="0" smtClean="0">
                <a:solidFill>
                  <a:schemeClr val="tx1"/>
                </a:solidFill>
              </a:rPr>
              <a:t>患者</a:t>
            </a:r>
            <a:r>
              <a:rPr lang="ja-JP" altLang="en-US" sz="1200" u="sng" dirty="0">
                <a:solidFill>
                  <a:schemeClr val="tx1"/>
                </a:solidFill>
              </a:rPr>
              <a:t>を受け入れる医療機関の</a:t>
            </a:r>
            <a:r>
              <a:rPr lang="ja-JP" altLang="en-US" sz="1200" u="sng" dirty="0" smtClean="0">
                <a:solidFill>
                  <a:schemeClr val="tx1"/>
                </a:solidFill>
              </a:rPr>
              <a:t>安定経営</a:t>
            </a:r>
            <a:r>
              <a:rPr lang="ja-JP" altLang="en-US" sz="1200" u="sng" dirty="0">
                <a:solidFill>
                  <a:schemeClr val="tx1"/>
                </a:solidFill>
              </a:rPr>
              <a:t>を確保する</a:t>
            </a:r>
            <a:r>
              <a:rPr lang="ja-JP" altLang="en-US" sz="1200" u="sng" dirty="0" smtClean="0">
                <a:solidFill>
                  <a:schemeClr val="tx1"/>
                </a:solidFill>
              </a:rPr>
              <a:t>ための更</a:t>
            </a:r>
            <a:r>
              <a:rPr lang="ja-JP" altLang="en-US" sz="1200" u="sng" dirty="0">
                <a:solidFill>
                  <a:schemeClr val="tx1"/>
                </a:solidFill>
              </a:rPr>
              <a:t>なる</a:t>
            </a:r>
            <a:r>
              <a:rPr lang="ja-JP" altLang="en-US" sz="1200" u="sng" dirty="0" smtClean="0">
                <a:solidFill>
                  <a:schemeClr val="tx1"/>
                </a:solidFill>
              </a:rPr>
              <a:t>支援</a:t>
            </a:r>
            <a:endParaRPr lang="en-US" altLang="ja-JP" sz="1200" u="sng" dirty="0" smtClean="0">
              <a:solidFill>
                <a:schemeClr val="tx1"/>
              </a:solidFill>
            </a:endParaRPr>
          </a:p>
          <a:p>
            <a:pPr marL="108000" indent="-457200"/>
            <a:r>
              <a:rPr lang="ja-JP" altLang="en-US" sz="1200" dirty="0" smtClean="0"/>
              <a:t>・</a:t>
            </a:r>
            <a:r>
              <a:rPr lang="ja-JP" altLang="ja-JP" sz="1200" u="sng" dirty="0" smtClean="0"/>
              <a:t>地域</a:t>
            </a:r>
            <a:r>
              <a:rPr lang="ja-JP" altLang="ja-JP" sz="1200" u="sng" dirty="0"/>
              <a:t>の医療提供体制を維持・確保</a:t>
            </a:r>
            <a:r>
              <a:rPr lang="ja-JP" altLang="ja-JP" sz="1200" u="sng" dirty="0" smtClean="0"/>
              <a:t>す</a:t>
            </a:r>
            <a:r>
              <a:rPr lang="ja-JP" altLang="en-US" sz="1200" u="sng" dirty="0" smtClean="0"/>
              <a:t>るための</a:t>
            </a:r>
            <a:r>
              <a:rPr lang="ja-JP" altLang="ja-JP" sz="1200" u="sng" dirty="0" smtClean="0"/>
              <a:t>取組み</a:t>
            </a:r>
            <a:r>
              <a:rPr lang="ja-JP" altLang="en-US" sz="1200" u="sng" dirty="0" smtClean="0"/>
              <a:t>・支援を進め、</a:t>
            </a:r>
            <a:r>
              <a:rPr lang="ja-JP" altLang="ja-JP" sz="1200" dirty="0" smtClean="0"/>
              <a:t>季節性</a:t>
            </a:r>
            <a:r>
              <a:rPr lang="ja-JP" altLang="ja-JP" sz="1200" dirty="0"/>
              <a:t>インフルエンザ流行期に備え、</a:t>
            </a:r>
            <a:r>
              <a:rPr lang="ja-JP" altLang="ja-JP" sz="1200" u="sng" dirty="0"/>
              <a:t>かかりつけ医</a:t>
            </a:r>
            <a:r>
              <a:rPr lang="ja-JP" altLang="ja-JP" sz="1200" u="sng" dirty="0" smtClean="0"/>
              <a:t>等</a:t>
            </a:r>
            <a:r>
              <a:rPr lang="ja-JP" altLang="en-US" sz="1200" u="sng" dirty="0" smtClean="0"/>
              <a:t>に</a:t>
            </a:r>
            <a:r>
              <a:rPr lang="ja-JP" altLang="ja-JP" sz="1200" u="sng" dirty="0" smtClean="0"/>
              <a:t>相談</a:t>
            </a:r>
            <a:r>
              <a:rPr lang="ja-JP" altLang="ja-JP" sz="1200" u="sng" dirty="0"/>
              <a:t>・</a:t>
            </a:r>
            <a:r>
              <a:rPr lang="ja-JP" altLang="ja-JP" sz="1200" u="sng" dirty="0" smtClean="0"/>
              <a:t>受診</a:t>
            </a:r>
            <a:r>
              <a:rPr lang="ja-JP" altLang="en-US" sz="1200" u="sng" dirty="0" smtClean="0"/>
              <a:t>できる体制の</a:t>
            </a:r>
            <a:r>
              <a:rPr lang="ja-JP" altLang="ja-JP" sz="1200" u="sng" dirty="0" smtClean="0"/>
              <a:t>整備</a:t>
            </a:r>
            <a:endParaRPr lang="en-US" altLang="ja-JP" sz="1200" u="sng" dirty="0"/>
          </a:p>
          <a:p>
            <a:pPr marL="108000" indent="-457200"/>
            <a:r>
              <a:rPr lang="ja-JP" altLang="en-US" sz="1200" dirty="0"/>
              <a:t>・</a:t>
            </a:r>
            <a:r>
              <a:rPr lang="ja-JP" altLang="ja-JP" sz="1200" dirty="0"/>
              <a:t>病床がひっ迫した都道府県に</a:t>
            </a:r>
            <a:r>
              <a:rPr lang="ja-JP" altLang="ja-JP" sz="1200" dirty="0" smtClean="0"/>
              <a:t>対</a:t>
            </a:r>
            <a:r>
              <a:rPr lang="ja-JP" altLang="en-US" sz="1200" dirty="0" smtClean="0"/>
              <a:t>する</a:t>
            </a:r>
            <a:r>
              <a:rPr lang="ja-JP" altLang="ja-JP" sz="1200" dirty="0" smtClean="0"/>
              <a:t>他都道府県</a:t>
            </a:r>
            <a:r>
              <a:rPr lang="ja-JP" altLang="en-US" sz="1200" dirty="0" smtClean="0"/>
              <a:t>や自衛隊の支援</a:t>
            </a:r>
            <a:endParaRPr lang="en-US" altLang="ja-JP" sz="1200" dirty="0" smtClean="0"/>
          </a:p>
        </p:txBody>
      </p:sp>
      <p:sp>
        <p:nvSpPr>
          <p:cNvPr id="8" name="角丸四角形 7"/>
          <p:cNvSpPr/>
          <p:nvPr/>
        </p:nvSpPr>
        <p:spPr>
          <a:xfrm>
            <a:off x="4933370" y="2302767"/>
            <a:ext cx="4176126" cy="1397689"/>
          </a:xfrm>
          <a:prstGeom prst="roundRect">
            <a:avLst>
              <a:gd name="adj" fmla="val 5678"/>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b="1" u="sng" dirty="0"/>
              <a:t>４．治療薬、ワクチン</a:t>
            </a:r>
            <a:endParaRPr lang="en-US" altLang="ja-JP" sz="1200" b="1" u="sng" dirty="0"/>
          </a:p>
          <a:p>
            <a:pPr marL="108000" indent="-457200"/>
            <a:r>
              <a:rPr lang="ja-JP" altLang="en-US" sz="1200" dirty="0"/>
              <a:t>・治療</a:t>
            </a:r>
            <a:r>
              <a:rPr lang="ja-JP" altLang="en-US" sz="1200" dirty="0" smtClean="0"/>
              <a:t>薬の供給</a:t>
            </a:r>
            <a:r>
              <a:rPr lang="ja-JP" altLang="en-US" sz="1200" dirty="0"/>
              <a:t>を</a:t>
            </a:r>
            <a:r>
              <a:rPr lang="ja-JP" altLang="en-US" sz="1200" dirty="0" smtClean="0"/>
              <a:t>確保、治療</a:t>
            </a:r>
            <a:r>
              <a:rPr lang="ja-JP" altLang="en-US" sz="1200" dirty="0"/>
              <a:t>薬の研究</a:t>
            </a:r>
            <a:r>
              <a:rPr lang="ja-JP" altLang="en-US" sz="1200" dirty="0" smtClean="0"/>
              <a:t>開発に対する支援</a:t>
            </a:r>
            <a:endParaRPr lang="en-US" altLang="ja-JP" sz="1200" dirty="0"/>
          </a:p>
          <a:p>
            <a:pPr marL="108000" indent="-457200"/>
            <a:r>
              <a:rPr lang="ja-JP" altLang="en-US" sz="1200" dirty="0" smtClean="0"/>
              <a:t>・</a:t>
            </a:r>
            <a:r>
              <a:rPr lang="ja-JP" altLang="en-US" sz="1200" u="sng" dirty="0" smtClean="0"/>
              <a:t>全国民に提供できる数量のワクチンの確保</a:t>
            </a:r>
            <a:r>
              <a:rPr lang="ja-JP" altLang="en-US" sz="1200" dirty="0" smtClean="0"/>
              <a:t>（</a:t>
            </a:r>
            <a:r>
              <a:rPr lang="ja-JP" altLang="ja-JP" sz="1200" dirty="0" smtClean="0"/>
              <a:t>令和</a:t>
            </a:r>
            <a:r>
              <a:rPr lang="ja-JP" altLang="ja-JP" sz="1200" dirty="0"/>
              <a:t>３年前半</a:t>
            </a:r>
            <a:r>
              <a:rPr lang="ja-JP" altLang="ja-JP" sz="1200" dirty="0" smtClean="0"/>
              <a:t>まで</a:t>
            </a:r>
            <a:r>
              <a:rPr lang="ja-JP" altLang="en-US" sz="1200" dirty="0" smtClean="0"/>
              <a:t>）</a:t>
            </a:r>
            <a:endParaRPr lang="en-US" altLang="ja-JP" sz="1200" dirty="0"/>
          </a:p>
          <a:p>
            <a:pPr marL="108000" indent="-457200"/>
            <a:r>
              <a:rPr lang="ja-JP" altLang="en-US" sz="1200" dirty="0" smtClean="0"/>
              <a:t>・身近な地域での接種体制や</a:t>
            </a:r>
            <a:r>
              <a:rPr lang="ja-JP" altLang="ja-JP" sz="1200" dirty="0" smtClean="0"/>
              <a:t>健康被害救済措置</a:t>
            </a:r>
            <a:r>
              <a:rPr lang="ja-JP" altLang="en-US" sz="1200" dirty="0" smtClean="0"/>
              <a:t>の確保等</a:t>
            </a:r>
            <a:endParaRPr lang="en-US" altLang="ja-JP" sz="1200" dirty="0" smtClean="0"/>
          </a:p>
          <a:p>
            <a:pPr marL="108000" indent="-457200"/>
            <a:r>
              <a:rPr lang="ja-JP" altLang="en-US" sz="1200" dirty="0" smtClean="0"/>
              <a:t>・健康被害の賠償による製造販売業者等の損失を国が補償できる法的措置</a:t>
            </a:r>
            <a:endParaRPr lang="ja-JP" altLang="ja-JP" sz="1200" dirty="0"/>
          </a:p>
        </p:txBody>
      </p:sp>
      <p:sp>
        <p:nvSpPr>
          <p:cNvPr id="9" name="角丸四角形 8"/>
          <p:cNvSpPr/>
          <p:nvPr/>
        </p:nvSpPr>
        <p:spPr>
          <a:xfrm>
            <a:off x="4933370" y="3769268"/>
            <a:ext cx="4176126" cy="1027742"/>
          </a:xfrm>
          <a:prstGeom prst="roundRect">
            <a:avLst>
              <a:gd name="adj" fmla="val 5678"/>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b="1" u="sng" dirty="0"/>
              <a:t>５．保健所体制の整備</a:t>
            </a:r>
            <a:endParaRPr lang="en-US" altLang="ja-JP" sz="1200" b="1" u="sng" dirty="0"/>
          </a:p>
          <a:p>
            <a:pPr marL="108000" indent="-457200"/>
            <a:r>
              <a:rPr lang="ja-JP" altLang="en-US" sz="1200" dirty="0" smtClean="0"/>
              <a:t>・</a:t>
            </a:r>
            <a:r>
              <a:rPr lang="ja-JP" altLang="ja-JP" sz="1200" u="sng" dirty="0" smtClean="0"/>
              <a:t>自治体間</a:t>
            </a:r>
            <a:r>
              <a:rPr lang="ja-JP" altLang="ja-JP" sz="1200" u="sng" dirty="0"/>
              <a:t>の保健師</a:t>
            </a:r>
            <a:r>
              <a:rPr lang="ja-JP" altLang="ja-JP" sz="1200" u="sng" dirty="0" smtClean="0"/>
              <a:t>等の</a:t>
            </a:r>
            <a:r>
              <a:rPr lang="ja-JP" altLang="ja-JP" sz="1200" u="sng" dirty="0"/>
              <a:t>応援派遣</a:t>
            </a:r>
            <a:r>
              <a:rPr lang="ja-JP" altLang="ja-JP" sz="1200" u="sng" dirty="0" smtClean="0"/>
              <a:t>スキーム</a:t>
            </a:r>
            <a:r>
              <a:rPr lang="ja-JP" altLang="en-US" sz="1200" u="sng" dirty="0" smtClean="0"/>
              <a:t>の</a:t>
            </a:r>
            <a:r>
              <a:rPr lang="ja-JP" altLang="ja-JP" sz="1200" u="sng" dirty="0" smtClean="0"/>
              <a:t>構築</a:t>
            </a:r>
            <a:endParaRPr lang="en-US" altLang="ja-JP" sz="1200" u="sng" dirty="0"/>
          </a:p>
          <a:p>
            <a:pPr marL="108000" indent="-457200"/>
            <a:r>
              <a:rPr lang="ja-JP" altLang="en-US" sz="1200" dirty="0"/>
              <a:t>・</a:t>
            </a:r>
            <a:r>
              <a:rPr lang="ja-JP" altLang="ja-JP" sz="1200" dirty="0"/>
              <a:t>都道府県単位で潜在保健師等を登録する人材</a:t>
            </a:r>
            <a:r>
              <a:rPr lang="ja-JP" altLang="ja-JP" sz="1200" dirty="0" smtClean="0"/>
              <a:t>バンクの創設</a:t>
            </a:r>
            <a:endParaRPr lang="en-US" altLang="ja-JP" sz="1200" dirty="0" smtClean="0"/>
          </a:p>
          <a:p>
            <a:pPr marL="108000" indent="-457200"/>
            <a:r>
              <a:rPr lang="ja-JP" altLang="en-US" sz="1200" dirty="0" smtClean="0"/>
              <a:t>・保健所</a:t>
            </a:r>
            <a:r>
              <a:rPr lang="ja-JP" altLang="en-US" sz="1200" dirty="0"/>
              <a:t>等の恒常的な人員体制強化に向けた財政</a:t>
            </a:r>
            <a:r>
              <a:rPr lang="ja-JP" altLang="en-US" sz="1200" dirty="0" smtClean="0"/>
              <a:t>措置</a:t>
            </a:r>
            <a:endParaRPr lang="ja-JP" altLang="ja-JP" sz="1200" dirty="0"/>
          </a:p>
        </p:txBody>
      </p:sp>
      <p:sp>
        <p:nvSpPr>
          <p:cNvPr id="10" name="角丸四角形 9"/>
          <p:cNvSpPr/>
          <p:nvPr/>
        </p:nvSpPr>
        <p:spPr>
          <a:xfrm>
            <a:off x="4933370" y="4890079"/>
            <a:ext cx="4176126" cy="1184733"/>
          </a:xfrm>
          <a:prstGeom prst="roundRect">
            <a:avLst>
              <a:gd name="adj" fmla="val 5678"/>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b="1" u="sng" dirty="0"/>
              <a:t>６．感染症危機管理体制の整備</a:t>
            </a:r>
            <a:endParaRPr lang="en-US" altLang="ja-JP" sz="1200" b="1" u="sng" dirty="0"/>
          </a:p>
          <a:p>
            <a:pPr marL="108000" indent="-457200"/>
            <a:r>
              <a:rPr lang="ja-JP" altLang="en-US" sz="1200" dirty="0"/>
              <a:t>・</a:t>
            </a:r>
            <a:r>
              <a:rPr lang="ja-JP" altLang="ja-JP" sz="1200" dirty="0"/>
              <a:t>国立感染症研究所及び国立国際医療研究</a:t>
            </a:r>
            <a:r>
              <a:rPr lang="ja-JP" altLang="ja-JP" sz="1200" dirty="0" smtClean="0"/>
              <a:t>センター</a:t>
            </a:r>
            <a:r>
              <a:rPr lang="ja-JP" altLang="en-US" sz="1200" dirty="0" smtClean="0"/>
              <a:t>の</a:t>
            </a:r>
            <a:r>
              <a:rPr lang="ja-JP" altLang="ja-JP" sz="1200" dirty="0" smtClean="0"/>
              <a:t>連携</a:t>
            </a:r>
            <a:r>
              <a:rPr lang="ja-JP" altLang="en-US" sz="1200" dirty="0" smtClean="0"/>
              <a:t>による</a:t>
            </a:r>
            <a:r>
              <a:rPr lang="ja-JP" altLang="ja-JP" sz="1200" dirty="0" smtClean="0"/>
              <a:t>、</a:t>
            </a:r>
            <a:r>
              <a:rPr lang="ja-JP" altLang="ja-JP" sz="1200" u="sng" dirty="0"/>
              <a:t>感染症の</a:t>
            </a:r>
            <a:r>
              <a:rPr lang="ja-JP" altLang="ja-JP" sz="1200" u="sng" dirty="0" smtClean="0"/>
              <a:t>感染力</a:t>
            </a:r>
            <a:r>
              <a:rPr lang="ja-JP" altLang="en-US" sz="1200" u="sng" dirty="0" smtClean="0"/>
              <a:t>・</a:t>
            </a:r>
            <a:r>
              <a:rPr lang="ja-JP" altLang="ja-JP" sz="1200" u="sng" dirty="0" smtClean="0"/>
              <a:t>重篤性</a:t>
            </a:r>
            <a:r>
              <a:rPr lang="ja-JP" altLang="ja-JP" sz="1200" u="sng" dirty="0"/>
              <a:t>等を迅速に</a:t>
            </a:r>
            <a:r>
              <a:rPr lang="ja-JP" altLang="ja-JP" sz="1200" u="sng" dirty="0" smtClean="0"/>
              <a:t>評価</a:t>
            </a:r>
            <a:r>
              <a:rPr lang="ja-JP" altLang="en-US" sz="1200" u="sng" dirty="0" smtClean="0"/>
              <a:t>・</a:t>
            </a:r>
            <a:r>
              <a:rPr lang="ja-JP" altLang="ja-JP" sz="1200" u="sng" dirty="0" smtClean="0"/>
              <a:t>情報</a:t>
            </a:r>
            <a:r>
              <a:rPr lang="ja-JP" altLang="ja-JP" sz="1200" u="sng" dirty="0"/>
              <a:t>発信できる</a:t>
            </a:r>
            <a:r>
              <a:rPr lang="ja-JP" altLang="ja-JP" sz="1200" u="sng" dirty="0" smtClean="0"/>
              <a:t>仕組み</a:t>
            </a:r>
            <a:r>
              <a:rPr lang="ja-JP" altLang="en-US" sz="1200" u="sng" dirty="0" smtClean="0"/>
              <a:t>の</a:t>
            </a:r>
            <a:r>
              <a:rPr lang="ja-JP" altLang="ja-JP" sz="1200" u="sng" dirty="0" smtClean="0"/>
              <a:t>整備</a:t>
            </a:r>
            <a:endParaRPr lang="en-US" altLang="ja-JP" sz="1200" u="sng" dirty="0" smtClean="0"/>
          </a:p>
          <a:p>
            <a:pPr marL="108000" indent="-457200"/>
            <a:r>
              <a:rPr lang="ja-JP" altLang="en-US" sz="1200" dirty="0"/>
              <a:t>・実地疫学専門家の育成・</a:t>
            </a:r>
            <a:r>
              <a:rPr lang="ja-JP" altLang="en-US" sz="1200" dirty="0" smtClean="0"/>
              <a:t>登録による感染症</a:t>
            </a:r>
            <a:r>
              <a:rPr lang="ja-JP" altLang="en-US" sz="1200" dirty="0"/>
              <a:t>危機管理時</a:t>
            </a:r>
            <a:r>
              <a:rPr lang="ja-JP" altLang="en-US" sz="1200" dirty="0" smtClean="0"/>
              <a:t>に国</a:t>
            </a:r>
            <a:r>
              <a:rPr lang="ja-JP" altLang="en-US" sz="1200" dirty="0"/>
              <a:t>の要請で迅速に派遣できる</a:t>
            </a:r>
            <a:r>
              <a:rPr lang="ja-JP" altLang="en-US" sz="1200" dirty="0" smtClean="0"/>
              <a:t>仕組みの構築</a:t>
            </a:r>
            <a:endParaRPr lang="ja-JP" altLang="ja-JP" sz="1200" dirty="0"/>
          </a:p>
        </p:txBody>
      </p:sp>
      <p:sp>
        <p:nvSpPr>
          <p:cNvPr id="11" name="角丸四角形 10"/>
          <p:cNvSpPr/>
          <p:nvPr/>
        </p:nvSpPr>
        <p:spPr>
          <a:xfrm>
            <a:off x="4933370" y="6146443"/>
            <a:ext cx="4176126" cy="685667"/>
          </a:xfrm>
          <a:prstGeom prst="roundRect">
            <a:avLst>
              <a:gd name="adj" fmla="val 5678"/>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b="1" u="sng" dirty="0"/>
              <a:t>７．国際的な人の往来に係る検査能力・体制の拡充</a:t>
            </a:r>
            <a:endParaRPr lang="en-US" altLang="ja-JP" sz="1200" b="1" u="sng" dirty="0"/>
          </a:p>
          <a:p>
            <a:pPr marL="108000" indent="-457200"/>
            <a:r>
              <a:rPr lang="ja-JP" altLang="en-US" sz="1200" dirty="0" smtClean="0"/>
              <a:t>・</a:t>
            </a:r>
            <a:r>
              <a:rPr lang="ja-JP" altLang="ja-JP" sz="1200" dirty="0" smtClean="0"/>
              <a:t>入国</a:t>
            </a:r>
            <a:r>
              <a:rPr lang="ja-JP" altLang="ja-JP" sz="1200" dirty="0"/>
              <a:t>時の検査について成田・羽田・関西空港に</a:t>
            </a:r>
            <a:r>
              <a:rPr lang="ja-JP" altLang="ja-JP" sz="1200" dirty="0" smtClean="0"/>
              <a:t>お</a:t>
            </a:r>
            <a:r>
              <a:rPr lang="ja-JP" altLang="en-US" sz="1200" dirty="0" smtClean="0"/>
              <a:t>ける</a:t>
            </a:r>
            <a:r>
              <a:rPr lang="en-US" altLang="ja-JP" sz="1200" u="sng" dirty="0" smtClean="0"/>
              <a:t>1</a:t>
            </a:r>
            <a:r>
              <a:rPr lang="ja-JP" altLang="ja-JP" sz="1200" u="sng" dirty="0"/>
              <a:t>万人超の検査能力を</a:t>
            </a:r>
            <a:r>
              <a:rPr lang="ja-JP" altLang="ja-JP" sz="1200" u="sng" dirty="0" smtClean="0"/>
              <a:t>確保</a:t>
            </a:r>
            <a:r>
              <a:rPr lang="ja-JP" altLang="en-US" sz="1200" dirty="0" smtClean="0"/>
              <a:t>（</a:t>
            </a:r>
            <a:r>
              <a:rPr lang="en-US" altLang="ja-JP" sz="1200" dirty="0" smtClean="0"/>
              <a:t>9</a:t>
            </a:r>
            <a:r>
              <a:rPr lang="ja-JP" altLang="en-US" sz="1200" dirty="0" smtClean="0"/>
              <a:t>月）</a:t>
            </a:r>
            <a:endParaRPr lang="en-US" altLang="ja-JP" sz="1200" dirty="0"/>
          </a:p>
        </p:txBody>
      </p:sp>
      <p:sp>
        <p:nvSpPr>
          <p:cNvPr id="12" name="角丸四角形 11"/>
          <p:cNvSpPr/>
          <p:nvPr/>
        </p:nvSpPr>
        <p:spPr>
          <a:xfrm>
            <a:off x="21933" y="2302767"/>
            <a:ext cx="4765725" cy="897625"/>
          </a:xfrm>
          <a:prstGeom prst="roundRect">
            <a:avLst>
              <a:gd name="adj" fmla="val 5678"/>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lang="en-US" altLang="ja-JP" sz="1200" b="1" u="sng" dirty="0" smtClean="0"/>
              <a:t>1</a:t>
            </a:r>
            <a:r>
              <a:rPr lang="ja-JP" altLang="en-US" sz="1200" b="1" u="sng" dirty="0" err="1" smtClean="0"/>
              <a:t>．</a:t>
            </a:r>
            <a:r>
              <a:rPr lang="ja-JP" altLang="en-US" sz="1200" b="1" u="sng" dirty="0" smtClean="0"/>
              <a:t>感染症法</a:t>
            </a:r>
            <a:r>
              <a:rPr lang="ja-JP" altLang="en-US" sz="1200" b="1" u="sng" dirty="0"/>
              <a:t>における入院勧告等の権限の運用の見直し</a:t>
            </a:r>
            <a:endParaRPr lang="en-US" altLang="ja-JP" sz="1200" b="1" u="sng" dirty="0"/>
          </a:p>
          <a:p>
            <a:pPr marL="108000" indent="-457200"/>
            <a:r>
              <a:rPr lang="ja-JP" altLang="en-US" sz="1200" dirty="0" smtClean="0"/>
              <a:t>・軽症者</a:t>
            </a:r>
            <a:r>
              <a:rPr lang="ja-JP" altLang="en-US" sz="1200" dirty="0"/>
              <a:t>や無症状者について宿泊療養（適切な者は自宅療養）での対応を徹底し、</a:t>
            </a:r>
            <a:r>
              <a:rPr lang="ja-JP" altLang="en-US" sz="1200" u="sng" dirty="0"/>
              <a:t>医療資源を重症者に</a:t>
            </a:r>
            <a:r>
              <a:rPr lang="ja-JP" altLang="en-US" sz="1200" u="sng" dirty="0" smtClean="0"/>
              <a:t>重点化</a:t>
            </a:r>
            <a:r>
              <a:rPr lang="ja-JP" altLang="en-US" sz="1200" dirty="0" smtClean="0"/>
              <a:t>。</a:t>
            </a:r>
            <a:r>
              <a:rPr lang="ja-JP" altLang="en-US" sz="1200" u="sng" dirty="0" smtClean="0"/>
              <a:t>感染症法</a:t>
            </a:r>
            <a:r>
              <a:rPr lang="ja-JP" altLang="en-US" sz="1200" u="sng" dirty="0"/>
              <a:t>における</a:t>
            </a:r>
            <a:r>
              <a:rPr lang="ja-JP" altLang="en-US" sz="1200" u="sng" dirty="0" smtClean="0"/>
              <a:t>権限の運用</a:t>
            </a:r>
            <a:r>
              <a:rPr lang="ja-JP" altLang="en-US" sz="1200" u="sng" dirty="0"/>
              <a:t>について、政令改正も含め、柔軟に</a:t>
            </a:r>
            <a:r>
              <a:rPr lang="ja-JP" altLang="en-US" sz="1200" u="sng" dirty="0" smtClean="0"/>
              <a:t>見直し</a:t>
            </a:r>
            <a:endParaRPr lang="en-US" altLang="ja-JP" sz="1200" u="sng" dirty="0"/>
          </a:p>
        </p:txBody>
      </p:sp>
      <p:sp>
        <p:nvSpPr>
          <p:cNvPr id="14" name="テキスト ボックス 2"/>
          <p:cNvSpPr txBox="1"/>
          <p:nvPr/>
        </p:nvSpPr>
        <p:spPr>
          <a:xfrm>
            <a:off x="7539190" y="72414"/>
            <a:ext cx="1620957" cy="307777"/>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700" dirty="0" smtClean="0"/>
              <a:t>令和２年８月</a:t>
            </a:r>
            <a:r>
              <a:rPr kumimoji="1" lang="en-US" altLang="ja-JP" sz="700" dirty="0" smtClean="0"/>
              <a:t>28</a:t>
            </a:r>
            <a:r>
              <a:rPr kumimoji="1" lang="ja-JP" altLang="en-US" sz="700" dirty="0" smtClean="0"/>
              <a:t>日</a:t>
            </a:r>
            <a:endParaRPr kumimoji="1" lang="en-US" altLang="ja-JP" sz="700" dirty="0" smtClean="0"/>
          </a:p>
          <a:p>
            <a:pPr algn="ctr"/>
            <a:r>
              <a:rPr kumimoji="1" lang="ja-JP" altLang="en-US" sz="700" dirty="0"/>
              <a:t>新型コロナウイルス感染症対策</a:t>
            </a:r>
            <a:r>
              <a:rPr kumimoji="1" lang="ja-JP" altLang="en-US" sz="700" dirty="0" smtClean="0"/>
              <a:t>本部</a:t>
            </a:r>
            <a:endParaRPr kumimoji="1" lang="en-US" altLang="ja-JP" sz="700" dirty="0" smtClean="0"/>
          </a:p>
        </p:txBody>
      </p:sp>
      <p:sp>
        <p:nvSpPr>
          <p:cNvPr id="3" name="正方形/長方形 2"/>
          <p:cNvSpPr/>
          <p:nvPr/>
        </p:nvSpPr>
        <p:spPr>
          <a:xfrm>
            <a:off x="4933370" y="3789472"/>
            <a:ext cx="4176126" cy="1043354"/>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3" name="スライド番号プレースホルダー 12"/>
          <p:cNvSpPr>
            <a:spLocks noGrp="1"/>
          </p:cNvSpPr>
          <p:nvPr>
            <p:ph type="sldNum" sz="quarter" idx="12"/>
          </p:nvPr>
        </p:nvSpPr>
        <p:spPr>
          <a:xfrm>
            <a:off x="7052096" y="6492875"/>
            <a:ext cx="2057400" cy="365125"/>
          </a:xfrm>
        </p:spPr>
        <p:txBody>
          <a:bodyPr/>
          <a:lstStyle/>
          <a:p>
            <a:fld id="{73AE1A66-8411-45AF-918C-103F4F4269B5}" type="slidenum">
              <a:rPr kumimoji="1" lang="ja-JP" altLang="en-US" sz="1600" b="1" smtClean="0">
                <a:solidFill>
                  <a:schemeClr val="tx1"/>
                </a:solidFill>
              </a:rPr>
              <a:t>2</a:t>
            </a:fld>
            <a:endParaRPr kumimoji="1" lang="ja-JP" altLang="en-US" sz="1600" b="1" dirty="0">
              <a:solidFill>
                <a:schemeClr val="tx1"/>
              </a:solidFill>
            </a:endParaRPr>
          </a:p>
        </p:txBody>
      </p:sp>
    </p:spTree>
    <p:extLst>
      <p:ext uri="{BB962C8B-B14F-4D97-AF65-F5344CB8AC3E}">
        <p14:creationId xmlns:p14="http://schemas.microsoft.com/office/powerpoint/2010/main" val="2390996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txBox="1">
            <a:spLocks/>
          </p:cNvSpPr>
          <p:nvPr/>
        </p:nvSpPr>
        <p:spPr>
          <a:xfrm>
            <a:off x="0" y="0"/>
            <a:ext cx="9144000" cy="506058"/>
          </a:xfrm>
          <a:prstGeom prst="rect">
            <a:avLst/>
          </a:prstGeom>
          <a:solidFill>
            <a:srgbClr val="0000CC"/>
          </a:solidFill>
          <a:ln>
            <a:noFill/>
          </a:ln>
        </p:spPr>
        <p:style>
          <a:lnRef idx="1">
            <a:schemeClr val="accent2"/>
          </a:lnRef>
          <a:fillRef idx="2">
            <a:schemeClr val="accent2"/>
          </a:fillRef>
          <a:effectRef idx="1">
            <a:schemeClr val="accent2"/>
          </a:effectRef>
          <a:fontRef idx="minor">
            <a:schemeClr val="dk1"/>
          </a:fontRef>
        </p:style>
        <p:txBody>
          <a:bodyPr vert="horz" lIns="84406" tIns="42203" rIns="84406" bIns="42203"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2585" b="1" dirty="0" smtClean="0">
                <a:solidFill>
                  <a:schemeClr val="bg1"/>
                </a:solidFill>
              </a:rPr>
              <a:t>新型コロナウイルス対応に係る保健所</a:t>
            </a:r>
            <a:r>
              <a:rPr lang="ja-JP" altLang="en-US" sz="2585" b="1" dirty="0">
                <a:solidFill>
                  <a:schemeClr val="bg1"/>
                </a:solidFill>
              </a:rPr>
              <a:t>等</a:t>
            </a:r>
            <a:r>
              <a:rPr lang="ja-JP" altLang="en-US" sz="2585" b="1" dirty="0" smtClean="0">
                <a:solidFill>
                  <a:schemeClr val="bg1"/>
                </a:solidFill>
              </a:rPr>
              <a:t>の体制強化の</a:t>
            </a:r>
            <a:r>
              <a:rPr lang="ja-JP" altLang="en-US" sz="2585" b="1" dirty="0">
                <a:solidFill>
                  <a:schemeClr val="bg1"/>
                </a:solidFill>
              </a:rPr>
              <a:t>取組</a:t>
            </a:r>
          </a:p>
        </p:txBody>
      </p:sp>
      <p:sp>
        <p:nvSpPr>
          <p:cNvPr id="5" name="テキスト ボックス 4"/>
          <p:cNvSpPr txBox="1"/>
          <p:nvPr/>
        </p:nvSpPr>
        <p:spPr>
          <a:xfrm>
            <a:off x="49879" y="542367"/>
            <a:ext cx="9035934" cy="6494085"/>
          </a:xfrm>
          <a:prstGeom prst="rect">
            <a:avLst/>
          </a:prstGeom>
          <a:solidFill>
            <a:srgbClr val="00B0F0">
              <a:alpha val="10000"/>
            </a:srgbClr>
          </a:solidFill>
        </p:spPr>
        <p:txBody>
          <a:bodyPr wrap="square" rtlCol="0">
            <a:spAutoFit/>
          </a:bodyPr>
          <a:lstStyle/>
          <a:p>
            <a:r>
              <a:rPr kumimoji="1" lang="ja-JP" altLang="en-US" sz="1600" dirty="0" smtClean="0">
                <a:latin typeface="+mn-ea"/>
              </a:rPr>
              <a:t>令和２年</a:t>
            </a:r>
            <a:endParaRPr kumimoji="1" lang="en-US" altLang="ja-JP" sz="1600" dirty="0" smtClean="0">
              <a:latin typeface="+mn-ea"/>
            </a:endParaRPr>
          </a:p>
          <a:p>
            <a:r>
              <a:rPr kumimoji="1" lang="ja-JP" altLang="en-US" sz="1600" dirty="0" smtClean="0">
                <a:latin typeface="+mn-ea"/>
              </a:rPr>
              <a:t>６月</a:t>
            </a:r>
            <a:r>
              <a:rPr kumimoji="1" lang="en-US" altLang="ja-JP" sz="1600" dirty="0" smtClean="0">
                <a:latin typeface="+mn-ea"/>
              </a:rPr>
              <a:t>19</a:t>
            </a:r>
            <a:r>
              <a:rPr kumimoji="1" lang="ja-JP" altLang="en-US" sz="1600" dirty="0" smtClean="0">
                <a:latin typeface="+mn-ea"/>
              </a:rPr>
              <a:t>日　</a:t>
            </a:r>
            <a:r>
              <a:rPr kumimoji="1" lang="ja-JP" altLang="en-US" sz="1600" b="1" dirty="0" smtClean="0">
                <a:latin typeface="+mn-ea"/>
              </a:rPr>
              <a:t>今後を見据えた保健所の即応体制の整備</a:t>
            </a:r>
            <a:r>
              <a:rPr kumimoji="1" lang="ja-JP" altLang="en-US" sz="1600" dirty="0" smtClean="0">
                <a:latin typeface="+mn-ea"/>
              </a:rPr>
              <a:t>に全庁的に取り組んでいただくよう依頼</a:t>
            </a:r>
            <a:endParaRPr kumimoji="1" lang="en-US" altLang="ja-JP" sz="1600" dirty="0" smtClean="0">
              <a:latin typeface="+mn-ea"/>
            </a:endParaRPr>
          </a:p>
          <a:p>
            <a:r>
              <a:rPr kumimoji="1" lang="ja-JP" altLang="en-US" sz="1600" dirty="0" smtClean="0">
                <a:latin typeface="+mn-ea"/>
              </a:rPr>
              <a:t>　　　　　（新型コロナウイルス感染症対策推進本部事務連絡）</a:t>
            </a:r>
            <a:endParaRPr kumimoji="1" lang="en-US" altLang="ja-JP" sz="1600" dirty="0" smtClean="0">
              <a:latin typeface="+mn-ea"/>
            </a:endParaRPr>
          </a:p>
          <a:p>
            <a:endParaRPr kumimoji="1" lang="en-US" altLang="ja-JP" sz="1000" dirty="0">
              <a:latin typeface="+mn-ea"/>
            </a:endParaRPr>
          </a:p>
          <a:p>
            <a:r>
              <a:rPr kumimoji="1" lang="ja-JP" altLang="en-US" sz="1600" dirty="0" smtClean="0">
                <a:latin typeface="+mn-ea"/>
              </a:rPr>
              <a:t>８月</a:t>
            </a:r>
            <a:r>
              <a:rPr kumimoji="1" lang="en-US" altLang="ja-JP" sz="1600" dirty="0" smtClean="0">
                <a:latin typeface="+mn-ea"/>
              </a:rPr>
              <a:t>28</a:t>
            </a:r>
            <a:r>
              <a:rPr kumimoji="1" lang="ja-JP" altLang="en-US" sz="1600" dirty="0" smtClean="0">
                <a:latin typeface="+mn-ea"/>
              </a:rPr>
              <a:t>日　</a:t>
            </a:r>
            <a:r>
              <a:rPr kumimoji="1" lang="ja-JP" altLang="en-US" sz="1600" b="1" dirty="0" smtClean="0">
                <a:latin typeface="+mn-ea"/>
              </a:rPr>
              <a:t>新型コロナウイルス感染症に関する今後の取組</a:t>
            </a:r>
            <a:r>
              <a:rPr kumimoji="1" lang="ja-JP" altLang="en-US" sz="1600" dirty="0" smtClean="0">
                <a:latin typeface="+mn-ea"/>
              </a:rPr>
              <a:t>を決定（新型コロナウイルス感染症</a:t>
            </a:r>
            <a:endParaRPr kumimoji="1" lang="en-US" altLang="ja-JP" sz="1600" dirty="0" smtClean="0">
              <a:latin typeface="+mn-ea"/>
            </a:endParaRPr>
          </a:p>
          <a:p>
            <a:r>
              <a:rPr kumimoji="1" lang="ja-JP" altLang="en-US" sz="1600" dirty="0" smtClean="0">
                <a:latin typeface="+mn-ea"/>
              </a:rPr>
              <a:t>　　　　　対策本部決定）</a:t>
            </a:r>
            <a:endParaRPr kumimoji="1" lang="en-US" altLang="ja-JP" sz="1600" dirty="0">
              <a:latin typeface="+mn-ea"/>
            </a:endParaRPr>
          </a:p>
          <a:p>
            <a:endParaRPr kumimoji="1" lang="en-US" altLang="ja-JP" sz="1000" dirty="0" smtClean="0">
              <a:latin typeface="+mn-ea"/>
            </a:endParaRPr>
          </a:p>
          <a:p>
            <a:r>
              <a:rPr kumimoji="1" lang="ja-JP" altLang="en-US" sz="1600" dirty="0" smtClean="0">
                <a:latin typeface="+mn-ea"/>
              </a:rPr>
              <a:t>９月</a:t>
            </a:r>
            <a:r>
              <a:rPr kumimoji="1" lang="en-US" altLang="ja-JP" sz="1600" dirty="0" smtClean="0">
                <a:latin typeface="+mn-ea"/>
              </a:rPr>
              <a:t>25</a:t>
            </a:r>
            <a:r>
              <a:rPr kumimoji="1" lang="ja-JP" altLang="en-US" sz="1600" dirty="0" smtClean="0">
                <a:latin typeface="+mn-ea"/>
              </a:rPr>
              <a:t>日　</a:t>
            </a:r>
            <a:r>
              <a:rPr kumimoji="1" lang="ja-JP" altLang="en-US" sz="1600" b="1" dirty="0" smtClean="0">
                <a:latin typeface="+mn-ea"/>
              </a:rPr>
              <a:t>保健師等の専門職の応援派遣スキームの構築</a:t>
            </a:r>
            <a:r>
              <a:rPr kumimoji="1" lang="ja-JP" altLang="en-US" sz="1600" dirty="0" smtClean="0">
                <a:latin typeface="+mn-ea"/>
              </a:rPr>
              <a:t>等について発出、応援派遣及び受援に</a:t>
            </a:r>
            <a:endParaRPr kumimoji="1" lang="en-US" altLang="ja-JP" sz="1600" dirty="0" smtClean="0">
              <a:latin typeface="+mn-ea"/>
            </a:endParaRPr>
          </a:p>
          <a:p>
            <a:r>
              <a:rPr kumimoji="1" lang="ja-JP" altLang="en-US" sz="1600" dirty="0" smtClean="0">
                <a:latin typeface="+mn-ea"/>
              </a:rPr>
              <a:t>　　　　　関するガイドライン、縮小・延期等の柔軟な対応が可能な業務リスト、保健所の外</a:t>
            </a:r>
            <a:endParaRPr kumimoji="1" lang="en-US" altLang="ja-JP" sz="1600" dirty="0" smtClean="0">
              <a:latin typeface="+mn-ea"/>
            </a:endParaRPr>
          </a:p>
          <a:p>
            <a:r>
              <a:rPr kumimoji="1" lang="ja-JP" altLang="en-US" sz="1600" dirty="0" smtClean="0">
                <a:latin typeface="+mn-ea"/>
              </a:rPr>
              <a:t>　　　　　部委託等に対係る取組を送付（厚生労働省・総務省通知）</a:t>
            </a:r>
            <a:endParaRPr kumimoji="1" lang="en-US" altLang="ja-JP" sz="1600" dirty="0" smtClean="0">
              <a:latin typeface="+mn-ea"/>
            </a:endParaRPr>
          </a:p>
          <a:p>
            <a:endParaRPr kumimoji="1" lang="en-US" altLang="ja-JP" sz="1000" dirty="0" smtClean="0">
              <a:latin typeface="+mn-ea"/>
            </a:endParaRPr>
          </a:p>
          <a:p>
            <a:r>
              <a:rPr kumimoji="1" lang="en-US" altLang="ja-JP" sz="1600" dirty="0" smtClean="0">
                <a:latin typeface="+mn-ea"/>
              </a:rPr>
              <a:t>11</a:t>
            </a:r>
            <a:r>
              <a:rPr kumimoji="1" lang="ja-JP" altLang="en-US" sz="1600" dirty="0" smtClean="0">
                <a:latin typeface="+mn-ea"/>
              </a:rPr>
              <a:t>月２日　</a:t>
            </a:r>
            <a:r>
              <a:rPr kumimoji="1" lang="ja-JP" altLang="en-US" sz="1600" b="1" dirty="0" smtClean="0">
                <a:latin typeface="+mn-ea"/>
              </a:rPr>
              <a:t>自治体間の応援派遣を実施するための応援派遣要領</a:t>
            </a:r>
            <a:r>
              <a:rPr kumimoji="1" lang="ja-JP" altLang="en-US" sz="1600" dirty="0" smtClean="0">
                <a:latin typeface="+mn-ea"/>
              </a:rPr>
              <a:t>を発出（厚生労働省健康局健康</a:t>
            </a:r>
            <a:endParaRPr kumimoji="1" lang="en-US" altLang="ja-JP" sz="1600" dirty="0" smtClean="0">
              <a:latin typeface="+mn-ea"/>
            </a:endParaRPr>
          </a:p>
          <a:p>
            <a:r>
              <a:rPr kumimoji="1" lang="ja-JP" altLang="en-US" sz="1600" dirty="0" smtClean="0">
                <a:latin typeface="+mn-ea"/>
              </a:rPr>
              <a:t>　　　　　課長通知）</a:t>
            </a:r>
            <a:endParaRPr kumimoji="1" lang="en-US" altLang="ja-JP" sz="1600" dirty="0" smtClean="0">
              <a:latin typeface="+mn-ea"/>
            </a:endParaRPr>
          </a:p>
          <a:p>
            <a:endParaRPr kumimoji="1" lang="en-US" altLang="ja-JP" sz="1000" dirty="0" smtClean="0">
              <a:latin typeface="+mn-ea"/>
            </a:endParaRPr>
          </a:p>
          <a:p>
            <a:r>
              <a:rPr kumimoji="1" lang="en-US" altLang="ja-JP" sz="1600" dirty="0" smtClean="0">
                <a:latin typeface="+mn-ea"/>
              </a:rPr>
              <a:t>11</a:t>
            </a:r>
            <a:r>
              <a:rPr kumimoji="1" lang="ja-JP" altLang="en-US" sz="1600" dirty="0" smtClean="0">
                <a:latin typeface="+mn-ea"/>
              </a:rPr>
              <a:t>月</a:t>
            </a:r>
            <a:r>
              <a:rPr kumimoji="1" lang="en-US" altLang="ja-JP" sz="1600" dirty="0" smtClean="0">
                <a:latin typeface="+mn-ea"/>
              </a:rPr>
              <a:t>10</a:t>
            </a:r>
            <a:r>
              <a:rPr kumimoji="1" lang="ja-JP" altLang="en-US" sz="1600" dirty="0" smtClean="0">
                <a:latin typeface="+mn-ea"/>
              </a:rPr>
              <a:t>日　</a:t>
            </a:r>
            <a:r>
              <a:rPr kumimoji="1" lang="en-US" altLang="ja-JP" sz="1600" dirty="0" smtClean="0">
                <a:latin typeface="+mn-ea"/>
              </a:rPr>
              <a:t>IHEAT</a:t>
            </a:r>
            <a:r>
              <a:rPr kumimoji="1" lang="ja-JP" altLang="en-US" sz="1600" dirty="0" smtClean="0">
                <a:latin typeface="+mn-ea"/>
              </a:rPr>
              <a:t>（「人材バンク」）に係る</a:t>
            </a:r>
            <a:r>
              <a:rPr kumimoji="1" lang="ja-JP" altLang="en-US" sz="1600" b="1" dirty="0" smtClean="0">
                <a:latin typeface="+mn-ea"/>
              </a:rPr>
              <a:t>関係学会・団体の名簿</a:t>
            </a:r>
            <a:r>
              <a:rPr kumimoji="1" lang="ja-JP" altLang="en-US" sz="1600" dirty="0" smtClean="0">
                <a:latin typeface="+mn-ea"/>
              </a:rPr>
              <a:t>（第１弾）を各都道府県へ</a:t>
            </a:r>
            <a:endParaRPr kumimoji="1" lang="en-US" altLang="ja-JP" sz="1600" dirty="0" smtClean="0">
              <a:latin typeface="+mn-ea"/>
            </a:endParaRPr>
          </a:p>
          <a:p>
            <a:r>
              <a:rPr kumimoji="1" lang="ja-JP" altLang="en-US" sz="1600" dirty="0" smtClean="0">
                <a:latin typeface="+mn-ea"/>
              </a:rPr>
              <a:t>　　　　　 送付</a:t>
            </a:r>
            <a:endParaRPr kumimoji="1" lang="en-US" altLang="ja-JP" sz="1600" dirty="0" smtClean="0">
              <a:latin typeface="+mn-ea"/>
            </a:endParaRPr>
          </a:p>
          <a:p>
            <a:endParaRPr kumimoji="1" lang="en-US" altLang="ja-JP" sz="1000" dirty="0" smtClean="0">
              <a:latin typeface="+mn-ea"/>
            </a:endParaRPr>
          </a:p>
          <a:p>
            <a:r>
              <a:rPr kumimoji="1" lang="en-US" altLang="ja-JP" sz="1600" dirty="0" smtClean="0">
                <a:latin typeface="+mn-ea"/>
              </a:rPr>
              <a:t>11</a:t>
            </a:r>
            <a:r>
              <a:rPr kumimoji="1" lang="ja-JP" altLang="en-US" sz="1600" dirty="0" smtClean="0">
                <a:latin typeface="+mn-ea"/>
              </a:rPr>
              <a:t>月</a:t>
            </a:r>
            <a:r>
              <a:rPr kumimoji="1" lang="en-US" altLang="ja-JP" sz="1600" dirty="0" smtClean="0">
                <a:latin typeface="+mn-ea"/>
              </a:rPr>
              <a:t>18</a:t>
            </a:r>
            <a:r>
              <a:rPr kumimoji="1" lang="ja-JP" altLang="en-US" sz="1600" dirty="0" smtClean="0">
                <a:latin typeface="+mn-ea"/>
              </a:rPr>
              <a:t>日　新型コロナウイルス感染症対応</a:t>
            </a:r>
            <a:r>
              <a:rPr kumimoji="1" lang="ja-JP" altLang="en-US" sz="1600" b="1" dirty="0" smtClean="0">
                <a:latin typeface="+mn-ea"/>
              </a:rPr>
              <a:t>人材バンクの運用について</a:t>
            </a:r>
            <a:r>
              <a:rPr kumimoji="1" lang="ja-JP" altLang="en-US" sz="1600" dirty="0" smtClean="0">
                <a:latin typeface="+mn-ea"/>
              </a:rPr>
              <a:t>令和２年度の概要を発出</a:t>
            </a:r>
            <a:endParaRPr kumimoji="1" lang="en-US" altLang="ja-JP" sz="1600" dirty="0" smtClean="0">
              <a:latin typeface="+mn-ea"/>
            </a:endParaRPr>
          </a:p>
          <a:p>
            <a:r>
              <a:rPr kumimoji="1" lang="ja-JP" altLang="en-US" sz="1600" dirty="0" smtClean="0">
                <a:latin typeface="+mn-ea"/>
              </a:rPr>
              <a:t>　　　　　（厚生労働省健康局健康課事務連絡）</a:t>
            </a:r>
            <a:endParaRPr kumimoji="1" lang="en-US" altLang="ja-JP" sz="1600" dirty="0" smtClean="0">
              <a:latin typeface="+mn-ea"/>
            </a:endParaRPr>
          </a:p>
          <a:p>
            <a:endParaRPr kumimoji="1" lang="en-US" altLang="ja-JP" sz="1000" dirty="0" smtClean="0">
              <a:latin typeface="+mn-ea"/>
            </a:endParaRPr>
          </a:p>
          <a:p>
            <a:r>
              <a:rPr kumimoji="1" lang="en-US" altLang="ja-JP" sz="1600" dirty="0" smtClean="0">
                <a:latin typeface="+mn-ea"/>
              </a:rPr>
              <a:t>11</a:t>
            </a:r>
            <a:r>
              <a:rPr kumimoji="1" lang="ja-JP" altLang="en-US" sz="1600" dirty="0" smtClean="0">
                <a:latin typeface="+mn-ea"/>
              </a:rPr>
              <a:t>月</a:t>
            </a:r>
            <a:r>
              <a:rPr kumimoji="1" lang="en-US" altLang="ja-JP" sz="1600" dirty="0" smtClean="0">
                <a:latin typeface="+mn-ea"/>
              </a:rPr>
              <a:t>27</a:t>
            </a:r>
            <a:r>
              <a:rPr kumimoji="1" lang="ja-JP" altLang="en-US" sz="1600" dirty="0" smtClean="0">
                <a:latin typeface="+mn-ea"/>
              </a:rPr>
              <a:t>日　</a:t>
            </a:r>
            <a:r>
              <a:rPr kumimoji="1" lang="en-US" altLang="ja-JP" sz="1600" dirty="0" smtClean="0">
                <a:latin typeface="+mn-ea"/>
              </a:rPr>
              <a:t>IHEAT</a:t>
            </a:r>
            <a:r>
              <a:rPr kumimoji="1" lang="ja-JP" altLang="en-US" sz="1600" dirty="0" smtClean="0">
                <a:latin typeface="+mn-ea"/>
              </a:rPr>
              <a:t>（「人材バンク」）に係る</a:t>
            </a:r>
            <a:r>
              <a:rPr kumimoji="1" lang="ja-JP" altLang="en-US" sz="1600" b="1" dirty="0" smtClean="0">
                <a:latin typeface="+mn-ea"/>
              </a:rPr>
              <a:t>関係団体の名簿</a:t>
            </a:r>
            <a:r>
              <a:rPr kumimoji="1" lang="ja-JP" altLang="en-US" sz="1600" dirty="0" smtClean="0">
                <a:latin typeface="+mn-ea"/>
              </a:rPr>
              <a:t>（第２弾）を各都道府県へ送付</a:t>
            </a:r>
            <a:endParaRPr kumimoji="1" lang="en-US" altLang="ja-JP" sz="1600" dirty="0" smtClean="0">
              <a:latin typeface="+mn-ea"/>
            </a:endParaRPr>
          </a:p>
          <a:p>
            <a:endParaRPr kumimoji="1" lang="en-US" altLang="ja-JP" sz="1000" dirty="0" smtClean="0">
              <a:latin typeface="+mn-ea"/>
            </a:endParaRPr>
          </a:p>
          <a:p>
            <a:r>
              <a:rPr kumimoji="1" lang="en-US" altLang="ja-JP" sz="1600" dirty="0" smtClean="0">
                <a:latin typeface="+mn-ea"/>
              </a:rPr>
              <a:t>12</a:t>
            </a:r>
            <a:r>
              <a:rPr kumimoji="1" lang="ja-JP" altLang="en-US" sz="1600" dirty="0" smtClean="0">
                <a:latin typeface="+mn-ea"/>
              </a:rPr>
              <a:t>月</a:t>
            </a:r>
            <a:r>
              <a:rPr kumimoji="1" lang="en-US" altLang="ja-JP" sz="1600" dirty="0" smtClean="0">
                <a:latin typeface="+mn-ea"/>
              </a:rPr>
              <a:t>21</a:t>
            </a:r>
            <a:r>
              <a:rPr kumimoji="1" lang="ja-JP" altLang="en-US" sz="1600" dirty="0" smtClean="0">
                <a:latin typeface="+mn-ea"/>
              </a:rPr>
              <a:t>日　保健所の恒常的な人員体制強化のため保健所において</a:t>
            </a:r>
            <a:r>
              <a:rPr kumimoji="1" lang="ja-JP" altLang="en-US" sz="1600" b="1" dirty="0" smtClean="0">
                <a:latin typeface="+mn-ea"/>
              </a:rPr>
              <a:t>感染症対策業務に従事する</a:t>
            </a:r>
            <a:endParaRPr kumimoji="1" lang="en-US" altLang="ja-JP" sz="1600" b="1" dirty="0" smtClean="0">
              <a:latin typeface="+mn-ea"/>
            </a:endParaRPr>
          </a:p>
          <a:p>
            <a:r>
              <a:rPr kumimoji="1" lang="ja-JP" altLang="en-US" sz="1600" b="1" dirty="0" smtClean="0">
                <a:latin typeface="+mn-ea"/>
              </a:rPr>
              <a:t>　　　　　保健師の増員に要する地方財政措置を講ずる</a:t>
            </a:r>
            <a:r>
              <a:rPr kumimoji="1" lang="ja-JP" altLang="en-US" sz="1600" dirty="0" smtClean="0">
                <a:latin typeface="+mn-ea"/>
              </a:rPr>
              <a:t>旨、令和３年度地方財政対策にて決定</a:t>
            </a:r>
            <a:endParaRPr kumimoji="1" lang="en-US" altLang="ja-JP" sz="1600" dirty="0" smtClean="0">
              <a:latin typeface="+mn-ea"/>
            </a:endParaRPr>
          </a:p>
          <a:p>
            <a:endParaRPr kumimoji="1" lang="en-US" altLang="ja-JP" sz="1000" dirty="0" smtClean="0">
              <a:latin typeface="+mn-ea"/>
            </a:endParaRPr>
          </a:p>
          <a:p>
            <a:r>
              <a:rPr kumimoji="1" lang="ja-JP" altLang="en-US" sz="1600" dirty="0" smtClean="0">
                <a:latin typeface="+mn-ea"/>
              </a:rPr>
              <a:t>令和３年</a:t>
            </a:r>
            <a:endParaRPr kumimoji="1" lang="en-US" altLang="ja-JP" sz="1600" dirty="0" smtClean="0">
              <a:latin typeface="+mn-ea"/>
            </a:endParaRPr>
          </a:p>
          <a:p>
            <a:r>
              <a:rPr kumimoji="1" lang="ja-JP" altLang="en-US" sz="1600" dirty="0" smtClean="0">
                <a:latin typeface="+mn-ea"/>
              </a:rPr>
              <a:t>１月８日</a:t>
            </a:r>
            <a:r>
              <a:rPr kumimoji="1" lang="ja-JP" altLang="en-US" sz="1600" dirty="0">
                <a:latin typeface="+mn-ea"/>
              </a:rPr>
              <a:t>　新型コロナウイルス感染症に関する</a:t>
            </a:r>
            <a:r>
              <a:rPr kumimoji="1" lang="ja-JP" altLang="en-US" sz="1600" b="1" dirty="0">
                <a:latin typeface="+mn-ea"/>
              </a:rPr>
              <a:t>保健所体制の整備</a:t>
            </a:r>
            <a:r>
              <a:rPr kumimoji="1" lang="ja-JP" altLang="en-US" sz="1600" b="1" dirty="0" smtClean="0">
                <a:latin typeface="+mn-ea"/>
              </a:rPr>
              <a:t>と感染</a:t>
            </a:r>
            <a:r>
              <a:rPr kumimoji="1" lang="ja-JP" altLang="en-US" sz="1600" b="1" dirty="0">
                <a:latin typeface="+mn-ea"/>
              </a:rPr>
              <a:t>拡大期に</a:t>
            </a:r>
            <a:r>
              <a:rPr kumimoji="1" lang="ja-JP" altLang="en-US" sz="1600" b="1" dirty="0" smtClean="0">
                <a:latin typeface="+mn-ea"/>
              </a:rPr>
              <a:t>おける保健所</a:t>
            </a:r>
            <a:endParaRPr kumimoji="1" lang="en-US" altLang="ja-JP" sz="1600" b="1" dirty="0" smtClean="0">
              <a:latin typeface="+mn-ea"/>
            </a:endParaRPr>
          </a:p>
          <a:p>
            <a:r>
              <a:rPr kumimoji="1" lang="ja-JP" altLang="en-US" sz="1600" b="1" dirty="0" smtClean="0">
                <a:latin typeface="+mn-ea"/>
              </a:rPr>
              <a:t>　　　　　業務</a:t>
            </a:r>
            <a:r>
              <a:rPr kumimoji="1" lang="ja-JP" altLang="en-US" sz="1600" b="1" dirty="0">
                <a:latin typeface="+mn-ea"/>
              </a:rPr>
              <a:t>の重点化</a:t>
            </a:r>
            <a:r>
              <a:rPr kumimoji="1" lang="ja-JP" altLang="en-US" sz="1600" dirty="0">
                <a:latin typeface="+mn-ea"/>
              </a:rPr>
              <a:t>に</a:t>
            </a:r>
            <a:r>
              <a:rPr kumimoji="1" lang="ja-JP" altLang="en-US" sz="1600" dirty="0" smtClean="0">
                <a:latin typeface="+mn-ea"/>
              </a:rPr>
              <a:t>ついて周知（新型コロナウイルス感染症対策推進本部事務連絡）</a:t>
            </a:r>
            <a:endParaRPr kumimoji="1" lang="ja-JP" altLang="en-US" sz="1600" dirty="0">
              <a:latin typeface="+mn-ea"/>
            </a:endParaRPr>
          </a:p>
        </p:txBody>
      </p:sp>
      <p:sp>
        <p:nvSpPr>
          <p:cNvPr id="6" name="スライド番号プレースホルダー 5"/>
          <p:cNvSpPr>
            <a:spLocks noGrp="1"/>
          </p:cNvSpPr>
          <p:nvPr>
            <p:ph type="sldNum" sz="quarter" idx="12"/>
          </p:nvPr>
        </p:nvSpPr>
        <p:spPr>
          <a:xfrm>
            <a:off x="6978534" y="6534417"/>
            <a:ext cx="2057400" cy="365125"/>
          </a:xfrm>
        </p:spPr>
        <p:txBody>
          <a:bodyPr/>
          <a:lstStyle/>
          <a:p>
            <a:fld id="{73AE1A66-8411-45AF-918C-103F4F4269B5}" type="slidenum">
              <a:rPr kumimoji="1" lang="ja-JP" altLang="en-US" sz="1600" b="1" smtClean="0">
                <a:solidFill>
                  <a:schemeClr val="tx1"/>
                </a:solidFill>
              </a:rPr>
              <a:t>3</a:t>
            </a:fld>
            <a:endParaRPr kumimoji="1" lang="ja-JP" altLang="en-US" sz="1600" b="1" dirty="0">
              <a:solidFill>
                <a:schemeClr val="tx1"/>
              </a:solidFill>
            </a:endParaRPr>
          </a:p>
        </p:txBody>
      </p:sp>
    </p:spTree>
    <p:extLst>
      <p:ext uri="{BB962C8B-B14F-4D97-AF65-F5344CB8AC3E}">
        <p14:creationId xmlns:p14="http://schemas.microsoft.com/office/powerpoint/2010/main" val="6192313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p:cNvGrpSpPr/>
          <p:nvPr/>
        </p:nvGrpSpPr>
        <p:grpSpPr>
          <a:xfrm>
            <a:off x="104873" y="2237961"/>
            <a:ext cx="8967247" cy="1204683"/>
            <a:chOff x="853849" y="577033"/>
            <a:chExt cx="10843556" cy="897254"/>
          </a:xfrm>
        </p:grpSpPr>
        <p:sp>
          <p:nvSpPr>
            <p:cNvPr id="4" name="角丸四角形 3"/>
            <p:cNvSpPr/>
            <p:nvPr/>
          </p:nvSpPr>
          <p:spPr>
            <a:xfrm>
              <a:off x="853849" y="701729"/>
              <a:ext cx="10843556" cy="772558"/>
            </a:xfrm>
            <a:prstGeom prst="round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817">
                <a:defRPr/>
              </a:pPr>
              <a:endParaRPr kumimoji="1" lang="en-US" altLang="ja-JP" sz="1292" b="1" dirty="0" smtClean="0">
                <a:solidFill>
                  <a:prstClr val="black"/>
                </a:solidFill>
                <a:latin typeface="ＭＳ Ｐゴシック" panose="020B0600070205080204" pitchFamily="50" charset="-128"/>
                <a:ea typeface="ＭＳ Ｐゴシック" panose="020B0600070205080204" pitchFamily="50" charset="-128"/>
              </a:endParaRPr>
            </a:p>
            <a:p>
              <a:pPr defTabSz="685817">
                <a:defRPr/>
              </a:pPr>
              <a:r>
                <a:rPr kumimoji="1" lang="ja-JP" altLang="en-US" sz="1292" b="1" dirty="0" smtClean="0">
                  <a:solidFill>
                    <a:prstClr val="black"/>
                  </a:solidFill>
                  <a:latin typeface="ＭＳ Ｐゴシック" panose="020B0600070205080204" pitchFamily="50" charset="-128"/>
                  <a:ea typeface="ＭＳ Ｐゴシック" panose="020B0600070205080204" pitchFamily="50" charset="-128"/>
                </a:rPr>
                <a:t>○</a:t>
              </a:r>
              <a:r>
                <a:rPr kumimoji="1" lang="ja-JP" altLang="en-US" sz="1292" b="1" dirty="0">
                  <a:solidFill>
                    <a:prstClr val="black"/>
                  </a:solidFill>
                  <a:latin typeface="ＭＳ Ｐゴシック" panose="020B0600070205080204" pitchFamily="50" charset="-128"/>
                  <a:ea typeface="ＭＳ Ｐゴシック" panose="020B0600070205080204" pitchFamily="50" charset="-128"/>
                </a:rPr>
                <a:t>今後の感染拡大における検査実施件数、相談件数の「最大需要」を想定し、</a:t>
              </a:r>
              <a:r>
                <a:rPr kumimoji="1" lang="ja-JP" altLang="en-US" sz="1292" b="1" u="sng" dirty="0">
                  <a:solidFill>
                    <a:srgbClr val="FF0000"/>
                  </a:solidFill>
                  <a:latin typeface="ＭＳ Ｐゴシック" panose="020B0600070205080204" pitchFamily="50" charset="-128"/>
                  <a:ea typeface="ＭＳ Ｐゴシック" panose="020B0600070205080204" pitchFamily="50" charset="-128"/>
                </a:rPr>
                <a:t>全体で平時の５．５倍の体制</a:t>
              </a:r>
              <a:r>
                <a:rPr kumimoji="1" lang="ja-JP" altLang="en-US" sz="1292" b="1" u="sng" dirty="0">
                  <a:solidFill>
                    <a:prstClr val="black"/>
                  </a:solidFill>
                  <a:latin typeface="ＭＳ Ｐゴシック" panose="020B0600070205080204" pitchFamily="50" charset="-128"/>
                  <a:ea typeface="ＭＳ Ｐゴシック" panose="020B0600070205080204" pitchFamily="50" charset="-128"/>
                </a:rPr>
                <a:t>準備</a:t>
              </a:r>
              <a:endParaRPr kumimoji="1" lang="en-US" altLang="ja-JP" sz="1292" b="1" u="sng" dirty="0">
                <a:solidFill>
                  <a:prstClr val="black"/>
                </a:solidFill>
                <a:latin typeface="ＭＳ Ｐゴシック" panose="020B0600070205080204" pitchFamily="50" charset="-128"/>
                <a:ea typeface="ＭＳ Ｐゴシック" panose="020B0600070205080204" pitchFamily="50" charset="-128"/>
              </a:endParaRPr>
            </a:p>
            <a:p>
              <a:pPr defTabSz="685817">
                <a:defRPr/>
              </a:pPr>
              <a:r>
                <a:rPr kumimoji="1" lang="ja-JP" altLang="en-US" sz="1292" b="1" dirty="0">
                  <a:solidFill>
                    <a:prstClr val="black"/>
                  </a:solidFill>
                  <a:latin typeface="ＭＳ Ｐゴシック" panose="020B0600070205080204" pitchFamily="50" charset="-128"/>
                  <a:ea typeface="ＭＳ Ｐゴシック" panose="020B0600070205080204" pitchFamily="50" charset="-128"/>
                </a:rPr>
                <a:t>　　（平時：</a:t>
              </a:r>
              <a:r>
                <a:rPr kumimoji="1" lang="en-US" altLang="ja-JP" sz="1292" b="1" dirty="0">
                  <a:solidFill>
                    <a:prstClr val="black"/>
                  </a:solidFill>
                  <a:latin typeface="ＭＳ Ｐゴシック" panose="020B0600070205080204" pitchFamily="50" charset="-128"/>
                  <a:ea typeface="ＭＳ Ｐゴシック" panose="020B0600070205080204" pitchFamily="50" charset="-128"/>
                </a:rPr>
                <a:t>3,600</a:t>
              </a:r>
              <a:r>
                <a:rPr kumimoji="1" lang="ja-JP" altLang="en-US" sz="1292" b="1" dirty="0">
                  <a:solidFill>
                    <a:prstClr val="black"/>
                  </a:solidFill>
                  <a:latin typeface="ＭＳ Ｐゴシック" panose="020B0600070205080204" pitchFamily="50" charset="-128"/>
                  <a:ea typeface="ＭＳ Ｐゴシック" panose="020B0600070205080204" pitchFamily="50" charset="-128"/>
                </a:rPr>
                <a:t>人　→　最大時　計</a:t>
              </a:r>
              <a:r>
                <a:rPr kumimoji="1" lang="en-US" altLang="ja-JP" sz="1292" b="1" dirty="0">
                  <a:solidFill>
                    <a:prstClr val="black"/>
                  </a:solidFill>
                  <a:latin typeface="ＭＳ Ｐゴシック" panose="020B0600070205080204" pitchFamily="50" charset="-128"/>
                  <a:ea typeface="ＭＳ Ｐゴシック" panose="020B0600070205080204" pitchFamily="50" charset="-128"/>
                </a:rPr>
                <a:t>19,680</a:t>
              </a:r>
              <a:r>
                <a:rPr kumimoji="1" lang="ja-JP" altLang="en-US" sz="1292" b="1" dirty="0">
                  <a:solidFill>
                    <a:prstClr val="black"/>
                  </a:solidFill>
                  <a:latin typeface="ＭＳ Ｐゴシック" panose="020B0600070205080204" pitchFamily="50" charset="-128"/>
                  <a:ea typeface="ＭＳ Ｐゴシック" panose="020B0600070205080204" pitchFamily="50" charset="-128"/>
                </a:rPr>
                <a:t>人）。</a:t>
              </a:r>
              <a:endParaRPr kumimoji="1" lang="en-US" altLang="ja-JP" sz="1292" b="1" dirty="0">
                <a:solidFill>
                  <a:prstClr val="black"/>
                </a:solidFill>
                <a:latin typeface="ＭＳ Ｐゴシック" panose="020B0600070205080204" pitchFamily="50" charset="-128"/>
                <a:ea typeface="ＭＳ Ｐゴシック" panose="020B0600070205080204" pitchFamily="50" charset="-128"/>
              </a:endParaRPr>
            </a:p>
            <a:p>
              <a:pPr defTabSz="685817">
                <a:defRPr/>
              </a:pPr>
              <a:r>
                <a:rPr kumimoji="1" lang="ja-JP" altLang="en-US" sz="1292" b="1" dirty="0">
                  <a:solidFill>
                    <a:prstClr val="black"/>
                  </a:solidFill>
                  <a:latin typeface="ＭＳ Ｐゴシック" panose="020B0600070205080204" pitchFamily="50" charset="-128"/>
                  <a:ea typeface="ＭＳ Ｐゴシック" panose="020B0600070205080204" pitchFamily="50" charset="-128"/>
                </a:rPr>
                <a:t>○感染拡大地域の保健所に対し、本庁からの応援や外部委託の充実などを実施。保健師等の技術系職員が専門性の高い　　</a:t>
              </a:r>
              <a:endParaRPr kumimoji="1" lang="en-US" altLang="ja-JP" sz="1292" b="1" dirty="0">
                <a:solidFill>
                  <a:prstClr val="black"/>
                </a:solidFill>
                <a:latin typeface="ＭＳ Ｐゴシック" panose="020B0600070205080204" pitchFamily="50" charset="-128"/>
                <a:ea typeface="ＭＳ Ｐゴシック" panose="020B0600070205080204" pitchFamily="50" charset="-128"/>
              </a:endParaRPr>
            </a:p>
            <a:p>
              <a:pPr defTabSz="685817">
                <a:defRPr/>
              </a:pPr>
              <a:r>
                <a:rPr kumimoji="1" lang="ja-JP" altLang="en-US" sz="1292" b="1" dirty="0">
                  <a:solidFill>
                    <a:prstClr val="black"/>
                  </a:solidFill>
                  <a:latin typeface="ＭＳ Ｐゴシック" panose="020B0600070205080204" pitchFamily="50" charset="-128"/>
                  <a:ea typeface="ＭＳ Ｐゴシック" panose="020B0600070205080204" pitchFamily="50" charset="-128"/>
                </a:rPr>
                <a:t>　業務に専念できる体制を確保。</a:t>
              </a:r>
            </a:p>
          </p:txBody>
        </p:sp>
        <p:sp>
          <p:nvSpPr>
            <p:cNvPr id="5" name="テキスト ボックス 4"/>
            <p:cNvSpPr txBox="1"/>
            <p:nvPr/>
          </p:nvSpPr>
          <p:spPr>
            <a:xfrm>
              <a:off x="987147" y="577033"/>
              <a:ext cx="9563864" cy="238069"/>
            </a:xfrm>
            <a:prstGeom prst="rect">
              <a:avLst/>
            </a:prstGeom>
            <a:solidFill>
              <a:schemeClr val="bg1"/>
            </a:solidFill>
            <a:ln>
              <a:noFill/>
            </a:ln>
          </p:spPr>
          <p:txBody>
            <a:bodyPr wrap="square" rtlCol="0">
              <a:spAutoFit/>
            </a:bodyPr>
            <a:lstStyle/>
            <a:p>
              <a:pPr defTabSz="685817">
                <a:defRPr/>
              </a:pPr>
              <a:r>
                <a:rPr kumimoji="1" lang="ja-JP" altLang="en-US" sz="1477" dirty="0">
                  <a:solidFill>
                    <a:prstClr val="black"/>
                  </a:solidFill>
                  <a:latin typeface="ＤＦ特太ゴシック体" panose="020B0509000000000000" pitchFamily="49" charset="-128"/>
                  <a:ea typeface="ＤＦ特太ゴシック体" panose="020B0509000000000000" pitchFamily="49" charset="-128"/>
                </a:rPr>
                <a:t>都道府県内の即応</a:t>
              </a:r>
              <a:r>
                <a:rPr kumimoji="1" lang="ja-JP" altLang="en-US" sz="1477" dirty="0" smtClean="0">
                  <a:solidFill>
                    <a:prstClr val="black"/>
                  </a:solidFill>
                  <a:latin typeface="ＤＦ特太ゴシック体" panose="020B0509000000000000" pitchFamily="49" charset="-128"/>
                  <a:ea typeface="ＤＦ特太ゴシック体" panose="020B0509000000000000" pitchFamily="49" charset="-128"/>
                </a:rPr>
                <a:t>体制（令和２年６月</a:t>
              </a:r>
              <a:r>
                <a:rPr kumimoji="1" lang="en-US" altLang="ja-JP" sz="1477" dirty="0" smtClean="0">
                  <a:solidFill>
                    <a:prstClr val="black"/>
                  </a:solidFill>
                  <a:latin typeface="ＤＦ特太ゴシック体" panose="020B0509000000000000" pitchFamily="49" charset="-128"/>
                  <a:ea typeface="ＤＦ特太ゴシック体" panose="020B0509000000000000" pitchFamily="49" charset="-128"/>
                </a:rPr>
                <a:t>19</a:t>
              </a:r>
              <a:r>
                <a:rPr kumimoji="1" lang="ja-JP" altLang="en-US" sz="1477" dirty="0" smtClean="0">
                  <a:solidFill>
                    <a:prstClr val="black"/>
                  </a:solidFill>
                  <a:latin typeface="ＤＦ特太ゴシック体" panose="020B0509000000000000" pitchFamily="49" charset="-128"/>
                  <a:ea typeface="ＤＦ特太ゴシック体" panose="020B0509000000000000" pitchFamily="49" charset="-128"/>
                </a:rPr>
                <a:t>日）（</a:t>
              </a:r>
              <a:r>
                <a:rPr kumimoji="1" lang="ja-JP" altLang="en-US" sz="1477" dirty="0">
                  <a:solidFill>
                    <a:prstClr val="black"/>
                  </a:solidFill>
                  <a:latin typeface="ＤＦ特太ゴシック体" panose="020B0509000000000000" pitchFamily="49" charset="-128"/>
                  <a:ea typeface="ＤＦ特太ゴシック体" panose="020B0509000000000000" pitchFamily="49" charset="-128"/>
                </a:rPr>
                <a:t>国の要請に基づき７月末までに各県で整備）</a:t>
              </a:r>
            </a:p>
          </p:txBody>
        </p:sp>
      </p:grpSp>
      <p:grpSp>
        <p:nvGrpSpPr>
          <p:cNvPr id="9" name="グループ化 8"/>
          <p:cNvGrpSpPr/>
          <p:nvPr/>
        </p:nvGrpSpPr>
        <p:grpSpPr>
          <a:xfrm>
            <a:off x="71879" y="3713624"/>
            <a:ext cx="8967248" cy="1321189"/>
            <a:chOff x="784281" y="4082210"/>
            <a:chExt cx="10843557" cy="1222633"/>
          </a:xfrm>
        </p:grpSpPr>
        <p:sp>
          <p:nvSpPr>
            <p:cNvPr id="6" name="角丸四角形 5"/>
            <p:cNvSpPr/>
            <p:nvPr/>
          </p:nvSpPr>
          <p:spPr>
            <a:xfrm>
              <a:off x="784281" y="4305445"/>
              <a:ext cx="10843557" cy="999398"/>
            </a:xfrm>
            <a:prstGeom prst="round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defTabSz="685817">
                <a:defRPr/>
              </a:pPr>
              <a:endParaRPr kumimoji="1" lang="en-US" altLang="ja-JP" sz="100" b="1" dirty="0">
                <a:solidFill>
                  <a:prstClr val="black"/>
                </a:solidFill>
                <a:latin typeface="ＭＳ Ｐゴシック" panose="020B0600070205080204" pitchFamily="50" charset="-128"/>
                <a:ea typeface="ＭＳ Ｐゴシック" panose="020B0600070205080204" pitchFamily="50" charset="-128"/>
              </a:endParaRPr>
            </a:p>
            <a:p>
              <a:pPr defTabSz="685817">
                <a:defRPr/>
              </a:pPr>
              <a:r>
                <a:rPr kumimoji="1" lang="ja-JP" altLang="en-US" sz="1292" b="1" dirty="0">
                  <a:solidFill>
                    <a:prstClr val="black"/>
                  </a:solidFill>
                  <a:latin typeface="ＭＳ Ｐゴシック" panose="020B0600070205080204" pitchFamily="50" charset="-128"/>
                  <a:ea typeface="ＭＳ Ｐゴシック" panose="020B0600070205080204" pitchFamily="50" charset="-128"/>
                </a:rPr>
                <a:t>○都道府県の要請に基づき、厚生労働省から全国知事会を通じて他の都道府県に職員の応援派遣を打診・確保し、支援を</a:t>
              </a:r>
              <a:endParaRPr kumimoji="1" lang="en-US" altLang="ja-JP" sz="1292" b="1" dirty="0">
                <a:solidFill>
                  <a:prstClr val="black"/>
                </a:solidFill>
                <a:latin typeface="ＭＳ Ｐゴシック" panose="020B0600070205080204" pitchFamily="50" charset="-128"/>
                <a:ea typeface="ＭＳ Ｐゴシック" panose="020B0600070205080204" pitchFamily="50" charset="-128"/>
              </a:endParaRPr>
            </a:p>
            <a:p>
              <a:pPr defTabSz="685817">
                <a:defRPr/>
              </a:pPr>
              <a:r>
                <a:rPr kumimoji="1" lang="ja-JP" altLang="en-US" sz="1292" b="1" dirty="0">
                  <a:solidFill>
                    <a:prstClr val="black"/>
                  </a:solidFill>
                  <a:latin typeface="ＭＳ Ｐゴシック" panose="020B0600070205080204" pitchFamily="50" charset="-128"/>
                  <a:ea typeface="ＭＳ Ｐゴシック" panose="020B0600070205080204" pitchFamily="50" charset="-128"/>
                </a:rPr>
                <a:t>　要する保健所に派遣</a:t>
              </a:r>
              <a:r>
                <a:rPr kumimoji="1" lang="ja-JP" altLang="en-US" sz="1292" b="1" dirty="0" smtClean="0">
                  <a:solidFill>
                    <a:prstClr val="black"/>
                  </a:solidFill>
                  <a:latin typeface="ＭＳ Ｐゴシック" panose="020B0600070205080204" pitchFamily="50" charset="-128"/>
                  <a:ea typeface="ＭＳ Ｐゴシック" panose="020B0600070205080204" pitchFamily="50" charset="-128"/>
                </a:rPr>
                <a:t>。</a:t>
              </a:r>
              <a:endParaRPr kumimoji="1" lang="en-US" altLang="ja-JP" sz="1292" b="1" dirty="0" smtClean="0">
                <a:solidFill>
                  <a:prstClr val="black"/>
                </a:solidFill>
                <a:latin typeface="ＭＳ Ｐゴシック" panose="020B0600070205080204" pitchFamily="50" charset="-128"/>
                <a:ea typeface="ＭＳ Ｐゴシック" panose="020B0600070205080204" pitchFamily="50" charset="-128"/>
              </a:endParaRPr>
            </a:p>
            <a:p>
              <a:pPr defTabSz="685817">
                <a:defRPr/>
              </a:pPr>
              <a:endParaRPr kumimoji="1" lang="en-US" altLang="ja-JP" sz="500" b="1" dirty="0" smtClean="0">
                <a:solidFill>
                  <a:prstClr val="black"/>
                </a:solidFill>
                <a:latin typeface="ＭＳ Ｐゴシック" panose="020B0600070205080204" pitchFamily="50" charset="-128"/>
                <a:ea typeface="ＭＳ Ｐゴシック" panose="020B0600070205080204" pitchFamily="50" charset="-128"/>
              </a:endParaRPr>
            </a:p>
            <a:p>
              <a:pPr defTabSz="685817">
                <a:defRPr/>
              </a:pPr>
              <a:r>
                <a:rPr kumimoji="1" lang="ja-JP" altLang="en-US" sz="1292" b="1" dirty="0" smtClean="0">
                  <a:solidFill>
                    <a:prstClr val="black"/>
                  </a:solidFill>
                  <a:latin typeface="ＭＳ Ｐゴシック" panose="020B0600070205080204" pitchFamily="50" charset="-128"/>
                  <a:ea typeface="ＭＳ Ｐゴシック" panose="020B0600070205080204" pitchFamily="50" charset="-128"/>
                </a:rPr>
                <a:t>　</a:t>
              </a:r>
              <a:r>
                <a:rPr kumimoji="1" lang="en-US" altLang="ja-JP" sz="1292" dirty="0" smtClean="0">
                  <a:solidFill>
                    <a:prstClr val="black"/>
                  </a:solidFill>
                  <a:latin typeface="ＭＳ Ｐゴシック" panose="020B0600070205080204" pitchFamily="50" charset="-128"/>
                  <a:ea typeface="ＭＳ Ｐゴシック" panose="020B0600070205080204" pitchFamily="50" charset="-128"/>
                </a:rPr>
                <a:t>※</a:t>
              </a:r>
              <a:r>
                <a:rPr kumimoji="1" lang="ja-JP" altLang="en-US" sz="1292" dirty="0" smtClean="0">
                  <a:solidFill>
                    <a:prstClr val="black"/>
                  </a:solidFill>
                  <a:latin typeface="ＭＳ Ｐゴシック" panose="020B0600070205080204" pitchFamily="50" charset="-128"/>
                  <a:ea typeface="ＭＳ Ｐゴシック" panose="020B0600070205080204" pitchFamily="50" charset="-128"/>
                </a:rPr>
                <a:t>派遣実績は別紙のとおり。</a:t>
              </a:r>
              <a:endParaRPr kumimoji="1" lang="en-US" altLang="ja-JP" sz="1292" dirty="0">
                <a:solidFill>
                  <a:prstClr val="black"/>
                </a:solidFill>
                <a:latin typeface="ＭＳ Ｐゴシック" panose="020B0600070205080204" pitchFamily="50" charset="-128"/>
                <a:ea typeface="ＭＳ Ｐゴシック" panose="020B0600070205080204" pitchFamily="50" charset="-128"/>
              </a:endParaRPr>
            </a:p>
            <a:p>
              <a:pPr defTabSz="685817">
                <a:defRPr/>
              </a:pPr>
              <a:endParaRPr kumimoji="1" lang="en-US" altLang="ja-JP" sz="185" b="1" dirty="0">
                <a:solidFill>
                  <a:prstClr val="black"/>
                </a:solidFill>
                <a:latin typeface="ＭＳ Ｐゴシック" panose="020B0600070205080204" pitchFamily="50" charset="-128"/>
                <a:ea typeface="ＭＳ Ｐゴシック" panose="020B0600070205080204" pitchFamily="50" charset="-128"/>
              </a:endParaRPr>
            </a:p>
            <a:p>
              <a:pPr defTabSz="685817">
                <a:defRPr/>
              </a:pPr>
              <a:endParaRPr lang="en-US" altLang="ja-JP" sz="369" b="1" dirty="0">
                <a:solidFill>
                  <a:prstClr val="black"/>
                </a:solidFill>
                <a:latin typeface="ＭＳ Ｐゴシック" panose="020B0600070205080204" pitchFamily="50" charset="-128"/>
                <a:ea typeface="ＭＳ Ｐゴシック" panose="020B0600070205080204" pitchFamily="50" charset="-128"/>
              </a:endParaRPr>
            </a:p>
          </p:txBody>
        </p:sp>
        <p:sp>
          <p:nvSpPr>
            <p:cNvPr id="7" name="テキスト ボックス 6"/>
            <p:cNvSpPr txBox="1"/>
            <p:nvPr/>
          </p:nvSpPr>
          <p:spPr>
            <a:xfrm>
              <a:off x="917579" y="4082210"/>
              <a:ext cx="7849595" cy="295795"/>
            </a:xfrm>
            <a:prstGeom prst="rect">
              <a:avLst/>
            </a:prstGeom>
            <a:solidFill>
              <a:schemeClr val="bg1"/>
            </a:solidFill>
          </p:spPr>
          <p:txBody>
            <a:bodyPr wrap="square" rtlCol="0">
              <a:spAutoFit/>
            </a:bodyPr>
            <a:lstStyle/>
            <a:p>
              <a:pPr defTabSz="685817">
                <a:defRPr/>
              </a:pPr>
              <a:r>
                <a:rPr kumimoji="1" lang="ja-JP" altLang="en-US" sz="1477" dirty="0">
                  <a:solidFill>
                    <a:prstClr val="black"/>
                  </a:solidFill>
                  <a:latin typeface="ＤＦ特太ゴシック体" panose="020B0509000000000000" pitchFamily="49" charset="-128"/>
                  <a:ea typeface="ＤＦ特太ゴシック体" panose="020B0509000000000000" pitchFamily="49" charset="-128"/>
                </a:rPr>
                <a:t>都道府県間での応援派遣（</a:t>
              </a:r>
              <a:r>
                <a:rPr kumimoji="1" lang="en-US" altLang="ja-JP" sz="1477" dirty="0">
                  <a:solidFill>
                    <a:prstClr val="black"/>
                  </a:solidFill>
                  <a:latin typeface="ＤＦ特太ゴシック体" panose="020B0509000000000000" pitchFamily="49" charset="-128"/>
                  <a:ea typeface="ＤＦ特太ゴシック体" panose="020B0509000000000000" pitchFamily="49" charset="-128"/>
                </a:rPr>
                <a:t>9</a:t>
              </a:r>
              <a:r>
                <a:rPr kumimoji="1" lang="ja-JP" altLang="en-US" sz="1477" dirty="0">
                  <a:solidFill>
                    <a:prstClr val="black"/>
                  </a:solidFill>
                  <a:latin typeface="ＤＦ特太ゴシック体" panose="020B0509000000000000" pitchFamily="49" charset="-128"/>
                  <a:ea typeface="ＤＦ特太ゴシック体" panose="020B0509000000000000" pitchFamily="49" charset="-128"/>
                </a:rPr>
                <a:t>月</a:t>
              </a:r>
              <a:r>
                <a:rPr kumimoji="1" lang="en-US" altLang="ja-JP" sz="1477" dirty="0">
                  <a:solidFill>
                    <a:prstClr val="black"/>
                  </a:solidFill>
                  <a:latin typeface="ＤＦ特太ゴシック体" panose="020B0509000000000000" pitchFamily="49" charset="-128"/>
                  <a:ea typeface="ＤＦ特太ゴシック体" panose="020B0509000000000000" pitchFamily="49" charset="-128"/>
                </a:rPr>
                <a:t>25</a:t>
              </a:r>
              <a:r>
                <a:rPr kumimoji="1" lang="ja-JP" altLang="en-US" sz="1477" dirty="0">
                  <a:solidFill>
                    <a:prstClr val="black"/>
                  </a:solidFill>
                  <a:latin typeface="ＤＦ特太ゴシック体" panose="020B0509000000000000" pitchFamily="49" charset="-128"/>
                  <a:ea typeface="ＤＦ特太ゴシック体" panose="020B0509000000000000" pitchFamily="49" charset="-128"/>
                </a:rPr>
                <a:t>日付厚労省・総務省連名通知によるもの）</a:t>
              </a:r>
            </a:p>
          </p:txBody>
        </p:sp>
      </p:grpSp>
      <p:grpSp>
        <p:nvGrpSpPr>
          <p:cNvPr id="10" name="グループ化 9"/>
          <p:cNvGrpSpPr/>
          <p:nvPr/>
        </p:nvGrpSpPr>
        <p:grpSpPr>
          <a:xfrm>
            <a:off x="104873" y="5195593"/>
            <a:ext cx="8934254" cy="1568623"/>
            <a:chOff x="2177300" y="2971128"/>
            <a:chExt cx="10884282" cy="1386619"/>
          </a:xfrm>
        </p:grpSpPr>
        <p:sp>
          <p:nvSpPr>
            <p:cNvPr id="11" name="角丸四角形 10"/>
            <p:cNvSpPr/>
            <p:nvPr/>
          </p:nvSpPr>
          <p:spPr>
            <a:xfrm>
              <a:off x="2177300" y="3158613"/>
              <a:ext cx="10884282" cy="1199134"/>
            </a:xfrm>
            <a:prstGeom prst="roundRect">
              <a:avLst>
                <a:gd name="adj" fmla="val 9318"/>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Ins="33231" rtlCol="0" anchor="t" anchorCtr="0"/>
            <a:lstStyle/>
            <a:p>
              <a:pPr defTabSz="685817">
                <a:defRPr/>
              </a:pPr>
              <a:r>
                <a:rPr kumimoji="1" lang="ja-JP" altLang="en-US" sz="1292" b="1" dirty="0">
                  <a:solidFill>
                    <a:prstClr val="black"/>
                  </a:solidFill>
                  <a:latin typeface="ＭＳ Ｐゴシック" panose="020B0600070205080204" pitchFamily="50" charset="-128"/>
                  <a:ea typeface="ＭＳ Ｐゴシック" panose="020B0600070205080204" pitchFamily="50" charset="-128"/>
                </a:rPr>
                <a:t>○都道府県間の応援派遣では不十分又は迅速な対応が困難な場合に、</a:t>
              </a:r>
              <a:r>
                <a:rPr kumimoji="1" lang="ja-JP" altLang="en-US" sz="1292" b="1" u="sng" dirty="0">
                  <a:solidFill>
                    <a:prstClr val="black"/>
                  </a:solidFill>
                  <a:latin typeface="ＭＳ Ｐゴシック" panose="020B0600070205080204" pitchFamily="50" charset="-128"/>
                  <a:ea typeface="ＭＳ Ｐゴシック" panose="020B0600070205080204" pitchFamily="50" charset="-128"/>
                </a:rPr>
                <a:t>国からの応援派遣</a:t>
              </a:r>
              <a:r>
                <a:rPr kumimoji="1" lang="ja-JP" altLang="en-US" sz="1292" b="1" dirty="0">
                  <a:solidFill>
                    <a:prstClr val="black"/>
                  </a:solidFill>
                  <a:latin typeface="ＭＳ Ｐゴシック" panose="020B0600070205080204" pitchFamily="50" charset="-128"/>
                  <a:ea typeface="ＭＳ Ｐゴシック" panose="020B0600070205080204" pitchFamily="50" charset="-128"/>
                </a:rPr>
                <a:t>を躊躇なく打診。</a:t>
              </a:r>
              <a:endParaRPr kumimoji="1" lang="en-US" altLang="ja-JP" sz="1292" b="1" dirty="0">
                <a:solidFill>
                  <a:prstClr val="black"/>
                </a:solidFill>
                <a:latin typeface="ＭＳ Ｐゴシック" panose="020B0600070205080204" pitchFamily="50" charset="-128"/>
                <a:ea typeface="ＭＳ Ｐゴシック" panose="020B0600070205080204" pitchFamily="50" charset="-128"/>
              </a:endParaRPr>
            </a:p>
            <a:p>
              <a:pPr defTabSz="685817">
                <a:defRPr/>
              </a:pPr>
              <a:endParaRPr kumimoji="1" lang="en-US" altLang="ja-JP" sz="1477" b="1" dirty="0">
                <a:solidFill>
                  <a:prstClr val="black"/>
                </a:solidFill>
                <a:latin typeface="ＭＳ Ｐゴシック" panose="020B0600070205080204" pitchFamily="50" charset="-128"/>
                <a:ea typeface="ＭＳ Ｐゴシック" panose="020B0600070205080204" pitchFamily="50" charset="-128"/>
              </a:endParaRPr>
            </a:p>
            <a:p>
              <a:pPr defTabSz="685817">
                <a:defRPr/>
              </a:pPr>
              <a:endParaRPr kumimoji="1" lang="en-US" altLang="ja-JP" sz="1477" b="1" dirty="0">
                <a:solidFill>
                  <a:prstClr val="black"/>
                </a:solidFill>
                <a:latin typeface="ＭＳ Ｐゴシック" panose="020B0600070205080204" pitchFamily="50" charset="-128"/>
                <a:ea typeface="ＭＳ Ｐゴシック" panose="020B0600070205080204" pitchFamily="50" charset="-128"/>
              </a:endParaRPr>
            </a:p>
            <a:p>
              <a:pPr defTabSz="685817">
                <a:lnSpc>
                  <a:spcPts val="1015"/>
                </a:lnSpc>
                <a:defRPr/>
              </a:pPr>
              <a:endParaRPr kumimoji="1" lang="en-US" altLang="ja-JP" sz="1477" b="1" dirty="0">
                <a:solidFill>
                  <a:prstClr val="black"/>
                </a:solidFill>
                <a:latin typeface="ＭＳ Ｐゴシック" panose="020B0600070205080204" pitchFamily="50" charset="-128"/>
                <a:ea typeface="ＭＳ Ｐゴシック" panose="020B0600070205080204" pitchFamily="50" charset="-128"/>
              </a:endParaRPr>
            </a:p>
            <a:p>
              <a:pPr defTabSz="685817">
                <a:lnSpc>
                  <a:spcPts val="1551"/>
                </a:lnSpc>
                <a:defRPr/>
              </a:pPr>
              <a:r>
                <a:rPr kumimoji="1" lang="en-US" altLang="ja-JP" sz="1477" dirty="0">
                  <a:solidFill>
                    <a:prstClr val="black"/>
                  </a:solidFill>
                  <a:latin typeface="ＭＳ Ｐゴシック" panose="020B0600070205080204" pitchFamily="50" charset="-128"/>
                  <a:ea typeface="ＭＳ Ｐゴシック" panose="020B0600070205080204" pitchFamily="50" charset="-128"/>
                </a:rPr>
                <a:t>  </a:t>
              </a:r>
              <a:endParaRPr kumimoji="1" lang="en-US" altLang="ja-JP" sz="1477" dirty="0" smtClean="0">
                <a:solidFill>
                  <a:prstClr val="black"/>
                </a:solidFill>
                <a:latin typeface="ＭＳ Ｐゴシック" panose="020B0600070205080204" pitchFamily="50" charset="-128"/>
                <a:ea typeface="ＭＳ Ｐゴシック" panose="020B0600070205080204" pitchFamily="50" charset="-128"/>
              </a:endParaRPr>
            </a:p>
            <a:p>
              <a:pPr defTabSz="685817">
                <a:lnSpc>
                  <a:spcPts val="1551"/>
                </a:lnSpc>
                <a:defRPr/>
              </a:pPr>
              <a:r>
                <a:rPr kumimoji="1" lang="en-US" altLang="ja-JP" sz="1477" dirty="0" smtClean="0">
                  <a:solidFill>
                    <a:prstClr val="black"/>
                  </a:solidFill>
                  <a:latin typeface="ＭＳ Ｐゴシック" panose="020B0600070205080204" pitchFamily="50" charset="-128"/>
                  <a:ea typeface="ＭＳ Ｐゴシック" panose="020B0600070205080204" pitchFamily="50" charset="-128"/>
                </a:rPr>
                <a:t> </a:t>
              </a:r>
              <a:r>
                <a:rPr kumimoji="1" lang="en-US" altLang="ja-JP" sz="1200" dirty="0" smtClean="0">
                  <a:solidFill>
                    <a:prstClr val="black"/>
                  </a:solidFill>
                  <a:latin typeface="ＭＳ Ｐゴシック" panose="020B0600070205080204" pitchFamily="50" charset="-128"/>
                  <a:ea typeface="ＭＳ Ｐゴシック" panose="020B0600070205080204" pitchFamily="50" charset="-128"/>
                </a:rPr>
                <a:t>※</a:t>
              </a:r>
              <a:r>
                <a:rPr kumimoji="1" lang="ja-JP" altLang="en-US" sz="1200" dirty="0" smtClean="0">
                  <a:solidFill>
                    <a:prstClr val="black"/>
                  </a:solidFill>
                  <a:latin typeface="ＭＳ Ｐゴシック" panose="020B0600070205080204" pitchFamily="50" charset="-128"/>
                  <a:ea typeface="ＭＳ Ｐゴシック" panose="020B0600070205080204" pitchFamily="50" charset="-128"/>
                </a:rPr>
                <a:t>派遣実績は別紙のとおり。</a:t>
              </a:r>
              <a:endParaRPr kumimoji="1" lang="en-US" altLang="ja-JP" sz="1200" dirty="0">
                <a:solidFill>
                  <a:prstClr val="black"/>
                </a:solidFill>
                <a:latin typeface="ＭＳ Ｐゴシック" panose="020B0600070205080204" pitchFamily="50" charset="-128"/>
                <a:ea typeface="ＭＳ Ｐゴシック" panose="020B0600070205080204" pitchFamily="50" charset="-128"/>
              </a:endParaRPr>
            </a:p>
          </p:txBody>
        </p:sp>
        <p:sp>
          <p:nvSpPr>
            <p:cNvPr id="12" name="テキスト ボックス 11"/>
            <p:cNvSpPr txBox="1"/>
            <p:nvPr/>
          </p:nvSpPr>
          <p:spPr>
            <a:xfrm>
              <a:off x="2311593" y="2971128"/>
              <a:ext cx="4206772" cy="282552"/>
            </a:xfrm>
            <a:prstGeom prst="rect">
              <a:avLst/>
            </a:prstGeom>
            <a:solidFill>
              <a:schemeClr val="bg1"/>
            </a:solidFill>
          </p:spPr>
          <p:txBody>
            <a:bodyPr wrap="square" rIns="33231" rtlCol="0">
              <a:spAutoFit/>
            </a:bodyPr>
            <a:lstStyle/>
            <a:p>
              <a:pPr defTabSz="685817">
                <a:defRPr/>
              </a:pPr>
              <a:r>
                <a:rPr kumimoji="1" lang="ja-JP" altLang="en-US" sz="1477" dirty="0">
                  <a:solidFill>
                    <a:prstClr val="black"/>
                  </a:solidFill>
                  <a:latin typeface="ＤＦ特太ゴシック体" panose="020B0509000000000000" pitchFamily="49" charset="-128"/>
                  <a:ea typeface="ＤＦ特太ゴシック体" panose="020B0509000000000000" pitchFamily="49" charset="-128"/>
                </a:rPr>
                <a:t>国（人材バンク等）からの専門職派遣</a:t>
              </a:r>
            </a:p>
          </p:txBody>
        </p:sp>
      </p:grpSp>
      <p:sp>
        <p:nvSpPr>
          <p:cNvPr id="14" name="正方形/長方形 13"/>
          <p:cNvSpPr/>
          <p:nvPr/>
        </p:nvSpPr>
        <p:spPr>
          <a:xfrm>
            <a:off x="368134" y="5727325"/>
            <a:ext cx="8440724" cy="671765"/>
          </a:xfrm>
          <a:prstGeom prst="rect">
            <a:avLst/>
          </a:prstGeom>
          <a:solidFill>
            <a:srgbClr val="E6E0EC"/>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defTabSz="844083">
              <a:defRPr/>
            </a:pPr>
            <a:r>
              <a:rPr kumimoji="1" lang="ja-JP" altLang="en-US" sz="1292" dirty="0">
                <a:solidFill>
                  <a:prstClr val="black"/>
                </a:solidFill>
                <a:latin typeface="ＭＳ Ｐゴシック" panose="020B0600070205080204" pitchFamily="50" charset="-128"/>
                <a:ea typeface="ＭＳ Ｐゴシック" panose="020B0600070205080204" pitchFamily="50" charset="-128"/>
              </a:rPr>
              <a:t>←　国において、学会・関係団体等から派遣可能な</a:t>
            </a:r>
            <a:r>
              <a:rPr kumimoji="1" lang="ja-JP" altLang="en-US" sz="1292" u="sng" dirty="0">
                <a:solidFill>
                  <a:prstClr val="black"/>
                </a:solidFill>
                <a:latin typeface="ＭＳ Ｐゴシック" panose="020B0600070205080204" pitchFamily="50" charset="-128"/>
                <a:ea typeface="ＭＳ Ｐゴシック" panose="020B0600070205080204" pitchFamily="50" charset="-128"/>
              </a:rPr>
              <a:t>保健師、医師、</a:t>
            </a:r>
            <a:r>
              <a:rPr kumimoji="1" lang="ja-JP" altLang="en-US" sz="1292" u="sng" dirty="0" smtClean="0">
                <a:solidFill>
                  <a:prstClr val="black"/>
                </a:solidFill>
                <a:latin typeface="ＭＳ Ｐゴシック" panose="020B0600070205080204" pitchFamily="50" charset="-128"/>
                <a:ea typeface="ＭＳ Ｐゴシック" panose="020B0600070205080204" pitchFamily="50" charset="-128"/>
              </a:rPr>
              <a:t>看護師、管理栄養士等</a:t>
            </a:r>
            <a:r>
              <a:rPr kumimoji="1" lang="ja-JP" altLang="en-US" sz="1292" u="sng" dirty="0">
                <a:solidFill>
                  <a:prstClr val="black"/>
                </a:solidFill>
                <a:latin typeface="ＭＳ Ｐゴシック" panose="020B0600070205080204" pitchFamily="50" charset="-128"/>
                <a:ea typeface="ＭＳ Ｐゴシック" panose="020B0600070205080204" pitchFamily="50" charset="-128"/>
              </a:rPr>
              <a:t>を約</a:t>
            </a:r>
            <a:r>
              <a:rPr kumimoji="1" lang="ja-JP" altLang="en-US" sz="1292" b="1" u="sng" dirty="0">
                <a:solidFill>
                  <a:srgbClr val="FF0000"/>
                </a:solidFill>
                <a:latin typeface="ＭＳ Ｐゴシック" panose="020B0600070205080204" pitchFamily="50" charset="-128"/>
                <a:ea typeface="ＭＳ Ｐゴシック" panose="020B0600070205080204" pitchFamily="50" charset="-128"/>
              </a:rPr>
              <a:t>１，２００名</a:t>
            </a:r>
            <a:r>
              <a:rPr kumimoji="1" lang="ja-JP" altLang="en-US" sz="1292" u="sng" dirty="0">
                <a:solidFill>
                  <a:prstClr val="black"/>
                </a:solidFill>
                <a:latin typeface="ＭＳ Ｐゴシック" panose="020B0600070205080204" pitchFamily="50" charset="-128"/>
                <a:ea typeface="ＭＳ Ｐゴシック" panose="020B0600070205080204" pitchFamily="50" charset="-128"/>
              </a:rPr>
              <a:t>確保（</a:t>
            </a:r>
            <a:r>
              <a:rPr kumimoji="1" lang="en-US" altLang="ja-JP" sz="1292" u="sng" dirty="0">
                <a:solidFill>
                  <a:prstClr val="black"/>
                </a:solidFill>
                <a:latin typeface="ＭＳ Ｐゴシック" panose="020B0600070205080204" pitchFamily="50" charset="-128"/>
                <a:ea typeface="ＭＳ Ｐゴシック" panose="020B0600070205080204" pitchFamily="50" charset="-128"/>
              </a:rPr>
              <a:t>11</a:t>
            </a:r>
            <a:r>
              <a:rPr kumimoji="1" lang="ja-JP" altLang="en-US" sz="1292" u="sng" dirty="0">
                <a:solidFill>
                  <a:prstClr val="black"/>
                </a:solidFill>
                <a:latin typeface="ＭＳ Ｐゴシック" panose="020B0600070205080204" pitchFamily="50" charset="-128"/>
                <a:ea typeface="ＭＳ Ｐゴシック" panose="020B0600070205080204" pitchFamily="50" charset="-128"/>
              </a:rPr>
              <a:t>月</a:t>
            </a:r>
            <a:r>
              <a:rPr kumimoji="1" lang="en-US" altLang="ja-JP" sz="1292" u="sng" dirty="0">
                <a:solidFill>
                  <a:prstClr val="black"/>
                </a:solidFill>
                <a:latin typeface="ＭＳ Ｐゴシック" panose="020B0600070205080204" pitchFamily="50" charset="-128"/>
                <a:ea typeface="ＭＳ Ｐゴシック" panose="020B0600070205080204" pitchFamily="50" charset="-128"/>
              </a:rPr>
              <a:t>26</a:t>
            </a:r>
            <a:r>
              <a:rPr kumimoji="1" lang="ja-JP" altLang="en-US" sz="1292" u="sng" dirty="0">
                <a:solidFill>
                  <a:prstClr val="black"/>
                </a:solidFill>
                <a:latin typeface="ＭＳ Ｐゴシック" panose="020B0600070205080204" pitchFamily="50" charset="-128"/>
                <a:ea typeface="ＭＳ Ｐゴシック" panose="020B0600070205080204" pitchFamily="50" charset="-128"/>
              </a:rPr>
              <a:t>日現在</a:t>
            </a:r>
            <a:r>
              <a:rPr kumimoji="1" lang="en-US" altLang="ja-JP" sz="1292" u="sng" dirty="0">
                <a:solidFill>
                  <a:prstClr val="black"/>
                </a:solidFill>
                <a:latin typeface="ＭＳ Ｐゴシック" panose="020B0600070205080204" pitchFamily="50" charset="-128"/>
                <a:ea typeface="ＭＳ Ｐゴシック" panose="020B0600070205080204" pitchFamily="50" charset="-128"/>
              </a:rPr>
              <a:t>1,224</a:t>
            </a:r>
            <a:r>
              <a:rPr kumimoji="1" lang="ja-JP" altLang="en-US" sz="1292" u="sng" dirty="0">
                <a:solidFill>
                  <a:prstClr val="black"/>
                </a:solidFill>
                <a:latin typeface="ＭＳ Ｐゴシック" panose="020B0600070205080204" pitchFamily="50" charset="-128"/>
                <a:ea typeface="ＭＳ Ｐゴシック" panose="020B0600070205080204" pitchFamily="50" charset="-128"/>
              </a:rPr>
              <a:t>名）</a:t>
            </a:r>
            <a:r>
              <a:rPr kumimoji="1" lang="ja-JP" altLang="en-US" sz="1292" dirty="0">
                <a:solidFill>
                  <a:prstClr val="black"/>
                </a:solidFill>
                <a:latin typeface="ＭＳ Ｐゴシック" panose="020B0600070205080204" pitchFamily="50" charset="-128"/>
                <a:ea typeface="ＭＳ Ｐゴシック" panose="020B0600070205080204" pitchFamily="50" charset="-128"/>
              </a:rPr>
              <a:t>。</a:t>
            </a:r>
            <a:endParaRPr kumimoji="1" lang="en-US" altLang="ja-JP" sz="1292" dirty="0">
              <a:solidFill>
                <a:prstClr val="black"/>
              </a:solidFill>
              <a:latin typeface="ＭＳ Ｐゴシック" panose="020B0600070205080204" pitchFamily="50" charset="-128"/>
              <a:ea typeface="ＭＳ Ｐゴシック" panose="020B0600070205080204" pitchFamily="50" charset="-128"/>
            </a:endParaRPr>
          </a:p>
          <a:p>
            <a:pPr defTabSz="844083">
              <a:defRPr/>
            </a:pPr>
            <a:r>
              <a:rPr kumimoji="1" lang="ja-JP" altLang="en-US" sz="1292" dirty="0">
                <a:solidFill>
                  <a:prstClr val="black"/>
                </a:solidFill>
                <a:latin typeface="ＭＳ Ｐゴシック" panose="020B0600070205080204" pitchFamily="50" charset="-128"/>
                <a:ea typeface="ＭＳ Ｐゴシック" panose="020B0600070205080204" pitchFamily="50" charset="-128"/>
              </a:rPr>
              <a:t>　　 都道府県別に対応可能な者をリスト化。</a:t>
            </a:r>
            <a:r>
              <a:rPr kumimoji="1" lang="ja-JP" altLang="en-US" sz="1292" dirty="0">
                <a:solidFill>
                  <a:srgbClr val="FF0000"/>
                </a:solidFill>
                <a:latin typeface="ＭＳ Ｐゴシック" panose="020B0600070205080204" pitchFamily="50" charset="-128"/>
                <a:ea typeface="ＭＳ Ｐゴシック" panose="020B0600070205080204" pitchFamily="50" charset="-128"/>
              </a:rPr>
              <a:t> 都道府県における人材バンクの設置を含め今後さらに充実強化</a:t>
            </a:r>
            <a:r>
              <a:rPr kumimoji="1" lang="ja-JP" altLang="en-US" sz="1292" dirty="0">
                <a:solidFill>
                  <a:prstClr val="black"/>
                </a:solidFill>
                <a:latin typeface="ＭＳ Ｐゴシック" panose="020B0600070205080204" pitchFamily="50" charset="-128"/>
                <a:ea typeface="ＭＳ Ｐゴシック" panose="020B0600070205080204" pitchFamily="50" charset="-128"/>
              </a:rPr>
              <a:t>。</a:t>
            </a:r>
            <a:endParaRPr kumimoji="1" lang="en-US" altLang="ja-JP" sz="1292" dirty="0">
              <a:solidFill>
                <a:prstClr val="black"/>
              </a:solidFill>
              <a:latin typeface="ＭＳ Ｐゴシック" panose="020B0600070205080204" pitchFamily="50" charset="-128"/>
              <a:ea typeface="ＭＳ Ｐゴシック" panose="020B0600070205080204" pitchFamily="50" charset="-128"/>
            </a:endParaRPr>
          </a:p>
        </p:txBody>
      </p:sp>
      <p:sp>
        <p:nvSpPr>
          <p:cNvPr id="2" name="正方形/長方形 1"/>
          <p:cNvSpPr/>
          <p:nvPr/>
        </p:nvSpPr>
        <p:spPr>
          <a:xfrm>
            <a:off x="123804" y="824560"/>
            <a:ext cx="8915323" cy="1235661"/>
          </a:xfrm>
          <a:prstGeom prst="rect">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477" b="1" dirty="0">
                <a:solidFill>
                  <a:schemeClr val="tx1"/>
                </a:solidFill>
                <a:latin typeface="HG丸ｺﾞｼｯｸM-PRO" panose="020F0600000000000000" pitchFamily="50" charset="-128"/>
                <a:ea typeface="HG丸ｺﾞｼｯｸM-PRO" panose="020F0600000000000000" pitchFamily="50" charset="-128"/>
              </a:rPr>
              <a:t>○感染拡大地域にクラスター対策の専門家の派遣等を行うほか、</a:t>
            </a:r>
            <a:r>
              <a:rPr lang="ja-JP" altLang="en-US" sz="1477" b="1" dirty="0">
                <a:solidFill>
                  <a:schemeClr val="tx1"/>
                </a:solidFill>
                <a:latin typeface="HG丸ｺﾞｼｯｸM-PRO" panose="020F0600000000000000" pitchFamily="50" charset="-128"/>
                <a:ea typeface="HG丸ｺﾞｼｯｸM-PRO" panose="020F0600000000000000" pitchFamily="50" charset="-128"/>
              </a:rPr>
              <a:t>保健師等</a:t>
            </a:r>
            <a:r>
              <a:rPr lang="ja-JP" altLang="ja-JP" sz="1477" b="1" dirty="0">
                <a:solidFill>
                  <a:schemeClr val="tx1"/>
                </a:solidFill>
                <a:latin typeface="HG丸ｺﾞｼｯｸM-PRO" panose="020F0600000000000000" pitchFamily="50" charset="-128"/>
                <a:ea typeface="HG丸ｺﾞｼｯｸM-PRO" panose="020F0600000000000000" pitchFamily="50" charset="-128"/>
              </a:rPr>
              <a:t>の都道府県間の応援派遣</a:t>
            </a:r>
            <a:r>
              <a:rPr lang="ja-JP" altLang="en-US" sz="1477" b="1" dirty="0">
                <a:solidFill>
                  <a:schemeClr val="tx1"/>
                </a:solidFill>
                <a:latin typeface="HG丸ｺﾞｼｯｸM-PRO" panose="020F0600000000000000" pitchFamily="50" charset="-128"/>
                <a:ea typeface="HG丸ｺﾞｼｯｸM-PRO" panose="020F0600000000000000" pitchFamily="50" charset="-128"/>
              </a:rPr>
              <a:t>を</a:t>
            </a:r>
            <a:endParaRPr lang="en-US" altLang="ja-JP" sz="1477"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77" b="1" dirty="0">
                <a:solidFill>
                  <a:schemeClr val="tx1"/>
                </a:solidFill>
                <a:latin typeface="HG丸ｺﾞｼｯｸM-PRO" panose="020F0600000000000000" pitchFamily="50" charset="-128"/>
                <a:ea typeface="HG丸ｺﾞｼｯｸM-PRO" panose="020F0600000000000000" pitchFamily="50" charset="-128"/>
              </a:rPr>
              <a:t>　</a:t>
            </a:r>
            <a:r>
              <a:rPr lang="ja-JP" altLang="ja-JP" sz="1477" b="1" dirty="0">
                <a:solidFill>
                  <a:schemeClr val="tx1"/>
                </a:solidFill>
                <a:latin typeface="HG丸ｺﾞｼｯｸM-PRO" panose="020F0600000000000000" pitchFamily="50" charset="-128"/>
                <a:ea typeface="HG丸ｺﾞｼｯｸM-PRO" panose="020F0600000000000000" pitchFamily="50" charset="-128"/>
              </a:rPr>
              <a:t>調整</a:t>
            </a:r>
            <a:r>
              <a:rPr lang="ja-JP" altLang="en-US" sz="1477" b="1" dirty="0">
                <a:solidFill>
                  <a:schemeClr val="tx1"/>
                </a:solidFill>
                <a:latin typeface="HG丸ｺﾞｼｯｸM-PRO" panose="020F0600000000000000" pitchFamily="50" charset="-128"/>
                <a:ea typeface="HG丸ｺﾞｼｯｸM-PRO" panose="020F0600000000000000" pitchFamily="50" charset="-128"/>
              </a:rPr>
              <a:t>し、保健所を支援</a:t>
            </a:r>
            <a:r>
              <a:rPr lang="ja-JP" altLang="ja-JP" sz="1477" b="1" dirty="0">
                <a:solidFill>
                  <a:schemeClr val="tx1"/>
                </a:solidFill>
                <a:latin typeface="HG丸ｺﾞｼｯｸM-PRO" panose="020F0600000000000000" pitchFamily="50" charset="-128"/>
                <a:ea typeface="HG丸ｺﾞｼｯｸM-PRO" panose="020F0600000000000000" pitchFamily="50" charset="-128"/>
              </a:rPr>
              <a:t>。</a:t>
            </a:r>
            <a:endParaRPr lang="en-US" altLang="ja-JP" sz="1477" b="1" dirty="0">
              <a:solidFill>
                <a:schemeClr val="tx1"/>
              </a:solidFill>
              <a:latin typeface="HG丸ｺﾞｼｯｸM-PRO" panose="020F0600000000000000" pitchFamily="50" charset="-128"/>
              <a:ea typeface="HG丸ｺﾞｼｯｸM-PRO" panose="020F0600000000000000" pitchFamily="50" charset="-128"/>
            </a:endParaRPr>
          </a:p>
          <a:p>
            <a:pPr>
              <a:lnSpc>
                <a:spcPts val="462"/>
              </a:lnSpc>
            </a:pPr>
            <a:endParaRPr lang="en-US" altLang="ja-JP" sz="1477"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77" b="1" dirty="0">
                <a:solidFill>
                  <a:schemeClr val="tx1"/>
                </a:solidFill>
                <a:latin typeface="HG丸ｺﾞｼｯｸM-PRO" panose="020F0600000000000000" pitchFamily="50" charset="-128"/>
                <a:ea typeface="HG丸ｺﾞｼｯｸM-PRO" panose="020F0600000000000000" pitchFamily="50" charset="-128"/>
              </a:rPr>
              <a:t>○国において</a:t>
            </a:r>
            <a:r>
              <a:rPr lang="ja-JP" altLang="ja-JP" sz="1477" b="1" dirty="0">
                <a:solidFill>
                  <a:schemeClr val="tx1"/>
                </a:solidFill>
                <a:latin typeface="HG丸ｺﾞｼｯｸM-PRO" panose="020F0600000000000000" pitchFamily="50" charset="-128"/>
                <a:ea typeface="HG丸ｺﾞｼｯｸM-PRO" panose="020F0600000000000000" pitchFamily="50" charset="-128"/>
              </a:rPr>
              <a:t>、派遣可能な保健師</a:t>
            </a:r>
            <a:r>
              <a:rPr lang="ja-JP" altLang="en-US" sz="1477" b="1" dirty="0">
                <a:solidFill>
                  <a:schemeClr val="tx1"/>
                </a:solidFill>
                <a:latin typeface="HG丸ｺﾞｼｯｸM-PRO" panose="020F0600000000000000" pitchFamily="50" charset="-128"/>
                <a:ea typeface="HG丸ｺﾞｼｯｸM-PRO" panose="020F0600000000000000" pitchFamily="50" charset="-128"/>
              </a:rPr>
              <a:t>等の専門人材を</a:t>
            </a:r>
            <a:r>
              <a:rPr lang="ja-JP" altLang="ja-JP" sz="1477" b="1" dirty="0">
                <a:solidFill>
                  <a:schemeClr val="tx1"/>
                </a:solidFill>
                <a:latin typeface="HG丸ｺﾞｼｯｸM-PRO" panose="020F0600000000000000" pitchFamily="50" charset="-128"/>
                <a:ea typeface="HG丸ｺﾞｼｯｸM-PRO" panose="020F0600000000000000" pitchFamily="50" charset="-128"/>
              </a:rPr>
              <a:t>約</a:t>
            </a:r>
            <a:r>
              <a:rPr lang="en-US" altLang="ja-JP" sz="1477" b="1" dirty="0">
                <a:solidFill>
                  <a:schemeClr val="tx1"/>
                </a:solidFill>
                <a:latin typeface="HG丸ｺﾞｼｯｸM-PRO" panose="020F0600000000000000" pitchFamily="50" charset="-128"/>
                <a:ea typeface="HG丸ｺﾞｼｯｸM-PRO" panose="020F0600000000000000" pitchFamily="50" charset="-128"/>
              </a:rPr>
              <a:t>1,200</a:t>
            </a:r>
            <a:r>
              <a:rPr lang="ja-JP" altLang="ja-JP" sz="1477" b="1" dirty="0">
                <a:solidFill>
                  <a:schemeClr val="tx1"/>
                </a:solidFill>
                <a:latin typeface="HG丸ｺﾞｼｯｸM-PRO" panose="020F0600000000000000" pitchFamily="50" charset="-128"/>
                <a:ea typeface="HG丸ｺﾞｼｯｸM-PRO" panose="020F0600000000000000" pitchFamily="50" charset="-128"/>
              </a:rPr>
              <a:t>名確保し</a:t>
            </a:r>
            <a:r>
              <a:rPr lang="ja-JP" altLang="en-US" sz="1477" b="1" dirty="0">
                <a:solidFill>
                  <a:schemeClr val="tx1"/>
                </a:solidFill>
                <a:latin typeface="HG丸ｺﾞｼｯｸM-PRO" panose="020F0600000000000000" pitchFamily="50" charset="-128"/>
                <a:ea typeface="HG丸ｺﾞｼｯｸM-PRO" panose="020F0600000000000000" pitchFamily="50" charset="-128"/>
              </a:rPr>
              <a:t>、必要な場合すぐに派遣できる体制</a:t>
            </a:r>
            <a:endParaRPr lang="en-US" altLang="ja-JP" sz="1477"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77" b="1" dirty="0">
                <a:solidFill>
                  <a:schemeClr val="tx1"/>
                </a:solidFill>
                <a:latin typeface="HG丸ｺﾞｼｯｸM-PRO" panose="020F0600000000000000" pitchFamily="50" charset="-128"/>
                <a:ea typeface="HG丸ｺﾞｼｯｸM-PRO" panose="020F0600000000000000" pitchFamily="50" charset="-128"/>
              </a:rPr>
              <a:t>　を整備（</a:t>
            </a:r>
            <a:r>
              <a:rPr lang="en-US" altLang="ja-JP" sz="1477" b="1" dirty="0">
                <a:solidFill>
                  <a:schemeClr val="tx1"/>
                </a:solidFill>
                <a:latin typeface="HG丸ｺﾞｼｯｸM-PRO" panose="020F0600000000000000" pitchFamily="50" charset="-128"/>
                <a:ea typeface="HG丸ｺﾞｼｯｸM-PRO" panose="020F0600000000000000" pitchFamily="50" charset="-128"/>
              </a:rPr>
              <a:t>IHEAT</a:t>
            </a:r>
            <a:r>
              <a:rPr lang="ja-JP" altLang="en-US" sz="1477" b="1" dirty="0">
                <a:solidFill>
                  <a:schemeClr val="tx1"/>
                </a:solidFill>
                <a:latin typeface="HG丸ｺﾞｼｯｸM-PRO" panose="020F0600000000000000" pitchFamily="50" charset="-128"/>
                <a:ea typeface="HG丸ｺﾞｼｯｸM-PRO" panose="020F0600000000000000" pitchFamily="50" charset="-128"/>
              </a:rPr>
              <a:t>：</a:t>
            </a:r>
            <a:r>
              <a:rPr lang="en-US" altLang="ja-JP" sz="1477" b="1" dirty="0">
                <a:solidFill>
                  <a:schemeClr val="tx1"/>
                </a:solidFill>
                <a:latin typeface="HG丸ｺﾞｼｯｸM-PRO" panose="020F0600000000000000" pitchFamily="50" charset="-128"/>
                <a:ea typeface="HG丸ｺﾞｼｯｸM-PRO" panose="020F0600000000000000" pitchFamily="50" charset="-128"/>
              </a:rPr>
              <a:t>Infectious disease Health Emergency Assistance Team</a:t>
            </a:r>
            <a:r>
              <a:rPr lang="ja-JP" altLang="en-US" sz="1477" b="1" dirty="0">
                <a:solidFill>
                  <a:schemeClr val="tx1"/>
                </a:solidFill>
                <a:latin typeface="HG丸ｺﾞｼｯｸM-PRO" panose="020F0600000000000000" pitchFamily="50" charset="-128"/>
                <a:ea typeface="HG丸ｺﾞｼｯｸM-PRO" panose="020F0600000000000000" pitchFamily="50" charset="-128"/>
              </a:rPr>
              <a:t>）。</a:t>
            </a:r>
            <a:endParaRPr lang="en-US" altLang="ja-JP" sz="1477"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77" b="1" dirty="0">
                <a:solidFill>
                  <a:schemeClr val="tx1"/>
                </a:solidFill>
                <a:latin typeface="HG丸ｺﾞｼｯｸM-PRO" panose="020F0600000000000000" pitchFamily="50" charset="-128"/>
                <a:ea typeface="HG丸ｺﾞｼｯｸM-PRO" panose="020F0600000000000000" pitchFamily="50" charset="-128"/>
              </a:rPr>
              <a:t>　今後さらに人材の登録を進め、機動的に現場を支える体制を強化。</a:t>
            </a:r>
            <a:endParaRPr lang="ja-JP" altLang="ja-JP" sz="1477"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17" name="タイトル 3"/>
          <p:cNvSpPr txBox="1">
            <a:spLocks/>
          </p:cNvSpPr>
          <p:nvPr/>
        </p:nvSpPr>
        <p:spPr>
          <a:xfrm>
            <a:off x="0" y="0"/>
            <a:ext cx="9144000" cy="506058"/>
          </a:xfrm>
          <a:prstGeom prst="rect">
            <a:avLst/>
          </a:prstGeom>
          <a:solidFill>
            <a:srgbClr val="0000CC"/>
          </a:solidFill>
          <a:ln>
            <a:noFill/>
          </a:ln>
        </p:spPr>
        <p:style>
          <a:lnRef idx="1">
            <a:schemeClr val="accent2"/>
          </a:lnRef>
          <a:fillRef idx="2">
            <a:schemeClr val="accent2"/>
          </a:fillRef>
          <a:effectRef idx="1">
            <a:schemeClr val="accent2"/>
          </a:effectRef>
          <a:fontRef idx="minor">
            <a:schemeClr val="dk1"/>
          </a:fontRef>
        </p:style>
        <p:txBody>
          <a:bodyPr vert="horz" lIns="84406" tIns="42203" rIns="84406" bIns="42203"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2585" b="1" dirty="0" smtClean="0">
                <a:solidFill>
                  <a:schemeClr val="bg1"/>
                </a:solidFill>
              </a:rPr>
              <a:t>保健所等の人材確保の取組</a:t>
            </a:r>
            <a:endParaRPr lang="ja-JP" altLang="en-US" sz="2585" b="1" dirty="0">
              <a:solidFill>
                <a:schemeClr val="bg1"/>
              </a:solidFill>
            </a:endParaRPr>
          </a:p>
        </p:txBody>
      </p:sp>
      <p:sp>
        <p:nvSpPr>
          <p:cNvPr id="13" name="スライド番号プレースホルダー 12"/>
          <p:cNvSpPr>
            <a:spLocks noGrp="1"/>
          </p:cNvSpPr>
          <p:nvPr>
            <p:ph type="sldNum" sz="quarter" idx="12"/>
          </p:nvPr>
        </p:nvSpPr>
        <p:spPr>
          <a:xfrm>
            <a:off x="6940059" y="6454002"/>
            <a:ext cx="2057400" cy="365125"/>
          </a:xfrm>
        </p:spPr>
        <p:txBody>
          <a:bodyPr/>
          <a:lstStyle/>
          <a:p>
            <a:fld id="{73AE1A66-8411-45AF-918C-103F4F4269B5}" type="slidenum">
              <a:rPr kumimoji="1" lang="ja-JP" altLang="en-US" sz="1600" b="1" smtClean="0">
                <a:solidFill>
                  <a:schemeClr val="tx1"/>
                </a:solidFill>
              </a:rPr>
              <a:t>4</a:t>
            </a:fld>
            <a:endParaRPr kumimoji="1" lang="ja-JP" altLang="en-US" sz="1600" b="1" dirty="0">
              <a:solidFill>
                <a:schemeClr val="tx1"/>
              </a:solidFill>
            </a:endParaRPr>
          </a:p>
        </p:txBody>
      </p:sp>
    </p:spTree>
    <p:extLst>
      <p:ext uri="{BB962C8B-B14F-4D97-AF65-F5344CB8AC3E}">
        <p14:creationId xmlns:p14="http://schemas.microsoft.com/office/powerpoint/2010/main" val="16910723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txBox="1">
            <a:spLocks/>
          </p:cNvSpPr>
          <p:nvPr/>
        </p:nvSpPr>
        <p:spPr>
          <a:xfrm>
            <a:off x="0" y="0"/>
            <a:ext cx="9144000" cy="506058"/>
          </a:xfrm>
          <a:prstGeom prst="rect">
            <a:avLst/>
          </a:prstGeom>
          <a:solidFill>
            <a:srgbClr val="0000CC"/>
          </a:solidFill>
          <a:ln>
            <a:noFill/>
          </a:ln>
        </p:spPr>
        <p:style>
          <a:lnRef idx="1">
            <a:schemeClr val="accent2"/>
          </a:lnRef>
          <a:fillRef idx="2">
            <a:schemeClr val="accent2"/>
          </a:fillRef>
          <a:effectRef idx="1">
            <a:schemeClr val="accent2"/>
          </a:effectRef>
          <a:fontRef idx="minor">
            <a:schemeClr val="dk1"/>
          </a:fontRef>
        </p:style>
        <p:txBody>
          <a:bodyPr vert="horz" lIns="84406" tIns="42203" rIns="84406" bIns="42203"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2585" b="1" dirty="0" smtClean="0">
                <a:solidFill>
                  <a:schemeClr val="bg1"/>
                </a:solidFill>
              </a:rPr>
              <a:t>主な応援派遣実績</a:t>
            </a:r>
            <a:endParaRPr lang="ja-JP" altLang="en-US" sz="2585" b="1" dirty="0">
              <a:solidFill>
                <a:schemeClr val="bg1"/>
              </a:solidFill>
            </a:endParaRPr>
          </a:p>
        </p:txBody>
      </p:sp>
      <p:graphicFrame>
        <p:nvGraphicFramePr>
          <p:cNvPr id="3" name="表 2"/>
          <p:cNvGraphicFramePr>
            <a:graphicFrameLocks noGrp="1"/>
          </p:cNvGraphicFramePr>
          <p:nvPr>
            <p:extLst>
              <p:ext uri="{D42A27DB-BD31-4B8C-83A1-F6EECF244321}">
                <p14:modId xmlns:p14="http://schemas.microsoft.com/office/powerpoint/2010/main" val="2396582629"/>
              </p:ext>
            </p:extLst>
          </p:nvPr>
        </p:nvGraphicFramePr>
        <p:xfrm>
          <a:off x="320642" y="835403"/>
          <a:ext cx="8640571" cy="5125720"/>
        </p:xfrm>
        <a:graphic>
          <a:graphicData uri="http://schemas.openxmlformats.org/drawingml/2006/table">
            <a:tbl>
              <a:tblPr firstRow="1" bandRow="1">
                <a:tableStyleId>{5C22544A-7EE6-4342-B048-85BDC9FD1C3A}</a:tableStyleId>
              </a:tblPr>
              <a:tblGrid>
                <a:gridCol w="2177159">
                  <a:extLst>
                    <a:ext uri="{9D8B030D-6E8A-4147-A177-3AD203B41FA5}">
                      <a16:colId xmlns:a16="http://schemas.microsoft.com/office/drawing/2014/main" val="1434719394"/>
                    </a:ext>
                  </a:extLst>
                </a:gridCol>
                <a:gridCol w="2100263">
                  <a:extLst>
                    <a:ext uri="{9D8B030D-6E8A-4147-A177-3AD203B41FA5}">
                      <a16:colId xmlns:a16="http://schemas.microsoft.com/office/drawing/2014/main" val="1935226029"/>
                    </a:ext>
                  </a:extLst>
                </a:gridCol>
                <a:gridCol w="2357438">
                  <a:extLst>
                    <a:ext uri="{9D8B030D-6E8A-4147-A177-3AD203B41FA5}">
                      <a16:colId xmlns:a16="http://schemas.microsoft.com/office/drawing/2014/main" val="3107931234"/>
                    </a:ext>
                  </a:extLst>
                </a:gridCol>
                <a:gridCol w="2005711">
                  <a:extLst>
                    <a:ext uri="{9D8B030D-6E8A-4147-A177-3AD203B41FA5}">
                      <a16:colId xmlns:a16="http://schemas.microsoft.com/office/drawing/2014/main" val="1267417691"/>
                    </a:ext>
                  </a:extLst>
                </a:gridCol>
              </a:tblGrid>
              <a:tr h="370840">
                <a:tc>
                  <a:txBody>
                    <a:bodyPr/>
                    <a:lstStyle/>
                    <a:p>
                      <a:pPr algn="ctr"/>
                      <a:r>
                        <a:rPr kumimoji="1" lang="ja-JP" altLang="en-US" dirty="0" smtClean="0">
                          <a:latin typeface="+mn-ea"/>
                          <a:ea typeface="+mn-ea"/>
                        </a:rPr>
                        <a:t>派遣先</a:t>
                      </a:r>
                      <a:endParaRPr kumimoji="1" lang="ja-JP" altLang="en-US" dirty="0">
                        <a:latin typeface="+mn-ea"/>
                        <a:ea typeface="+mn-ea"/>
                      </a:endParaRPr>
                    </a:p>
                  </a:txBody>
                  <a:tcPr/>
                </a:tc>
                <a:tc>
                  <a:txBody>
                    <a:bodyPr/>
                    <a:lstStyle/>
                    <a:p>
                      <a:pPr algn="ctr"/>
                      <a:r>
                        <a:rPr kumimoji="1" lang="ja-JP" altLang="en-US" dirty="0" smtClean="0">
                          <a:latin typeface="+mn-ea"/>
                          <a:ea typeface="+mn-ea"/>
                        </a:rPr>
                        <a:t>時期</a:t>
                      </a:r>
                      <a:endParaRPr kumimoji="1" lang="ja-JP" altLang="en-US" dirty="0">
                        <a:latin typeface="+mn-ea"/>
                        <a:ea typeface="+mn-ea"/>
                      </a:endParaRPr>
                    </a:p>
                  </a:txBody>
                  <a:tcPr/>
                </a:tc>
                <a:tc>
                  <a:txBody>
                    <a:bodyPr/>
                    <a:lstStyle/>
                    <a:p>
                      <a:pPr algn="ctr"/>
                      <a:r>
                        <a:rPr kumimoji="1" lang="ja-JP" altLang="en-US" dirty="0" smtClean="0">
                          <a:latin typeface="+mn-ea"/>
                          <a:ea typeface="+mn-ea"/>
                        </a:rPr>
                        <a:t>都道府県間</a:t>
                      </a:r>
                      <a:endParaRPr kumimoji="1" lang="en-US" altLang="ja-JP" dirty="0" smtClean="0">
                        <a:latin typeface="+mn-ea"/>
                        <a:ea typeface="+mn-ea"/>
                      </a:endParaRPr>
                    </a:p>
                    <a:p>
                      <a:pPr algn="ctr"/>
                      <a:r>
                        <a:rPr kumimoji="1" lang="ja-JP" altLang="en-US" dirty="0" smtClean="0">
                          <a:latin typeface="+mn-ea"/>
                          <a:ea typeface="+mn-ea"/>
                        </a:rPr>
                        <a:t>による応援派遣</a:t>
                      </a:r>
                      <a:endParaRPr kumimoji="1" lang="ja-JP" altLang="en-US" dirty="0">
                        <a:latin typeface="+mn-ea"/>
                        <a:ea typeface="+mn-ea"/>
                      </a:endParaRPr>
                    </a:p>
                  </a:txBody>
                  <a:tcPr/>
                </a:tc>
                <a:tc>
                  <a:txBody>
                    <a:bodyPr/>
                    <a:lstStyle/>
                    <a:p>
                      <a:pPr algn="ctr"/>
                      <a:r>
                        <a:rPr kumimoji="1" lang="en-US" altLang="ja-JP" dirty="0" smtClean="0">
                          <a:latin typeface="+mn-ea"/>
                          <a:ea typeface="+mn-ea"/>
                        </a:rPr>
                        <a:t>IHEAT</a:t>
                      </a:r>
                      <a:r>
                        <a:rPr kumimoji="1" lang="ja-JP" altLang="en-US" dirty="0" smtClean="0">
                          <a:latin typeface="+mn-ea"/>
                          <a:ea typeface="+mn-ea"/>
                        </a:rPr>
                        <a:t>等</a:t>
                      </a:r>
                      <a:endParaRPr kumimoji="1" lang="en-US" altLang="ja-JP" dirty="0" smtClean="0">
                        <a:latin typeface="+mn-ea"/>
                        <a:ea typeface="+mn-ea"/>
                      </a:endParaRPr>
                    </a:p>
                    <a:p>
                      <a:pPr algn="ctr"/>
                      <a:r>
                        <a:rPr kumimoji="1" lang="ja-JP" altLang="en-US" dirty="0" smtClean="0">
                          <a:latin typeface="+mn-ea"/>
                          <a:ea typeface="+mn-ea"/>
                        </a:rPr>
                        <a:t>による応援派遣</a:t>
                      </a:r>
                      <a:endParaRPr kumimoji="1" lang="ja-JP" altLang="en-US" dirty="0">
                        <a:latin typeface="+mn-ea"/>
                        <a:ea typeface="+mn-ea"/>
                      </a:endParaRPr>
                    </a:p>
                  </a:txBody>
                  <a:tcPr/>
                </a:tc>
                <a:extLst>
                  <a:ext uri="{0D108BD9-81ED-4DB2-BD59-A6C34878D82A}">
                    <a16:rowId xmlns:a16="http://schemas.microsoft.com/office/drawing/2014/main" val="2453882399"/>
                  </a:ext>
                </a:extLst>
              </a:tr>
              <a:tr h="370840">
                <a:tc>
                  <a:txBody>
                    <a:bodyPr/>
                    <a:lstStyle/>
                    <a:p>
                      <a:pPr algn="ctr"/>
                      <a:r>
                        <a:rPr kumimoji="1" lang="ja-JP" altLang="en-US" sz="1600" dirty="0" smtClean="0">
                          <a:latin typeface="+mn-ea"/>
                          <a:ea typeface="+mn-ea"/>
                        </a:rPr>
                        <a:t>台東区保健所</a:t>
                      </a:r>
                      <a:endParaRPr kumimoji="1" lang="ja-JP" altLang="en-US" sz="1600" dirty="0">
                        <a:latin typeface="+mn-ea"/>
                        <a:ea typeface="+mn-ea"/>
                      </a:endParaRPr>
                    </a:p>
                  </a:txBody>
                  <a:tcPr/>
                </a:tc>
                <a:tc>
                  <a:txBody>
                    <a:bodyPr/>
                    <a:lstStyle/>
                    <a:p>
                      <a:pPr algn="ctr"/>
                      <a:r>
                        <a:rPr kumimoji="1" lang="ja-JP" altLang="en-US" sz="1600" dirty="0" smtClean="0">
                          <a:latin typeface="+mn-ea"/>
                          <a:ea typeface="+mn-ea"/>
                        </a:rPr>
                        <a:t>令和２年４月</a:t>
                      </a:r>
                      <a:endParaRPr kumimoji="1" lang="ja-JP" altLang="en-US" sz="1600" dirty="0">
                        <a:latin typeface="+mn-ea"/>
                        <a:ea typeface="+mn-ea"/>
                      </a:endParaRPr>
                    </a:p>
                  </a:txBody>
                  <a:tcPr/>
                </a:tc>
                <a:tc>
                  <a:txBody>
                    <a:bodyPr/>
                    <a:lstStyle/>
                    <a:p>
                      <a:pPr algn="ctr"/>
                      <a:r>
                        <a:rPr kumimoji="1" lang="ja-JP" altLang="en-US" sz="1600" dirty="0" smtClean="0">
                          <a:latin typeface="+mn-ea"/>
                          <a:ea typeface="+mn-ea"/>
                        </a:rPr>
                        <a:t>－</a:t>
                      </a:r>
                      <a:endParaRPr kumimoji="1" lang="en-US" altLang="ja-JP" sz="1600" dirty="0" smtClean="0">
                        <a:latin typeface="+mn-ea"/>
                        <a:ea typeface="+mn-ea"/>
                      </a:endParaRPr>
                    </a:p>
                  </a:txBody>
                  <a:tcPr/>
                </a:tc>
                <a:tc>
                  <a:txBody>
                    <a:bodyPr/>
                    <a:lstStyle/>
                    <a:p>
                      <a:pPr algn="ctr"/>
                      <a:r>
                        <a:rPr kumimoji="1" lang="ja-JP" altLang="en-US" sz="1600" dirty="0" smtClean="0">
                          <a:latin typeface="+mn-ea"/>
                          <a:ea typeface="+mn-ea"/>
                        </a:rPr>
                        <a:t>４名</a:t>
                      </a:r>
                      <a:endParaRPr kumimoji="1" lang="ja-JP" altLang="en-US" sz="1600" dirty="0">
                        <a:latin typeface="+mn-ea"/>
                        <a:ea typeface="+mn-ea"/>
                      </a:endParaRPr>
                    </a:p>
                  </a:txBody>
                  <a:tcPr/>
                </a:tc>
                <a:extLst>
                  <a:ext uri="{0D108BD9-81ED-4DB2-BD59-A6C34878D82A}">
                    <a16:rowId xmlns:a16="http://schemas.microsoft.com/office/drawing/2014/main" val="4071657511"/>
                  </a:ext>
                </a:extLst>
              </a:tr>
              <a:tr h="370840">
                <a:tc>
                  <a:txBody>
                    <a:bodyPr/>
                    <a:lstStyle/>
                    <a:p>
                      <a:pPr algn="ctr"/>
                      <a:r>
                        <a:rPr kumimoji="1" lang="ja-JP" altLang="en-US" sz="1600" dirty="0" smtClean="0">
                          <a:latin typeface="+mn-ea"/>
                          <a:ea typeface="+mn-ea"/>
                        </a:rPr>
                        <a:t>新宿区保健所</a:t>
                      </a:r>
                      <a:endParaRPr kumimoji="1" lang="ja-JP" altLang="en-US" sz="1600" dirty="0">
                        <a:latin typeface="+mn-ea"/>
                        <a:ea typeface="+mn-ea"/>
                      </a:endParaRPr>
                    </a:p>
                  </a:txBody>
                  <a:tcPr/>
                </a:tc>
                <a:tc>
                  <a:txBody>
                    <a:bodyPr/>
                    <a:lstStyle/>
                    <a:p>
                      <a:pPr algn="ctr"/>
                      <a:r>
                        <a:rPr kumimoji="1" lang="ja-JP" altLang="en-US" sz="1600" dirty="0" smtClean="0">
                          <a:latin typeface="+mn-ea"/>
                          <a:ea typeface="+mn-ea"/>
                        </a:rPr>
                        <a:t>令和２年６月～８月</a:t>
                      </a:r>
                      <a:endParaRPr kumimoji="1" lang="ja-JP" altLang="en-US" sz="1600" dirty="0">
                        <a:latin typeface="+mn-ea"/>
                        <a:ea typeface="+mn-ea"/>
                      </a:endParaRPr>
                    </a:p>
                  </a:txBody>
                  <a:tcPr/>
                </a:tc>
                <a:tc>
                  <a:txBody>
                    <a:bodyPr/>
                    <a:lstStyle/>
                    <a:p>
                      <a:pPr algn="ctr"/>
                      <a:r>
                        <a:rPr kumimoji="1" lang="ja-JP" altLang="en-US" sz="1600" dirty="0" smtClean="0">
                          <a:latin typeface="+mn-ea"/>
                          <a:ea typeface="+mn-ea"/>
                        </a:rPr>
                        <a:t>－</a:t>
                      </a:r>
                      <a:endParaRPr kumimoji="1" lang="ja-JP" altLang="en-US" sz="1600" dirty="0">
                        <a:latin typeface="+mn-ea"/>
                        <a:ea typeface="+mn-ea"/>
                      </a:endParaRPr>
                    </a:p>
                  </a:txBody>
                  <a:tcPr/>
                </a:tc>
                <a:tc>
                  <a:txBody>
                    <a:bodyPr/>
                    <a:lstStyle/>
                    <a:p>
                      <a:pPr algn="ctr"/>
                      <a:r>
                        <a:rPr kumimoji="1" lang="en-US" altLang="ja-JP" sz="1600" dirty="0" smtClean="0">
                          <a:latin typeface="+mn-ea"/>
                          <a:ea typeface="+mn-ea"/>
                        </a:rPr>
                        <a:t>53</a:t>
                      </a:r>
                      <a:r>
                        <a:rPr kumimoji="1" lang="ja-JP" altLang="en-US" sz="1600" dirty="0" smtClean="0">
                          <a:latin typeface="+mn-ea"/>
                          <a:ea typeface="+mn-ea"/>
                        </a:rPr>
                        <a:t>名</a:t>
                      </a:r>
                      <a:endParaRPr kumimoji="1" lang="ja-JP" altLang="en-US" sz="1600" dirty="0">
                        <a:latin typeface="+mn-ea"/>
                        <a:ea typeface="+mn-ea"/>
                      </a:endParaRPr>
                    </a:p>
                  </a:txBody>
                  <a:tcPr/>
                </a:tc>
                <a:extLst>
                  <a:ext uri="{0D108BD9-81ED-4DB2-BD59-A6C34878D82A}">
                    <a16:rowId xmlns:a16="http://schemas.microsoft.com/office/drawing/2014/main" val="1275287071"/>
                  </a:ext>
                </a:extLst>
              </a:tr>
              <a:tr h="370840">
                <a:tc>
                  <a:txBody>
                    <a:bodyPr/>
                    <a:lstStyle/>
                    <a:p>
                      <a:pPr algn="ctr"/>
                      <a:r>
                        <a:rPr kumimoji="1" lang="ja-JP" altLang="en-US" sz="1600" dirty="0" smtClean="0">
                          <a:latin typeface="+mn-ea"/>
                          <a:ea typeface="+mn-ea"/>
                        </a:rPr>
                        <a:t>さいたま市保健所</a:t>
                      </a:r>
                      <a:endParaRPr kumimoji="1" lang="ja-JP" altLang="en-US" sz="1600" dirty="0">
                        <a:latin typeface="+mn-ea"/>
                        <a:ea typeface="+mn-ea"/>
                      </a:endParaRPr>
                    </a:p>
                  </a:txBody>
                  <a:tcPr/>
                </a:tc>
                <a:tc>
                  <a:txBody>
                    <a:bodyPr/>
                    <a:lstStyle/>
                    <a:p>
                      <a:pPr algn="ctr"/>
                      <a:r>
                        <a:rPr kumimoji="1" lang="ja-JP" altLang="en-US" sz="1600" dirty="0" smtClean="0">
                          <a:latin typeface="+mn-ea"/>
                          <a:ea typeface="+mn-ea"/>
                        </a:rPr>
                        <a:t>令和２年７月</a:t>
                      </a:r>
                      <a:endParaRPr kumimoji="1" lang="ja-JP" altLang="en-US" sz="1600" dirty="0">
                        <a:latin typeface="+mn-ea"/>
                        <a:ea typeface="+mn-ea"/>
                      </a:endParaRPr>
                    </a:p>
                  </a:txBody>
                  <a:tcPr/>
                </a:tc>
                <a:tc>
                  <a:txBody>
                    <a:bodyPr/>
                    <a:lstStyle/>
                    <a:p>
                      <a:pPr algn="ctr"/>
                      <a:r>
                        <a:rPr kumimoji="1" lang="ja-JP" altLang="en-US" sz="1600" dirty="0" smtClean="0">
                          <a:latin typeface="+mn-ea"/>
                          <a:ea typeface="+mn-ea"/>
                        </a:rPr>
                        <a:t>５自治体から７名派遣</a:t>
                      </a:r>
                      <a:endParaRPr kumimoji="1" lang="ja-JP" altLang="en-US" sz="1600" dirty="0">
                        <a:latin typeface="+mn-ea"/>
                        <a:ea typeface="+mn-ea"/>
                      </a:endParaRPr>
                    </a:p>
                  </a:txBody>
                  <a:tcPr/>
                </a:tc>
                <a:tc>
                  <a:txBody>
                    <a:bodyPr/>
                    <a:lstStyle/>
                    <a:p>
                      <a:pPr algn="ctr"/>
                      <a:r>
                        <a:rPr kumimoji="1" lang="ja-JP" altLang="en-US" sz="1600" dirty="0" smtClean="0">
                          <a:latin typeface="+mn-ea"/>
                          <a:ea typeface="+mn-ea"/>
                        </a:rPr>
                        <a:t>６名</a:t>
                      </a:r>
                      <a:endParaRPr kumimoji="1" lang="ja-JP" altLang="en-US" sz="1600" dirty="0">
                        <a:latin typeface="+mn-ea"/>
                        <a:ea typeface="+mn-ea"/>
                      </a:endParaRPr>
                    </a:p>
                  </a:txBody>
                  <a:tcPr/>
                </a:tc>
                <a:extLst>
                  <a:ext uri="{0D108BD9-81ED-4DB2-BD59-A6C34878D82A}">
                    <a16:rowId xmlns:a16="http://schemas.microsoft.com/office/drawing/2014/main" val="3087564256"/>
                  </a:ext>
                </a:extLst>
              </a:tr>
              <a:tr h="370840">
                <a:tc>
                  <a:txBody>
                    <a:bodyPr/>
                    <a:lstStyle/>
                    <a:p>
                      <a:pPr algn="ctr"/>
                      <a:r>
                        <a:rPr kumimoji="1" lang="ja-JP" altLang="en-US" sz="1600" dirty="0" smtClean="0">
                          <a:latin typeface="+mn-ea"/>
                          <a:ea typeface="+mn-ea"/>
                        </a:rPr>
                        <a:t>沖縄県</a:t>
                      </a:r>
                      <a:endParaRPr kumimoji="1" lang="ja-JP" altLang="en-US" sz="1600" dirty="0">
                        <a:latin typeface="+mn-ea"/>
                        <a:ea typeface="+mn-ea"/>
                      </a:endParaRPr>
                    </a:p>
                  </a:txBody>
                  <a:tcPr/>
                </a:tc>
                <a:tc>
                  <a:txBody>
                    <a:bodyPr/>
                    <a:lstStyle/>
                    <a:p>
                      <a:pPr algn="ctr"/>
                      <a:r>
                        <a:rPr kumimoji="1" lang="ja-JP" altLang="en-US" sz="1600" dirty="0" smtClean="0">
                          <a:latin typeface="+mn-ea"/>
                          <a:ea typeface="+mn-ea"/>
                        </a:rPr>
                        <a:t>令和２年</a:t>
                      </a:r>
                      <a:r>
                        <a:rPr kumimoji="1" lang="en-US" altLang="ja-JP" sz="1600" dirty="0" smtClean="0">
                          <a:latin typeface="+mn-ea"/>
                          <a:ea typeface="+mn-ea"/>
                        </a:rPr>
                        <a:t>8</a:t>
                      </a:r>
                      <a:r>
                        <a:rPr kumimoji="1" lang="ja-JP" altLang="en-US" sz="1600" dirty="0" smtClean="0">
                          <a:latin typeface="+mn-ea"/>
                          <a:ea typeface="+mn-ea"/>
                        </a:rPr>
                        <a:t>～９月</a:t>
                      </a:r>
                      <a:endParaRPr kumimoji="1" lang="ja-JP" altLang="en-US" sz="1600" dirty="0">
                        <a:latin typeface="+mn-ea"/>
                        <a:ea typeface="+mn-ea"/>
                      </a:endParaRPr>
                    </a:p>
                  </a:txBody>
                  <a:tcPr/>
                </a:tc>
                <a:tc>
                  <a:txBody>
                    <a:bodyPr/>
                    <a:lstStyle/>
                    <a:p>
                      <a:pPr algn="ctr"/>
                      <a:r>
                        <a:rPr kumimoji="1" lang="ja-JP" altLang="en-US" sz="1600" dirty="0" smtClean="0">
                          <a:latin typeface="+mn-ea"/>
                          <a:ea typeface="+mn-ea"/>
                        </a:rPr>
                        <a:t>－</a:t>
                      </a:r>
                      <a:endParaRPr kumimoji="1" lang="ja-JP" altLang="en-US" sz="1600" dirty="0">
                        <a:latin typeface="+mn-ea"/>
                        <a:ea typeface="+mn-ea"/>
                      </a:endParaRPr>
                    </a:p>
                  </a:txBody>
                  <a:tcPr/>
                </a:tc>
                <a:tc>
                  <a:txBody>
                    <a:bodyPr/>
                    <a:lstStyle/>
                    <a:p>
                      <a:pPr algn="ctr"/>
                      <a:r>
                        <a:rPr kumimoji="1" lang="en-US" altLang="ja-JP" sz="1600" dirty="0" smtClean="0">
                          <a:latin typeface="+mn-ea"/>
                          <a:ea typeface="+mn-ea"/>
                        </a:rPr>
                        <a:t>26</a:t>
                      </a:r>
                      <a:r>
                        <a:rPr kumimoji="1" lang="ja-JP" altLang="en-US" sz="1600" dirty="0" smtClean="0">
                          <a:latin typeface="+mn-ea"/>
                          <a:ea typeface="+mn-ea"/>
                        </a:rPr>
                        <a:t>名</a:t>
                      </a:r>
                      <a:endParaRPr kumimoji="1" lang="ja-JP" altLang="en-US" sz="1600" dirty="0">
                        <a:latin typeface="+mn-ea"/>
                        <a:ea typeface="+mn-ea"/>
                      </a:endParaRPr>
                    </a:p>
                  </a:txBody>
                  <a:tcPr/>
                </a:tc>
                <a:extLst>
                  <a:ext uri="{0D108BD9-81ED-4DB2-BD59-A6C34878D82A}">
                    <a16:rowId xmlns:a16="http://schemas.microsoft.com/office/drawing/2014/main" val="1214843548"/>
                  </a:ext>
                </a:extLst>
              </a:tr>
              <a:tr h="370840">
                <a:tc>
                  <a:txBody>
                    <a:bodyPr/>
                    <a:lstStyle/>
                    <a:p>
                      <a:pPr algn="ctr"/>
                      <a:r>
                        <a:rPr kumimoji="1" lang="ja-JP" altLang="en-US" sz="1600" dirty="0" smtClean="0">
                          <a:latin typeface="+mn-ea"/>
                          <a:ea typeface="+mn-ea"/>
                        </a:rPr>
                        <a:t>北海道</a:t>
                      </a:r>
                      <a:endParaRPr kumimoji="1" lang="en-US" altLang="ja-JP" sz="1600" dirty="0" smtClean="0">
                        <a:latin typeface="+mn-ea"/>
                        <a:ea typeface="+mn-ea"/>
                      </a:endParaRPr>
                    </a:p>
                    <a:p>
                      <a:pPr algn="ctr"/>
                      <a:r>
                        <a:rPr kumimoji="1" lang="ja-JP" altLang="en-US" sz="1400" dirty="0" smtClean="0">
                          <a:latin typeface="+mn-ea"/>
                          <a:ea typeface="+mn-ea"/>
                        </a:rPr>
                        <a:t>（札幌市、旭川市含む）</a:t>
                      </a:r>
                      <a:endParaRPr kumimoji="1" lang="ja-JP" altLang="en-US" sz="1400" dirty="0">
                        <a:latin typeface="+mn-ea"/>
                        <a:ea typeface="+mn-ea"/>
                      </a:endParaRPr>
                    </a:p>
                  </a:txBody>
                  <a:tcPr/>
                </a:tc>
                <a:tc>
                  <a:txBody>
                    <a:bodyPr/>
                    <a:lstStyle/>
                    <a:p>
                      <a:pPr algn="ctr"/>
                      <a:r>
                        <a:rPr kumimoji="1" lang="ja-JP" altLang="en-US" sz="1600" dirty="0" smtClean="0">
                          <a:latin typeface="+mn-ea"/>
                          <a:ea typeface="+mn-ea"/>
                        </a:rPr>
                        <a:t>令和２年</a:t>
                      </a:r>
                      <a:r>
                        <a:rPr kumimoji="1" lang="en-US" altLang="ja-JP" sz="1600" dirty="0" smtClean="0">
                          <a:latin typeface="+mn-ea"/>
                          <a:ea typeface="+mn-ea"/>
                        </a:rPr>
                        <a:t>11</a:t>
                      </a:r>
                      <a:r>
                        <a:rPr kumimoji="1" lang="ja-JP" altLang="en-US" sz="1600" dirty="0" smtClean="0">
                          <a:latin typeface="+mn-ea"/>
                          <a:ea typeface="+mn-ea"/>
                        </a:rPr>
                        <a:t>月～</a:t>
                      </a:r>
                      <a:endParaRPr kumimoji="1" lang="en-US" altLang="ja-JP" sz="1600" dirty="0" smtClean="0">
                        <a:latin typeface="+mn-ea"/>
                        <a:ea typeface="+mn-ea"/>
                      </a:endParaRPr>
                    </a:p>
                    <a:p>
                      <a:pPr algn="r"/>
                      <a:r>
                        <a:rPr kumimoji="1" lang="ja-JP" altLang="en-US" sz="1600" dirty="0" smtClean="0">
                          <a:latin typeface="+mn-ea"/>
                          <a:ea typeface="+mn-ea"/>
                        </a:rPr>
                        <a:t>令和３年１月</a:t>
                      </a:r>
                      <a:endParaRPr kumimoji="1" lang="ja-JP" altLang="en-US" sz="1600" dirty="0">
                        <a:latin typeface="+mn-ea"/>
                        <a:ea typeface="+mn-ea"/>
                      </a:endParaRPr>
                    </a:p>
                  </a:txBody>
                  <a:tcPr/>
                </a:tc>
                <a:tc>
                  <a:txBody>
                    <a:bodyPr/>
                    <a:lstStyle/>
                    <a:p>
                      <a:pPr algn="ctr"/>
                      <a:r>
                        <a:rPr kumimoji="1" lang="ja-JP" altLang="en-US" sz="1600" dirty="0" smtClean="0">
                          <a:latin typeface="+mn-ea"/>
                          <a:ea typeface="+mn-ea"/>
                        </a:rPr>
                        <a:t>延べ</a:t>
                      </a:r>
                      <a:r>
                        <a:rPr kumimoji="1" lang="en-US" altLang="ja-JP" sz="1600" dirty="0" smtClean="0">
                          <a:latin typeface="+mn-ea"/>
                          <a:ea typeface="+mn-ea"/>
                        </a:rPr>
                        <a:t>24</a:t>
                      </a:r>
                      <a:r>
                        <a:rPr kumimoji="1" lang="ja-JP" altLang="en-US" sz="1600" dirty="0" smtClean="0">
                          <a:latin typeface="+mn-ea"/>
                          <a:ea typeface="+mn-ea"/>
                        </a:rPr>
                        <a:t>県から</a:t>
                      </a:r>
                      <a:r>
                        <a:rPr kumimoji="1" lang="en-US" altLang="ja-JP" sz="1600" dirty="0" smtClean="0">
                          <a:latin typeface="+mn-ea"/>
                          <a:ea typeface="+mn-ea"/>
                        </a:rPr>
                        <a:t>49</a:t>
                      </a:r>
                      <a:r>
                        <a:rPr kumimoji="1" lang="ja-JP" altLang="en-US" sz="1600" dirty="0" smtClean="0">
                          <a:latin typeface="+mn-ea"/>
                          <a:ea typeface="+mn-ea"/>
                        </a:rPr>
                        <a:t>名派遣</a:t>
                      </a:r>
                      <a:endParaRPr kumimoji="1" lang="ja-JP" altLang="en-US" sz="1600" dirty="0">
                        <a:latin typeface="+mn-ea"/>
                        <a:ea typeface="+mn-ea"/>
                      </a:endParaRPr>
                    </a:p>
                  </a:txBody>
                  <a:tcPr/>
                </a:tc>
                <a:tc>
                  <a:txBody>
                    <a:bodyPr/>
                    <a:lstStyle/>
                    <a:p>
                      <a:pPr algn="ctr"/>
                      <a:r>
                        <a:rPr kumimoji="1" lang="ja-JP" altLang="en-US" sz="1600" dirty="0" smtClean="0">
                          <a:latin typeface="+mn-ea"/>
                          <a:ea typeface="+mn-ea"/>
                        </a:rPr>
                        <a:t>延べ</a:t>
                      </a:r>
                      <a:r>
                        <a:rPr kumimoji="1" lang="en-US" altLang="ja-JP" sz="1600" dirty="0" smtClean="0">
                          <a:latin typeface="+mn-ea"/>
                          <a:ea typeface="+mn-ea"/>
                        </a:rPr>
                        <a:t>77</a:t>
                      </a:r>
                      <a:r>
                        <a:rPr kumimoji="1" lang="ja-JP" altLang="en-US" sz="1600" dirty="0" smtClean="0">
                          <a:latin typeface="+mn-ea"/>
                          <a:ea typeface="+mn-ea"/>
                        </a:rPr>
                        <a:t>名</a:t>
                      </a:r>
                      <a:endParaRPr kumimoji="1" lang="ja-JP" altLang="en-US" sz="1600" dirty="0">
                        <a:latin typeface="+mn-ea"/>
                        <a:ea typeface="+mn-ea"/>
                      </a:endParaRPr>
                    </a:p>
                  </a:txBody>
                  <a:tcPr/>
                </a:tc>
                <a:extLst>
                  <a:ext uri="{0D108BD9-81ED-4DB2-BD59-A6C34878D82A}">
                    <a16:rowId xmlns:a16="http://schemas.microsoft.com/office/drawing/2014/main" val="1173231751"/>
                  </a:ext>
                </a:extLst>
              </a:tr>
              <a:tr h="370840">
                <a:tc>
                  <a:txBody>
                    <a:bodyPr/>
                    <a:lstStyle/>
                    <a:p>
                      <a:pPr algn="ctr"/>
                      <a:r>
                        <a:rPr kumimoji="1" lang="ja-JP" altLang="en-US" sz="1600" dirty="0" smtClean="0">
                          <a:latin typeface="+mn-ea"/>
                          <a:ea typeface="+mn-ea"/>
                        </a:rPr>
                        <a:t>名古屋市</a:t>
                      </a:r>
                      <a:endParaRPr kumimoji="1" lang="ja-JP" altLang="en-US" sz="1600" dirty="0">
                        <a:latin typeface="+mn-ea"/>
                        <a:ea typeface="+mn-ea"/>
                      </a:endParaRPr>
                    </a:p>
                  </a:txBody>
                  <a:tcPr/>
                </a:tc>
                <a:tc>
                  <a:txBody>
                    <a:bodyPr/>
                    <a:lstStyle/>
                    <a:p>
                      <a:pPr algn="ctr"/>
                      <a:r>
                        <a:rPr kumimoji="1" lang="ja-JP" altLang="en-US" sz="1600" dirty="0" smtClean="0">
                          <a:latin typeface="+mn-ea"/>
                          <a:ea typeface="+mn-ea"/>
                        </a:rPr>
                        <a:t>令和２年</a:t>
                      </a:r>
                      <a:r>
                        <a:rPr kumimoji="1" lang="en-US" altLang="ja-JP" sz="1600" dirty="0" smtClean="0">
                          <a:latin typeface="+mn-ea"/>
                          <a:ea typeface="+mn-ea"/>
                        </a:rPr>
                        <a:t>11</a:t>
                      </a:r>
                      <a:r>
                        <a:rPr kumimoji="1" lang="ja-JP" altLang="en-US" sz="1600" dirty="0" smtClean="0">
                          <a:latin typeface="+mn-ea"/>
                          <a:ea typeface="+mn-ea"/>
                        </a:rPr>
                        <a:t>月</a:t>
                      </a:r>
                      <a:endParaRPr kumimoji="1" lang="ja-JP" altLang="en-US" sz="1600" dirty="0">
                        <a:latin typeface="+mn-ea"/>
                        <a:ea typeface="+mn-ea"/>
                      </a:endParaRPr>
                    </a:p>
                  </a:txBody>
                  <a:tcPr/>
                </a:tc>
                <a:tc>
                  <a:txBody>
                    <a:bodyPr/>
                    <a:lstStyle/>
                    <a:p>
                      <a:pPr algn="ctr"/>
                      <a:r>
                        <a:rPr kumimoji="1" lang="ja-JP" altLang="en-US" sz="1600" dirty="0" smtClean="0">
                          <a:latin typeface="+mn-ea"/>
                          <a:ea typeface="+mn-ea"/>
                        </a:rPr>
                        <a:t>－</a:t>
                      </a:r>
                      <a:endParaRPr kumimoji="1" lang="ja-JP" altLang="en-US" sz="1600" dirty="0">
                        <a:latin typeface="+mn-ea"/>
                        <a:ea typeface="+mn-ea"/>
                      </a:endParaRPr>
                    </a:p>
                  </a:txBody>
                  <a:tcPr/>
                </a:tc>
                <a:tc>
                  <a:txBody>
                    <a:bodyPr/>
                    <a:lstStyle/>
                    <a:p>
                      <a:pPr algn="ctr"/>
                      <a:r>
                        <a:rPr kumimoji="1" lang="ja-JP" altLang="en-US" sz="1600" dirty="0" smtClean="0">
                          <a:latin typeface="+mn-ea"/>
                          <a:ea typeface="+mn-ea"/>
                        </a:rPr>
                        <a:t>３名</a:t>
                      </a:r>
                      <a:endParaRPr kumimoji="1" lang="ja-JP" altLang="en-US" sz="1600" dirty="0">
                        <a:latin typeface="+mn-ea"/>
                        <a:ea typeface="+mn-ea"/>
                      </a:endParaRPr>
                    </a:p>
                  </a:txBody>
                  <a:tcPr/>
                </a:tc>
                <a:extLst>
                  <a:ext uri="{0D108BD9-81ED-4DB2-BD59-A6C34878D82A}">
                    <a16:rowId xmlns:a16="http://schemas.microsoft.com/office/drawing/2014/main" val="3147041477"/>
                  </a:ext>
                </a:extLst>
              </a:tr>
              <a:tr h="370840">
                <a:tc>
                  <a:txBody>
                    <a:bodyPr/>
                    <a:lstStyle/>
                    <a:p>
                      <a:pPr algn="ctr"/>
                      <a:r>
                        <a:rPr kumimoji="1" lang="ja-JP" altLang="en-US" sz="1600" dirty="0" smtClean="0">
                          <a:latin typeface="+mn-ea"/>
                          <a:ea typeface="+mn-ea"/>
                        </a:rPr>
                        <a:t>大阪市</a:t>
                      </a:r>
                      <a:endParaRPr kumimoji="1" lang="ja-JP" altLang="en-US" sz="1600" dirty="0">
                        <a:latin typeface="+mn-ea"/>
                        <a:ea typeface="+mn-ea"/>
                      </a:endParaRPr>
                    </a:p>
                  </a:txBody>
                  <a:tcPr/>
                </a:tc>
                <a:tc>
                  <a:txBody>
                    <a:bodyPr/>
                    <a:lstStyle/>
                    <a:p>
                      <a:pPr algn="ctr"/>
                      <a:r>
                        <a:rPr kumimoji="1" lang="ja-JP" altLang="en-US" sz="1600" dirty="0" smtClean="0">
                          <a:latin typeface="+mn-ea"/>
                          <a:ea typeface="+mn-ea"/>
                        </a:rPr>
                        <a:t>令和２年</a:t>
                      </a:r>
                      <a:r>
                        <a:rPr kumimoji="1" lang="en-US" altLang="ja-JP" sz="1600" dirty="0" smtClean="0">
                          <a:latin typeface="+mn-ea"/>
                          <a:ea typeface="+mn-ea"/>
                        </a:rPr>
                        <a:t>12</a:t>
                      </a:r>
                      <a:r>
                        <a:rPr kumimoji="1" lang="ja-JP" altLang="en-US" sz="1600" dirty="0" smtClean="0">
                          <a:latin typeface="+mn-ea"/>
                          <a:ea typeface="+mn-ea"/>
                        </a:rPr>
                        <a:t>月</a:t>
                      </a:r>
                      <a:endParaRPr kumimoji="1" lang="ja-JP" altLang="en-US" sz="1600" dirty="0">
                        <a:latin typeface="+mn-ea"/>
                        <a:ea typeface="+mn-ea"/>
                      </a:endParaRPr>
                    </a:p>
                  </a:txBody>
                  <a:tcPr/>
                </a:tc>
                <a:tc>
                  <a:txBody>
                    <a:bodyPr/>
                    <a:lstStyle/>
                    <a:p>
                      <a:pPr algn="ctr"/>
                      <a:r>
                        <a:rPr kumimoji="1" lang="ja-JP" altLang="en-US" sz="1600" dirty="0" smtClean="0">
                          <a:latin typeface="+mn-ea"/>
                          <a:ea typeface="+mn-ea"/>
                        </a:rPr>
                        <a:t>９府県から</a:t>
                      </a:r>
                      <a:r>
                        <a:rPr kumimoji="1" lang="en-US" altLang="ja-JP" sz="1600" dirty="0" smtClean="0">
                          <a:latin typeface="+mn-ea"/>
                          <a:ea typeface="+mn-ea"/>
                        </a:rPr>
                        <a:t>20</a:t>
                      </a:r>
                      <a:r>
                        <a:rPr kumimoji="1" lang="ja-JP" altLang="en-US" sz="1600" dirty="0" smtClean="0">
                          <a:latin typeface="+mn-ea"/>
                          <a:ea typeface="+mn-ea"/>
                        </a:rPr>
                        <a:t>名派遣</a:t>
                      </a:r>
                      <a:endParaRPr kumimoji="1" lang="ja-JP" altLang="en-US" sz="1600" dirty="0">
                        <a:latin typeface="+mn-ea"/>
                        <a:ea typeface="+mn-ea"/>
                      </a:endParaRPr>
                    </a:p>
                  </a:txBody>
                  <a:tcPr/>
                </a:tc>
                <a:tc>
                  <a:txBody>
                    <a:bodyPr/>
                    <a:lstStyle/>
                    <a:p>
                      <a:pPr algn="ctr"/>
                      <a:r>
                        <a:rPr kumimoji="1" lang="ja-JP" altLang="en-US" sz="1600" dirty="0" smtClean="0">
                          <a:latin typeface="+mn-ea"/>
                          <a:ea typeface="+mn-ea"/>
                        </a:rPr>
                        <a:t>１名</a:t>
                      </a:r>
                      <a:endParaRPr kumimoji="1" lang="ja-JP" altLang="en-US" sz="1600" dirty="0">
                        <a:latin typeface="+mn-ea"/>
                        <a:ea typeface="+mn-ea"/>
                      </a:endParaRPr>
                    </a:p>
                  </a:txBody>
                  <a:tcPr/>
                </a:tc>
                <a:extLst>
                  <a:ext uri="{0D108BD9-81ED-4DB2-BD59-A6C34878D82A}">
                    <a16:rowId xmlns:a16="http://schemas.microsoft.com/office/drawing/2014/main" val="3279341093"/>
                  </a:ext>
                </a:extLst>
              </a:tr>
              <a:tr h="370840">
                <a:tc>
                  <a:txBody>
                    <a:bodyPr/>
                    <a:lstStyle/>
                    <a:p>
                      <a:pPr algn="ctr"/>
                      <a:r>
                        <a:rPr kumimoji="1" lang="ja-JP" altLang="en-US" sz="1600" dirty="0" smtClean="0">
                          <a:latin typeface="+mn-ea"/>
                          <a:ea typeface="+mn-ea"/>
                        </a:rPr>
                        <a:t>岡山県</a:t>
                      </a:r>
                      <a:endParaRPr kumimoji="1" lang="en-US" altLang="ja-JP" sz="1600" dirty="0" smtClean="0">
                        <a:latin typeface="+mn-ea"/>
                        <a:ea typeface="+mn-ea"/>
                      </a:endParaRPr>
                    </a:p>
                    <a:p>
                      <a:pPr algn="ctr"/>
                      <a:r>
                        <a:rPr kumimoji="1" lang="ja-JP" altLang="en-US" sz="1400" dirty="0" smtClean="0">
                          <a:latin typeface="+mn-ea"/>
                          <a:ea typeface="+mn-ea"/>
                        </a:rPr>
                        <a:t>（倉敷市含む）</a:t>
                      </a:r>
                      <a:endParaRPr kumimoji="1" lang="ja-JP" altLang="en-US" sz="1400" dirty="0">
                        <a:latin typeface="+mn-ea"/>
                        <a:ea typeface="+mn-ea"/>
                      </a:endParaRPr>
                    </a:p>
                  </a:txBody>
                  <a:tcPr/>
                </a:tc>
                <a:tc>
                  <a:txBody>
                    <a:bodyPr/>
                    <a:lstStyle/>
                    <a:p>
                      <a:pPr algn="ctr"/>
                      <a:r>
                        <a:rPr kumimoji="1" lang="ja-JP" altLang="en-US" sz="1600" dirty="0" smtClean="0">
                          <a:latin typeface="+mn-ea"/>
                          <a:ea typeface="+mn-ea"/>
                        </a:rPr>
                        <a:t>令和２年</a:t>
                      </a:r>
                      <a:r>
                        <a:rPr kumimoji="1" lang="en-US" altLang="ja-JP" sz="1600" dirty="0" smtClean="0">
                          <a:latin typeface="+mn-ea"/>
                          <a:ea typeface="+mn-ea"/>
                        </a:rPr>
                        <a:t>12</a:t>
                      </a:r>
                      <a:r>
                        <a:rPr kumimoji="1" lang="ja-JP" altLang="en-US" sz="1600" dirty="0" smtClean="0">
                          <a:latin typeface="+mn-ea"/>
                          <a:ea typeface="+mn-ea"/>
                        </a:rPr>
                        <a:t>月</a:t>
                      </a:r>
                      <a:endParaRPr kumimoji="1" lang="ja-JP" altLang="en-US" sz="1600" dirty="0">
                        <a:latin typeface="+mn-ea"/>
                        <a:ea typeface="+mn-ea"/>
                      </a:endParaRPr>
                    </a:p>
                  </a:txBody>
                  <a:tcPr/>
                </a:tc>
                <a:tc>
                  <a:txBody>
                    <a:bodyPr/>
                    <a:lstStyle/>
                    <a:p>
                      <a:pPr algn="ctr"/>
                      <a:r>
                        <a:rPr kumimoji="1" lang="ja-JP" altLang="en-US" sz="1600" dirty="0" smtClean="0">
                          <a:latin typeface="+mn-ea"/>
                          <a:ea typeface="+mn-ea"/>
                        </a:rPr>
                        <a:t>－</a:t>
                      </a:r>
                      <a:endParaRPr kumimoji="1" lang="ja-JP" altLang="en-US" sz="1600" dirty="0">
                        <a:latin typeface="+mn-ea"/>
                        <a:ea typeface="+mn-ea"/>
                      </a:endParaRPr>
                    </a:p>
                  </a:txBody>
                  <a:tcPr/>
                </a:tc>
                <a:tc>
                  <a:txBody>
                    <a:bodyPr/>
                    <a:lstStyle/>
                    <a:p>
                      <a:pPr algn="ctr"/>
                      <a:r>
                        <a:rPr kumimoji="1" lang="ja-JP" altLang="en-US" sz="1600" dirty="0" smtClean="0">
                          <a:latin typeface="+mn-ea"/>
                          <a:ea typeface="+mn-ea"/>
                        </a:rPr>
                        <a:t>１名</a:t>
                      </a:r>
                      <a:endParaRPr kumimoji="1" lang="ja-JP" altLang="en-US" sz="1600" dirty="0">
                        <a:latin typeface="+mn-ea"/>
                        <a:ea typeface="+mn-ea"/>
                      </a:endParaRPr>
                    </a:p>
                  </a:txBody>
                  <a:tcPr/>
                </a:tc>
                <a:extLst>
                  <a:ext uri="{0D108BD9-81ED-4DB2-BD59-A6C34878D82A}">
                    <a16:rowId xmlns:a16="http://schemas.microsoft.com/office/drawing/2014/main" val="3748652222"/>
                  </a:ext>
                </a:extLst>
              </a:tr>
              <a:tr h="370840">
                <a:tc>
                  <a:txBody>
                    <a:bodyPr/>
                    <a:lstStyle/>
                    <a:p>
                      <a:pPr algn="ctr"/>
                      <a:r>
                        <a:rPr kumimoji="1" lang="ja-JP" altLang="en-US" sz="1600" dirty="0" smtClean="0">
                          <a:latin typeface="+mn-ea"/>
                          <a:ea typeface="+mn-ea"/>
                        </a:rPr>
                        <a:t>神奈川県</a:t>
                      </a:r>
                      <a:endParaRPr kumimoji="1" lang="en-US" altLang="ja-JP" sz="1600" dirty="0" smtClean="0">
                        <a:latin typeface="+mn-ea"/>
                        <a:ea typeface="+mn-ea"/>
                      </a:endParaRPr>
                    </a:p>
                    <a:p>
                      <a:pPr algn="ctr"/>
                      <a:r>
                        <a:rPr kumimoji="1" lang="ja-JP" altLang="en-US" sz="1400" dirty="0" smtClean="0">
                          <a:latin typeface="+mn-ea"/>
                          <a:ea typeface="+mn-ea"/>
                        </a:rPr>
                        <a:t>（横浜市・川崎市・</a:t>
                      </a:r>
                      <a:endParaRPr kumimoji="1" lang="en-US" altLang="ja-JP" sz="1400" dirty="0" smtClean="0">
                        <a:latin typeface="+mn-ea"/>
                        <a:ea typeface="+mn-ea"/>
                      </a:endParaRPr>
                    </a:p>
                    <a:p>
                      <a:pPr algn="ctr"/>
                      <a:r>
                        <a:rPr kumimoji="1" lang="ja-JP" altLang="en-US" sz="1400" dirty="0" smtClean="0">
                          <a:latin typeface="+mn-ea"/>
                          <a:ea typeface="+mn-ea"/>
                        </a:rPr>
                        <a:t>相模原市含む）</a:t>
                      </a:r>
                      <a:endParaRPr kumimoji="1" lang="ja-JP" altLang="en-US" sz="1400" dirty="0">
                        <a:latin typeface="+mn-ea"/>
                        <a:ea typeface="+mn-ea"/>
                      </a:endParaRPr>
                    </a:p>
                  </a:txBody>
                  <a:tcPr/>
                </a:tc>
                <a:tc>
                  <a:txBody>
                    <a:bodyPr/>
                    <a:lstStyle/>
                    <a:p>
                      <a:pPr algn="ctr"/>
                      <a:r>
                        <a:rPr kumimoji="1" lang="ja-JP" altLang="en-US" sz="1600" dirty="0" smtClean="0">
                          <a:latin typeface="+mn-ea"/>
                          <a:ea typeface="+mn-ea"/>
                        </a:rPr>
                        <a:t>令和３年１月</a:t>
                      </a:r>
                      <a:endParaRPr kumimoji="1" lang="ja-JP" altLang="en-US" sz="1600" dirty="0">
                        <a:latin typeface="+mn-ea"/>
                        <a:ea typeface="+mn-ea"/>
                      </a:endParaRPr>
                    </a:p>
                  </a:txBody>
                  <a:tcPr/>
                </a:tc>
                <a:tc>
                  <a:txBody>
                    <a:bodyPr/>
                    <a:lstStyle/>
                    <a:p>
                      <a:pPr algn="ctr"/>
                      <a:r>
                        <a:rPr kumimoji="1" lang="ja-JP" altLang="en-US" sz="1600" dirty="0" smtClean="0">
                          <a:latin typeface="+mn-ea"/>
                          <a:ea typeface="+mn-ea"/>
                        </a:rPr>
                        <a:t>（調整中）</a:t>
                      </a:r>
                      <a:endParaRPr kumimoji="1" lang="en-US" altLang="ja-JP" sz="1600" dirty="0" smtClean="0">
                        <a:latin typeface="+mn-ea"/>
                        <a:ea typeface="+mn-ea"/>
                      </a:endParaRPr>
                    </a:p>
                    <a:p>
                      <a:pPr algn="ctr"/>
                      <a:endParaRPr kumimoji="1" lang="en-US" altLang="ja-JP" sz="1600" dirty="0" smtClean="0">
                        <a:latin typeface="+mn-ea"/>
                        <a:ea typeface="+mn-ea"/>
                      </a:endParaRPr>
                    </a:p>
                  </a:txBody>
                  <a:tcPr/>
                </a:tc>
                <a:tc>
                  <a:txBody>
                    <a:bodyPr/>
                    <a:lstStyle/>
                    <a:p>
                      <a:pPr algn="ctr"/>
                      <a:r>
                        <a:rPr kumimoji="1" lang="ja-JP" altLang="en-US" sz="1600" dirty="0" smtClean="0">
                          <a:latin typeface="+mn-ea"/>
                          <a:ea typeface="+mn-ea"/>
                        </a:rPr>
                        <a:t>（調整中）</a:t>
                      </a:r>
                      <a:endParaRPr kumimoji="1" lang="ja-JP" altLang="en-US" sz="1600" dirty="0">
                        <a:latin typeface="+mn-ea"/>
                        <a:ea typeface="+mn-ea"/>
                      </a:endParaRPr>
                    </a:p>
                  </a:txBody>
                  <a:tcPr/>
                </a:tc>
                <a:extLst>
                  <a:ext uri="{0D108BD9-81ED-4DB2-BD59-A6C34878D82A}">
                    <a16:rowId xmlns:a16="http://schemas.microsoft.com/office/drawing/2014/main" val="2002620069"/>
                  </a:ext>
                </a:extLst>
              </a:tr>
              <a:tr h="370840">
                <a:tc>
                  <a:txBody>
                    <a:bodyPr/>
                    <a:lstStyle/>
                    <a:p>
                      <a:pPr algn="ctr"/>
                      <a:r>
                        <a:rPr kumimoji="1" lang="ja-JP" altLang="en-US" sz="1600" dirty="0" smtClean="0">
                          <a:latin typeface="+mn-ea"/>
                          <a:ea typeface="+mn-ea"/>
                        </a:rPr>
                        <a:t>栃木県</a:t>
                      </a:r>
                    </a:p>
                  </a:txBody>
                  <a:tcPr/>
                </a:tc>
                <a:tc>
                  <a:txBody>
                    <a:bodyPr/>
                    <a:lstStyle/>
                    <a:p>
                      <a:pPr algn="ctr"/>
                      <a:r>
                        <a:rPr kumimoji="1" lang="ja-JP" altLang="en-US" sz="1600" dirty="0" smtClean="0">
                          <a:latin typeface="+mn-ea"/>
                          <a:ea typeface="+mn-ea"/>
                        </a:rPr>
                        <a:t>令和</a:t>
                      </a:r>
                      <a:r>
                        <a:rPr kumimoji="1" lang="en-US" altLang="ja-JP" sz="1600" dirty="0" smtClean="0">
                          <a:latin typeface="+mn-ea"/>
                          <a:ea typeface="+mn-ea"/>
                        </a:rPr>
                        <a:t>3</a:t>
                      </a:r>
                      <a:r>
                        <a:rPr kumimoji="1" lang="ja-JP" altLang="en-US" sz="1600" dirty="0" smtClean="0">
                          <a:latin typeface="+mn-ea"/>
                          <a:ea typeface="+mn-ea"/>
                        </a:rPr>
                        <a:t>年１月</a:t>
                      </a:r>
                      <a:endParaRPr kumimoji="1" lang="ja-JP" altLang="en-US" sz="1600" dirty="0">
                        <a:latin typeface="+mn-ea"/>
                        <a:ea typeface="+mn-ea"/>
                      </a:endParaRPr>
                    </a:p>
                  </a:txBody>
                  <a:tcPr/>
                </a:tc>
                <a:tc>
                  <a:txBody>
                    <a:bodyPr/>
                    <a:lstStyle/>
                    <a:p>
                      <a:pPr algn="ctr"/>
                      <a:r>
                        <a:rPr kumimoji="1" lang="ja-JP" altLang="en-US" sz="1600" dirty="0" smtClean="0">
                          <a:latin typeface="+mn-ea"/>
                          <a:ea typeface="+mn-ea"/>
                        </a:rPr>
                        <a:t>－</a:t>
                      </a:r>
                      <a:endParaRPr kumimoji="1" lang="ja-JP" altLang="en-US" sz="1600" dirty="0">
                        <a:latin typeface="+mn-ea"/>
                        <a:ea typeface="+mn-ea"/>
                      </a:endParaRPr>
                    </a:p>
                  </a:txBody>
                  <a:tcPr/>
                </a:tc>
                <a:tc>
                  <a:txBody>
                    <a:bodyPr/>
                    <a:lstStyle/>
                    <a:p>
                      <a:pPr algn="ctr"/>
                      <a:r>
                        <a:rPr kumimoji="1" lang="en-US" altLang="ja-JP" sz="1600" dirty="0" smtClean="0">
                          <a:latin typeface="+mn-ea"/>
                          <a:ea typeface="+mn-ea"/>
                        </a:rPr>
                        <a:t>20</a:t>
                      </a:r>
                      <a:r>
                        <a:rPr kumimoji="1" lang="ja-JP" altLang="en-US" sz="1600" dirty="0" smtClean="0">
                          <a:latin typeface="+mn-ea"/>
                          <a:ea typeface="+mn-ea"/>
                        </a:rPr>
                        <a:t>名</a:t>
                      </a:r>
                      <a:endParaRPr kumimoji="1" lang="ja-JP" altLang="en-US" sz="1600" dirty="0">
                        <a:latin typeface="+mn-ea"/>
                        <a:ea typeface="+mn-ea"/>
                      </a:endParaRPr>
                    </a:p>
                  </a:txBody>
                  <a:tcPr/>
                </a:tc>
                <a:extLst>
                  <a:ext uri="{0D108BD9-81ED-4DB2-BD59-A6C34878D82A}">
                    <a16:rowId xmlns:a16="http://schemas.microsoft.com/office/drawing/2014/main" val="3586110819"/>
                  </a:ext>
                </a:extLst>
              </a:tr>
            </a:tbl>
          </a:graphicData>
        </a:graphic>
      </p:graphicFrame>
      <p:sp>
        <p:nvSpPr>
          <p:cNvPr id="6" name="テキスト ボックス 5"/>
          <p:cNvSpPr txBox="1"/>
          <p:nvPr/>
        </p:nvSpPr>
        <p:spPr>
          <a:xfrm>
            <a:off x="7234458" y="575285"/>
            <a:ext cx="1726755" cy="276999"/>
          </a:xfrm>
          <a:prstGeom prst="rect">
            <a:avLst/>
          </a:prstGeom>
          <a:noFill/>
        </p:spPr>
        <p:txBody>
          <a:bodyPr wrap="none" rtlCol="0">
            <a:spAutoFit/>
          </a:bodyPr>
          <a:lstStyle/>
          <a:p>
            <a:r>
              <a:rPr kumimoji="1" lang="ja-JP" altLang="en-US" sz="1200" dirty="0" smtClean="0"/>
              <a:t>令和３年１月</a:t>
            </a:r>
            <a:r>
              <a:rPr kumimoji="1" lang="en-US" altLang="ja-JP" sz="1200" dirty="0" smtClean="0"/>
              <a:t>18</a:t>
            </a:r>
            <a:r>
              <a:rPr kumimoji="1" lang="ja-JP" altLang="en-US" sz="1200" dirty="0" smtClean="0"/>
              <a:t>日現在</a:t>
            </a:r>
            <a:endParaRPr kumimoji="1" lang="ja-JP" altLang="en-US" sz="1200" dirty="0"/>
          </a:p>
        </p:txBody>
      </p:sp>
      <p:sp>
        <p:nvSpPr>
          <p:cNvPr id="5" name="スライド番号プレースホルダー 4"/>
          <p:cNvSpPr>
            <a:spLocks noGrp="1"/>
          </p:cNvSpPr>
          <p:nvPr>
            <p:ph type="sldNum" sz="quarter" idx="12"/>
          </p:nvPr>
        </p:nvSpPr>
        <p:spPr>
          <a:xfrm>
            <a:off x="7036274" y="6370638"/>
            <a:ext cx="2057400" cy="365125"/>
          </a:xfrm>
        </p:spPr>
        <p:txBody>
          <a:bodyPr/>
          <a:lstStyle/>
          <a:p>
            <a:fld id="{73AE1A66-8411-45AF-918C-103F4F4269B5}" type="slidenum">
              <a:rPr kumimoji="1" lang="ja-JP" altLang="en-US" sz="1600" b="1" smtClean="0">
                <a:solidFill>
                  <a:schemeClr val="tx1"/>
                </a:solidFill>
              </a:rPr>
              <a:t>5</a:t>
            </a:fld>
            <a:endParaRPr kumimoji="1" lang="ja-JP" altLang="en-US" sz="1600" b="1" dirty="0">
              <a:solidFill>
                <a:schemeClr val="tx1"/>
              </a:solidFill>
            </a:endParaRPr>
          </a:p>
        </p:txBody>
      </p:sp>
      <p:sp>
        <p:nvSpPr>
          <p:cNvPr id="9" name="テキスト ボックス 8"/>
          <p:cNvSpPr txBox="1"/>
          <p:nvPr/>
        </p:nvSpPr>
        <p:spPr>
          <a:xfrm>
            <a:off x="8404528" y="69227"/>
            <a:ext cx="646331" cy="369332"/>
          </a:xfrm>
          <a:prstGeom prst="rect">
            <a:avLst/>
          </a:prstGeom>
          <a:solidFill>
            <a:schemeClr val="bg1"/>
          </a:solidFill>
          <a:ln>
            <a:solidFill>
              <a:schemeClr val="tx1"/>
            </a:solidFill>
          </a:ln>
        </p:spPr>
        <p:txBody>
          <a:bodyPr wrap="none" rtlCol="0">
            <a:spAutoFit/>
          </a:bodyPr>
          <a:lstStyle/>
          <a:p>
            <a:r>
              <a:rPr kumimoji="1" lang="ja-JP" altLang="en-US" dirty="0" smtClean="0"/>
              <a:t>別紙</a:t>
            </a:r>
            <a:endParaRPr kumimoji="1" lang="ja-JP" altLang="en-US" dirty="0"/>
          </a:p>
        </p:txBody>
      </p:sp>
      <p:sp>
        <p:nvSpPr>
          <p:cNvPr id="10" name="テキスト ボックス 9"/>
          <p:cNvSpPr txBox="1"/>
          <p:nvPr/>
        </p:nvSpPr>
        <p:spPr>
          <a:xfrm>
            <a:off x="320642" y="6058742"/>
            <a:ext cx="8629247" cy="646331"/>
          </a:xfrm>
          <a:prstGeom prst="rect">
            <a:avLst/>
          </a:prstGeom>
          <a:noFill/>
        </p:spPr>
        <p:txBody>
          <a:bodyPr wrap="square" rtlCol="0">
            <a:spAutoFit/>
          </a:bodyPr>
          <a:lstStyle/>
          <a:p>
            <a:r>
              <a:rPr kumimoji="1" lang="ja-JP" altLang="en-US" sz="1200" dirty="0" smtClean="0"/>
              <a:t>注：上記の他、国（厚生労働省）から、台東区保健所、新宿区保健所、沖縄県、北海道（札幌市、旭川市含む）、愛知県</a:t>
            </a:r>
            <a:endParaRPr kumimoji="1" lang="en-US" altLang="ja-JP" sz="1200" dirty="0" smtClean="0"/>
          </a:p>
          <a:p>
            <a:r>
              <a:rPr kumimoji="1" lang="ja-JP" altLang="en-US" sz="1200" dirty="0" smtClean="0"/>
              <a:t>　　（名古屋市含む）、大阪府（大阪市含む）、岡山県（倉敷市含む）、広島県（広島市含む）、神奈川県（横浜市、川崎</a:t>
            </a:r>
            <a:endParaRPr kumimoji="1" lang="en-US" altLang="ja-JP" sz="1200" dirty="0" smtClean="0"/>
          </a:p>
          <a:p>
            <a:r>
              <a:rPr kumimoji="1" lang="ja-JP" altLang="en-US" sz="1200" dirty="0" smtClean="0"/>
              <a:t>　　市、相模原市含む）、栃木県（宇都宮市含む）に職員を派遣し、保健所の体制整備のサポートを行った。</a:t>
            </a:r>
            <a:endParaRPr kumimoji="1" lang="ja-JP" altLang="en-US" sz="1200" dirty="0"/>
          </a:p>
        </p:txBody>
      </p:sp>
    </p:spTree>
    <p:extLst>
      <p:ext uri="{BB962C8B-B14F-4D97-AF65-F5344CB8AC3E}">
        <p14:creationId xmlns:p14="http://schemas.microsoft.com/office/powerpoint/2010/main" val="1128085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txBox="1">
            <a:spLocks/>
          </p:cNvSpPr>
          <p:nvPr/>
        </p:nvSpPr>
        <p:spPr>
          <a:xfrm>
            <a:off x="843337" y="4746660"/>
            <a:ext cx="7764694" cy="211133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6400" dirty="0" smtClean="0">
                <a:latin typeface="Meiryo UI" panose="020B0604030504040204" pitchFamily="50" charset="-128"/>
                <a:ea typeface="Meiryo UI" panose="020B0604030504040204" pitchFamily="50" charset="-128"/>
              </a:rPr>
              <a:t>　</a:t>
            </a:r>
            <a:endParaRPr lang="ja-JP" altLang="en-US" dirty="0"/>
          </a:p>
        </p:txBody>
      </p:sp>
      <p:sp>
        <p:nvSpPr>
          <p:cNvPr id="5" name="タイトル 3"/>
          <p:cNvSpPr txBox="1">
            <a:spLocks/>
          </p:cNvSpPr>
          <p:nvPr/>
        </p:nvSpPr>
        <p:spPr>
          <a:xfrm>
            <a:off x="29106" y="0"/>
            <a:ext cx="9144000" cy="506058"/>
          </a:xfrm>
          <a:prstGeom prst="rect">
            <a:avLst/>
          </a:prstGeom>
          <a:solidFill>
            <a:srgbClr val="0000CC"/>
          </a:solidFill>
          <a:ln>
            <a:noFill/>
          </a:ln>
        </p:spPr>
        <p:style>
          <a:lnRef idx="1">
            <a:schemeClr val="accent2"/>
          </a:lnRef>
          <a:fillRef idx="2">
            <a:schemeClr val="accent2"/>
          </a:fillRef>
          <a:effectRef idx="1">
            <a:schemeClr val="accent2"/>
          </a:effectRef>
          <a:fontRef idx="minor">
            <a:schemeClr val="dk1"/>
          </a:fontRef>
        </p:style>
        <p:txBody>
          <a:bodyPr vert="horz" lIns="84406" tIns="42203" rIns="84406" bIns="42203"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2585" b="1" dirty="0" smtClean="0">
                <a:solidFill>
                  <a:schemeClr val="bg1"/>
                </a:solidFill>
                <a:latin typeface="Meiryo UI" panose="020B0604030504040204" pitchFamily="50" charset="-128"/>
                <a:ea typeface="Meiryo UI" panose="020B0604030504040204" pitchFamily="50" charset="-128"/>
              </a:rPr>
              <a:t>保健所の恒常的な人員体制強化</a:t>
            </a:r>
            <a:endParaRPr lang="ja-JP" altLang="en-US" sz="2585" b="1" dirty="0">
              <a:solidFill>
                <a:schemeClr val="bg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595447" y="1091085"/>
            <a:ext cx="7670915" cy="11200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08000" tIns="72000" rIns="108000" bIns="72000" rtlCol="0" anchor="t">
            <a:spAutoFit/>
          </a:bodyPr>
          <a:lstStyle/>
          <a:p>
            <a:pPr marL="182563" indent="-182563" algn="just">
              <a:lnSpc>
                <a:spcPts val="400"/>
              </a:lnSpc>
            </a:pPr>
            <a:endParaRPr lang="en-US" altLang="ja-JP" sz="2000" dirty="0" smtClean="0">
              <a:solidFill>
                <a:schemeClr val="tx1"/>
              </a:solidFill>
              <a:latin typeface="Meiryo UI" panose="020B0604030504040204" pitchFamily="50" charset="-128"/>
              <a:ea typeface="Meiryo UI" panose="020B0604030504040204" pitchFamily="50" charset="-128"/>
            </a:endParaRPr>
          </a:p>
          <a:p>
            <a:pPr marL="182563" indent="-182563" algn="just"/>
            <a:r>
              <a:rPr lang="ja-JP" altLang="en-US" sz="2000" dirty="0" smtClean="0">
                <a:solidFill>
                  <a:schemeClr val="tx1"/>
                </a:solidFill>
                <a:latin typeface="Meiryo UI" panose="020B0604030504040204" pitchFamily="50" charset="-128"/>
                <a:ea typeface="Meiryo UI" panose="020B0604030504040204" pitchFamily="50" charset="-128"/>
              </a:rPr>
              <a:t>○　感染症</a:t>
            </a:r>
            <a:r>
              <a:rPr lang="ja-JP" altLang="en-US" sz="2000" dirty="0">
                <a:solidFill>
                  <a:schemeClr val="tx1"/>
                </a:solidFill>
                <a:latin typeface="Meiryo UI" panose="020B0604030504040204" pitchFamily="50" charset="-128"/>
                <a:ea typeface="Meiryo UI" panose="020B0604030504040204" pitchFamily="50" charset="-128"/>
              </a:rPr>
              <a:t>の拡大時に円滑に</a:t>
            </a:r>
            <a:r>
              <a:rPr lang="ja-JP" altLang="en-US" sz="2000" dirty="0" smtClean="0">
                <a:solidFill>
                  <a:schemeClr val="tx1"/>
                </a:solidFill>
                <a:latin typeface="Meiryo UI" panose="020B0604030504040204" pitchFamily="50" charset="-128"/>
                <a:ea typeface="Meiryo UI" panose="020B0604030504040204" pitchFamily="50" charset="-128"/>
              </a:rPr>
              <a:t>業務が</a:t>
            </a:r>
            <a:r>
              <a:rPr lang="ja-JP" altLang="en-US" sz="2000" dirty="0">
                <a:solidFill>
                  <a:schemeClr val="tx1"/>
                </a:solidFill>
                <a:latin typeface="Meiryo UI" panose="020B0604030504040204" pitchFamily="50" charset="-128"/>
                <a:ea typeface="Meiryo UI" panose="020B0604030504040204" pitchFamily="50" charset="-128"/>
              </a:rPr>
              <a:t>できる</a:t>
            </a:r>
            <a:r>
              <a:rPr lang="ja-JP" altLang="en-US" sz="2000" dirty="0" smtClean="0">
                <a:solidFill>
                  <a:schemeClr val="tx1"/>
                </a:solidFill>
                <a:latin typeface="Meiryo UI" panose="020B0604030504040204" pitchFamily="50" charset="-128"/>
                <a:ea typeface="Meiryo UI" panose="020B0604030504040204" pitchFamily="50" charset="-128"/>
              </a:rPr>
              <a:t>よう、感染症</a:t>
            </a:r>
            <a:r>
              <a:rPr lang="ja-JP" altLang="en-US" sz="2000" dirty="0">
                <a:solidFill>
                  <a:schemeClr val="tx1"/>
                </a:solidFill>
                <a:latin typeface="Meiryo UI" panose="020B0604030504040204" pitchFamily="50" charset="-128"/>
                <a:ea typeface="Meiryo UI" panose="020B0604030504040204" pitchFamily="50" charset="-128"/>
              </a:rPr>
              <a:t>対応業務に従事</a:t>
            </a:r>
            <a:r>
              <a:rPr lang="ja-JP" altLang="en-US" sz="2000" dirty="0" smtClean="0">
                <a:solidFill>
                  <a:schemeClr val="tx1"/>
                </a:solidFill>
                <a:latin typeface="Meiryo UI" panose="020B0604030504040204" pitchFamily="50" charset="-128"/>
                <a:ea typeface="Meiryo UI" panose="020B0604030504040204" pitchFamily="50" charset="-128"/>
              </a:rPr>
              <a:t>する　保健師</a:t>
            </a:r>
            <a:r>
              <a:rPr lang="ja-JP" altLang="en-US" sz="2000" dirty="0">
                <a:solidFill>
                  <a:schemeClr val="tx1"/>
                </a:solidFill>
                <a:latin typeface="Meiryo UI" panose="020B0604030504040204" pitchFamily="50" charset="-128"/>
                <a:ea typeface="Meiryo UI" panose="020B0604030504040204" pitchFamily="50" charset="-128"/>
              </a:rPr>
              <a:t>の恒常的な人員体制を</a:t>
            </a:r>
            <a:r>
              <a:rPr lang="ja-JP" altLang="en-US" sz="2000" dirty="0" smtClean="0">
                <a:solidFill>
                  <a:schemeClr val="tx1"/>
                </a:solidFill>
                <a:latin typeface="Meiryo UI" panose="020B0604030504040204" pitchFamily="50" charset="-128"/>
                <a:ea typeface="Meiryo UI" panose="020B0604030504040204" pitchFamily="50" charset="-128"/>
              </a:rPr>
              <a:t>強化（現行の</a:t>
            </a:r>
            <a:r>
              <a:rPr lang="en-US" altLang="ja-JP" sz="2000" dirty="0" smtClean="0">
                <a:solidFill>
                  <a:schemeClr val="tx1"/>
                </a:solidFill>
                <a:latin typeface="Meiryo UI" panose="020B0604030504040204" pitchFamily="50" charset="-128"/>
                <a:ea typeface="Meiryo UI" panose="020B0604030504040204" pitchFamily="50" charset="-128"/>
              </a:rPr>
              <a:t>1.5</a:t>
            </a:r>
            <a:r>
              <a:rPr lang="ja-JP" altLang="en-US" sz="2000" dirty="0" smtClean="0">
                <a:solidFill>
                  <a:schemeClr val="tx1"/>
                </a:solidFill>
                <a:latin typeface="Meiryo UI" panose="020B0604030504040204" pitchFamily="50" charset="-128"/>
                <a:ea typeface="Meiryo UI" panose="020B0604030504040204" pitchFamily="50" charset="-128"/>
              </a:rPr>
              <a:t>倍に増員）するために必要な地方財政措置を講ずる</a:t>
            </a:r>
            <a:endParaRPr lang="en-US" altLang="ja-JP" sz="2000" dirty="0" smtClean="0">
              <a:solidFill>
                <a:schemeClr val="tx1"/>
              </a:solidFill>
              <a:latin typeface="Meiryo UI" panose="020B0604030504040204" pitchFamily="50" charset="-128"/>
              <a:ea typeface="Meiryo UI" panose="020B0604030504040204" pitchFamily="50" charset="-128"/>
            </a:endParaRPr>
          </a:p>
        </p:txBody>
      </p:sp>
      <p:sp>
        <p:nvSpPr>
          <p:cNvPr id="8" name="テキスト ボックス 19"/>
          <p:cNvSpPr txBox="1"/>
          <p:nvPr/>
        </p:nvSpPr>
        <p:spPr>
          <a:xfrm>
            <a:off x="584662" y="2483826"/>
            <a:ext cx="7692484" cy="1118255"/>
          </a:xfrm>
          <a:prstGeom prst="rect">
            <a:avLst/>
          </a:prstGeom>
          <a:noFill/>
        </p:spPr>
        <p:txBody>
          <a:bodyPr wrap="square" rtlCol="0">
            <a:spAutoFit/>
          </a:bodyPr>
          <a:lstStyle>
            <a:defPPr>
              <a:defRPr lang="ja-JP"/>
            </a:defPPr>
            <a:lvl1pPr defTabSz="457200">
              <a:spcAft>
                <a:spcPts val="200"/>
              </a:spcAft>
              <a:defRPr sz="1400"/>
            </a:lvl1pPr>
            <a:lvl2pPr defTabSz="457200"/>
            <a:lvl3pPr defTabSz="457200"/>
            <a:lvl4pPr defTabSz="457200"/>
            <a:lvl5pPr defTabSz="457200"/>
            <a:lvl6pPr defTabSz="457200"/>
            <a:lvl7pPr defTabSz="457200"/>
            <a:lvl8pPr defTabSz="457200"/>
            <a:lvl9pPr defTabSz="457200"/>
          </a:lstStyle>
          <a:p>
            <a:pPr algn="just">
              <a:lnSpc>
                <a:spcPts val="2000"/>
              </a:lnSpc>
            </a:pPr>
            <a:r>
              <a:rPr lang="ja-JP" altLang="en-US" sz="1800" dirty="0" smtClean="0"/>
              <a:t>　</a:t>
            </a:r>
            <a:r>
              <a:rPr lang="ja-JP" altLang="en-US" sz="1800" dirty="0" smtClean="0">
                <a:latin typeface="Meiryo UI" panose="020B0604030504040204" pitchFamily="50" charset="-128"/>
                <a:ea typeface="Meiryo UI" panose="020B0604030504040204" pitchFamily="50" charset="-128"/>
              </a:rPr>
              <a:t>新型コロナウイルス感染症への対応を踏まえ、健康危機管理対応力を強化するほか、関係</a:t>
            </a:r>
            <a:r>
              <a:rPr lang="ja-JP" altLang="en-US" sz="1800" dirty="0">
                <a:latin typeface="Meiryo UI" panose="020B0604030504040204" pitchFamily="50" charset="-128"/>
                <a:ea typeface="Meiryo UI" panose="020B0604030504040204" pitchFamily="50" charset="-128"/>
              </a:rPr>
              <a:t>機関と</a:t>
            </a:r>
            <a:r>
              <a:rPr lang="ja-JP" altLang="en-US" sz="1800" dirty="0" smtClean="0">
                <a:latin typeface="Meiryo UI" panose="020B0604030504040204" pitchFamily="50" charset="-128"/>
                <a:ea typeface="Meiryo UI" panose="020B0604030504040204" pitchFamily="50" charset="-128"/>
              </a:rPr>
              <a:t>の連絡</a:t>
            </a:r>
            <a:r>
              <a:rPr lang="ja-JP" altLang="en-US" sz="1800" dirty="0">
                <a:latin typeface="Meiryo UI" panose="020B0604030504040204" pitchFamily="50" charset="-128"/>
                <a:ea typeface="Meiryo UI" panose="020B0604030504040204" pitchFamily="50" charset="-128"/>
              </a:rPr>
              <a:t>調整を充実させるとともに</a:t>
            </a:r>
            <a:r>
              <a:rPr lang="ja-JP" altLang="en-US" sz="1800" dirty="0" smtClean="0">
                <a:latin typeface="Meiryo UI" panose="020B0604030504040204" pitchFamily="50" charset="-128"/>
                <a:ea typeface="Meiryo UI" panose="020B0604030504040204" pitchFamily="50" charset="-128"/>
              </a:rPr>
              <a:t>、</a:t>
            </a:r>
            <a:r>
              <a:rPr lang="en-US" altLang="ja-JP" sz="1800" dirty="0" smtClean="0">
                <a:solidFill>
                  <a:prstClr val="black"/>
                </a:solidFill>
                <a:latin typeface="Meiryo UI" panose="020B0604030504040204" pitchFamily="50" charset="-128"/>
                <a:ea typeface="Meiryo UI" panose="020B0604030504040204" pitchFamily="50" charset="-128"/>
              </a:rPr>
              <a:t>IHEAT</a:t>
            </a:r>
            <a:r>
              <a:rPr lang="ja-JP" altLang="en-US" sz="1800" dirty="0" smtClean="0">
                <a:latin typeface="Meiryo UI" panose="020B0604030504040204" pitchFamily="50" charset="-128"/>
                <a:ea typeface="Meiryo UI" panose="020B0604030504040204" pitchFamily="50" charset="-128"/>
              </a:rPr>
              <a:t>登録者等に</a:t>
            </a:r>
            <a:r>
              <a:rPr lang="ja-JP" altLang="en-US" sz="1800" dirty="0">
                <a:latin typeface="Meiryo UI" panose="020B0604030504040204" pitchFamily="50" charset="-128"/>
                <a:ea typeface="Meiryo UI" panose="020B0604030504040204" pitchFamily="50" charset="-128"/>
              </a:rPr>
              <a:t>対する研修・訓練等を</a:t>
            </a:r>
            <a:r>
              <a:rPr lang="ja-JP" altLang="en-US" sz="1800" dirty="0" smtClean="0">
                <a:latin typeface="Meiryo UI" panose="020B0604030504040204" pitchFamily="50" charset="-128"/>
                <a:ea typeface="Meiryo UI" panose="020B0604030504040204" pitchFamily="50" charset="-128"/>
              </a:rPr>
              <a:t>実施する体制を平時から強化するため、保健所に</a:t>
            </a:r>
            <a:r>
              <a:rPr lang="ja-JP" altLang="en-US" sz="1800" dirty="0">
                <a:latin typeface="Meiryo UI" panose="020B0604030504040204" pitchFamily="50" charset="-128"/>
                <a:ea typeface="Meiryo UI" panose="020B0604030504040204" pitchFamily="50" charset="-128"/>
              </a:rPr>
              <a:t>おいて感染症対応業務に従事する</a:t>
            </a:r>
            <a:r>
              <a:rPr lang="ja-JP" altLang="en-US" sz="1800" u="sng" dirty="0">
                <a:latin typeface="Meiryo UI" panose="020B0604030504040204" pitchFamily="50" charset="-128"/>
                <a:ea typeface="Meiryo UI" panose="020B0604030504040204" pitchFamily="50" charset="-128"/>
              </a:rPr>
              <a:t>保健師</a:t>
            </a:r>
            <a:r>
              <a:rPr lang="ja-JP" altLang="en-US" sz="1800" u="sng" dirty="0" smtClean="0">
                <a:latin typeface="Meiryo UI" panose="020B0604030504040204" pitchFamily="50" charset="-128"/>
                <a:ea typeface="Meiryo UI" panose="020B0604030504040204" pitchFamily="50" charset="-128"/>
              </a:rPr>
              <a:t>を２年間</a:t>
            </a:r>
            <a:r>
              <a:rPr lang="ja-JP" altLang="en-US" sz="1800" u="sng" dirty="0">
                <a:latin typeface="Meiryo UI" panose="020B0604030504040204" pitchFamily="50" charset="-128"/>
                <a:ea typeface="Meiryo UI" panose="020B0604030504040204" pitchFamily="50" charset="-128"/>
              </a:rPr>
              <a:t>で約９００名</a:t>
            </a:r>
            <a:r>
              <a:rPr lang="ja-JP" altLang="en-US" sz="1800" u="sng" dirty="0" smtClean="0">
                <a:latin typeface="Meiryo UI" panose="020B0604030504040204" pitchFamily="50" charset="-128"/>
                <a:ea typeface="Meiryo UI" panose="020B0604030504040204" pitchFamily="50" charset="-128"/>
              </a:rPr>
              <a:t>増員（現行の</a:t>
            </a:r>
            <a:r>
              <a:rPr lang="en-US" altLang="ja-JP" sz="1800" u="sng" dirty="0" smtClean="0">
                <a:latin typeface="Meiryo UI" panose="020B0604030504040204" pitchFamily="50" charset="-128"/>
                <a:ea typeface="Meiryo UI" panose="020B0604030504040204" pitchFamily="50" charset="-128"/>
              </a:rPr>
              <a:t>1.5</a:t>
            </a:r>
            <a:r>
              <a:rPr lang="ja-JP" altLang="en-US" sz="1800" u="sng" dirty="0" smtClean="0">
                <a:latin typeface="Meiryo UI" panose="020B0604030504040204" pitchFamily="50" charset="-128"/>
                <a:ea typeface="Meiryo UI" panose="020B0604030504040204" pitchFamily="50" charset="-128"/>
              </a:rPr>
              <a:t>倍に増員）</a:t>
            </a:r>
            <a:endParaRPr lang="en-US" altLang="ja-JP" sz="1800" u="sng" dirty="0">
              <a:latin typeface="Meiryo UI" panose="020B0604030504040204" pitchFamily="50" charset="-128"/>
              <a:ea typeface="Meiryo UI" panose="020B0604030504040204" pitchFamily="50" charset="-128"/>
            </a:endParaRPr>
          </a:p>
        </p:txBody>
      </p:sp>
      <p:grpSp>
        <p:nvGrpSpPr>
          <p:cNvPr id="10" name="グループ化 9"/>
          <p:cNvGrpSpPr/>
          <p:nvPr/>
        </p:nvGrpSpPr>
        <p:grpSpPr>
          <a:xfrm>
            <a:off x="595447" y="3964361"/>
            <a:ext cx="8011317" cy="2088232"/>
            <a:chOff x="-124236" y="3080792"/>
            <a:chExt cx="7417334" cy="2088232"/>
          </a:xfrm>
        </p:grpSpPr>
        <p:sp>
          <p:nvSpPr>
            <p:cNvPr id="11" name="テキスト ボックス 30"/>
            <p:cNvSpPr txBox="1"/>
            <p:nvPr/>
          </p:nvSpPr>
          <p:spPr>
            <a:xfrm>
              <a:off x="414445" y="4468532"/>
              <a:ext cx="6337625" cy="584775"/>
            </a:xfrm>
            <a:prstGeom prst="rect">
              <a:avLst/>
            </a:prstGeom>
            <a:noFill/>
            <a:ln>
              <a:noFill/>
            </a:ln>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82563" marR="0" lvl="0" indent="-182563" algn="l" defTabSz="457200" rtl="0" eaLnBrk="1" fontAlgn="auto" latinLnBrk="0" hangingPunct="1">
                <a:lnSpc>
                  <a:spcPct val="100000"/>
                </a:lnSpc>
                <a:spcBef>
                  <a:spcPts val="0"/>
                </a:spcBef>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普通交付税措置：標準団体（人口</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170</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万人、保健所数</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9</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カ所）の措置人数を</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182563" marR="0" lvl="0" indent="-182563" algn="l" defTabSz="457200" rtl="0" eaLnBrk="1" fontAlgn="auto" latinLnBrk="0" hangingPunct="1">
                <a:lnSpc>
                  <a:spcPct val="100000"/>
                </a:lnSpc>
                <a:spcBef>
                  <a:spcPts val="0"/>
                </a:spcBef>
                <a:buClrTx/>
                <a:buSzTx/>
                <a:buFontTx/>
                <a:buNone/>
                <a:tabLst/>
                <a:defRPr/>
              </a:pPr>
              <a:r>
                <a:rPr lang="en-US" altLang="ja-JP" sz="1600" dirty="0">
                  <a:solidFill>
                    <a:prstClr val="black"/>
                  </a:solidFill>
                  <a:latin typeface="Meiryo UI" panose="020B0604030504040204" pitchFamily="50" charset="-128"/>
                  <a:ea typeface="Meiryo UI" panose="020B0604030504040204" pitchFamily="50" charset="-128"/>
                </a:rPr>
                <a:t> </a:t>
              </a:r>
              <a:r>
                <a:rPr lang="en-US" altLang="ja-JP" sz="1600" dirty="0" smtClean="0">
                  <a:solidFill>
                    <a:prstClr val="black"/>
                  </a:solidFill>
                  <a:latin typeface="Meiryo UI" panose="020B0604030504040204" pitchFamily="50" charset="-128"/>
                  <a:ea typeface="Meiryo UI" panose="020B060403050404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現行</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24</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名から２年間で</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36</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名に増員（</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1.5</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倍）</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3" name="正方形/長方形 12"/>
            <p:cNvSpPr/>
            <p:nvPr/>
          </p:nvSpPr>
          <p:spPr>
            <a:xfrm>
              <a:off x="-124236" y="3080792"/>
              <a:ext cx="7417334" cy="2088232"/>
            </a:xfrm>
            <a:prstGeom prst="rect">
              <a:avLst/>
            </a:prstGeom>
            <a:noFill/>
            <a:ln w="63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14" name="テキスト ボックス 22"/>
            <p:cNvSpPr txBox="1"/>
            <p:nvPr/>
          </p:nvSpPr>
          <p:spPr>
            <a:xfrm>
              <a:off x="-92394" y="3687633"/>
              <a:ext cx="2787944" cy="636072"/>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82563" marR="0" lvl="0" indent="-182563" algn="ctr" defTabSz="457200" rtl="0" eaLnBrk="1" fontAlgn="auto" latinLnBrk="0" hangingPunct="1">
                <a:lnSpc>
                  <a:spcPct val="100000"/>
                </a:lnSpc>
                <a:spcBef>
                  <a:spcPts val="0"/>
                </a:spcBef>
                <a:spcAft>
                  <a:spcPts val="400"/>
                </a:spcAft>
                <a:buClrTx/>
                <a:buSzTx/>
                <a:buFontTx/>
                <a:buNone/>
                <a:tabLst/>
                <a:defRPr/>
              </a:pPr>
              <a:r>
                <a:rPr kumimoji="1" lang="ja-JP" altLang="en-US" sz="1600" dirty="0" smtClean="0">
                  <a:latin typeface="Meiryo UI" panose="020B0604030504040204" pitchFamily="50" charset="-128"/>
                  <a:ea typeface="Meiryo UI" panose="020B0604030504040204" pitchFamily="50" charset="-128"/>
                </a:rPr>
                <a:t>（現行）</a:t>
              </a:r>
              <a:endParaRPr kumimoji="1" lang="en-US" altLang="ja-JP" sz="1600" dirty="0" smtClean="0">
                <a:latin typeface="Meiryo UI" panose="020B0604030504040204" pitchFamily="50" charset="-128"/>
                <a:ea typeface="Meiryo UI" panose="020B0604030504040204" pitchFamily="50" charset="-128"/>
              </a:endParaRPr>
            </a:p>
            <a:p>
              <a:pPr marL="182563" marR="0" lvl="0" indent="-182563" algn="ctr" defTabSz="457200" rtl="0" eaLnBrk="1" fontAlgn="auto" latinLnBrk="0" hangingPunct="1">
                <a:lnSpc>
                  <a:spcPct val="100000"/>
                </a:lnSpc>
                <a:spcBef>
                  <a:spcPts val="0"/>
                </a:spcBef>
                <a:spcAft>
                  <a:spcPts val="400"/>
                </a:spcAft>
                <a:buClrTx/>
                <a:buSzTx/>
                <a:buFontTx/>
                <a:buNone/>
                <a:tabLst/>
                <a:defRPr/>
              </a:pPr>
              <a:r>
                <a:rPr kumimoji="1" lang="ja-JP" altLang="en-US" sz="1600" b="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約 １，８００ 名（全国数）</a:t>
              </a:r>
              <a:endParaRPr kumimoji="1" lang="en-US" altLang="ja-JP" sz="1600" dirty="0">
                <a:latin typeface="Meiryo UI" panose="020B0604030504040204" pitchFamily="50" charset="-128"/>
                <a:ea typeface="Meiryo UI" panose="020B0604030504040204" pitchFamily="50" charset="-128"/>
              </a:endParaRPr>
            </a:p>
          </p:txBody>
        </p:sp>
        <p:sp>
          <p:nvSpPr>
            <p:cNvPr id="15" name="テキスト ボックス 27"/>
            <p:cNvSpPr txBox="1"/>
            <p:nvPr/>
          </p:nvSpPr>
          <p:spPr>
            <a:xfrm>
              <a:off x="2818850" y="3647372"/>
              <a:ext cx="1954381" cy="697627"/>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82563" marR="0" lvl="0" indent="-182563" algn="ctr" defTabSz="457200" rtl="0" eaLnBrk="1" fontAlgn="auto" latinLnBrk="0" hangingPunct="1">
                <a:lnSpc>
                  <a:spcPct val="100000"/>
                </a:lnSpc>
                <a:spcBef>
                  <a:spcPts val="0"/>
                </a:spcBef>
                <a:spcAft>
                  <a:spcPts val="400"/>
                </a:spcAft>
                <a:buClrTx/>
                <a:buSzTx/>
                <a:buFontTx/>
                <a:buNone/>
                <a:tabLst/>
                <a:defRPr/>
              </a:pPr>
              <a:r>
                <a:rPr kumimoji="1" lang="ja-JP" altLang="en-US" i="0"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rPr>
                <a:t>（</a:t>
              </a:r>
              <a:r>
                <a:rPr kumimoji="1" lang="en-US" altLang="ja-JP" i="0"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rPr>
                <a:t>R</a:t>
              </a:r>
              <a:r>
                <a:rPr kumimoji="1" lang="ja-JP" altLang="en-US" i="0"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rPr>
                <a:t>３年度）</a:t>
              </a:r>
              <a:endParaRPr kumimoji="1" lang="en-US" altLang="ja-JP" i="0"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endParaRPr>
            </a:p>
            <a:p>
              <a:pPr marL="182563" marR="0" lvl="0" indent="-182563" algn="ctr" defTabSz="457200" rtl="0" eaLnBrk="1" fontAlgn="auto" latinLnBrk="0" hangingPunct="1">
                <a:lnSpc>
                  <a:spcPct val="100000"/>
                </a:lnSpc>
                <a:spcBef>
                  <a:spcPts val="0"/>
                </a:spcBef>
                <a:spcAft>
                  <a:spcPts val="400"/>
                </a:spcAft>
                <a:buClrTx/>
                <a:buSzTx/>
                <a:buFontTx/>
                <a:buNone/>
                <a:tabLst/>
                <a:defRPr/>
              </a:pPr>
              <a:r>
                <a:rPr kumimoji="1" lang="ja-JP" altLang="en-US" b="1" i="0" u="heavy" strike="noStrike" kern="1200" cap="none" spc="0" normalizeH="0" noProof="0" dirty="0" smtClean="0">
                  <a:ln>
                    <a:noFill/>
                  </a:ln>
                  <a:solidFill>
                    <a:srgbClr val="FF0000"/>
                  </a:solidFill>
                  <a:effectLst/>
                  <a:uLnTx/>
                  <a:uFill>
                    <a:solidFill>
                      <a:srgbClr val="FF0000"/>
                    </a:solidFill>
                  </a:uFill>
                  <a:latin typeface="Meiryo UI" panose="020B0604030504040204" pitchFamily="50" charset="-128"/>
                  <a:ea typeface="Meiryo UI" panose="020B0604030504040204" pitchFamily="50" charset="-128"/>
                </a:rPr>
                <a:t>約 ２，２５０ 名</a:t>
              </a:r>
              <a:endParaRPr kumimoji="1" lang="en-US" altLang="ja-JP" b="1" u="heavy" dirty="0">
                <a:solidFill>
                  <a:prstClr val="black"/>
                </a:solidFill>
                <a:uFill>
                  <a:solidFill>
                    <a:srgbClr val="FF0000"/>
                  </a:solidFill>
                </a:uFill>
                <a:latin typeface="Meiryo UI" panose="020B0604030504040204" pitchFamily="50" charset="-128"/>
                <a:ea typeface="Meiryo UI" panose="020B0604030504040204" pitchFamily="50" charset="-128"/>
              </a:endParaRPr>
            </a:p>
          </p:txBody>
        </p:sp>
        <p:sp>
          <p:nvSpPr>
            <p:cNvPr id="16" name="右矢印 15"/>
            <p:cNvSpPr/>
            <p:nvPr/>
          </p:nvSpPr>
          <p:spPr>
            <a:xfrm>
              <a:off x="2495447" y="3836876"/>
              <a:ext cx="216024" cy="288032"/>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endParaRPr kumimoji="1" lang="ja-JP" altLang="en-US" sz="1600"/>
            </a:p>
          </p:txBody>
        </p:sp>
        <p:sp>
          <p:nvSpPr>
            <p:cNvPr id="17" name="テキスト ボックス 27"/>
            <p:cNvSpPr txBox="1"/>
            <p:nvPr/>
          </p:nvSpPr>
          <p:spPr>
            <a:xfrm>
              <a:off x="5252500" y="3668153"/>
              <a:ext cx="1954381" cy="697627"/>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82563" marR="0" lvl="0" indent="-182563" algn="ctr" defTabSz="457200" rtl="0" eaLnBrk="1" fontAlgn="auto" latinLnBrk="0" hangingPunct="1">
                <a:lnSpc>
                  <a:spcPct val="100000"/>
                </a:lnSpc>
                <a:spcBef>
                  <a:spcPts val="0"/>
                </a:spcBef>
                <a:spcAft>
                  <a:spcPts val="400"/>
                </a:spcAft>
                <a:buClrTx/>
                <a:buSzTx/>
                <a:buFontTx/>
                <a:buNone/>
                <a:tabLst/>
                <a:defRPr/>
              </a:pPr>
              <a:r>
                <a:rPr kumimoji="1" lang="ja-JP" altLang="en-US" i="0"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rPr>
                <a:t>（</a:t>
              </a:r>
              <a:r>
                <a:rPr kumimoji="1" lang="en-US" altLang="ja-JP" i="0"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rPr>
                <a:t>R</a:t>
              </a:r>
              <a:r>
                <a:rPr kumimoji="1" lang="ja-JP" altLang="en-US" i="0"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rPr>
                <a:t>４年度）</a:t>
              </a:r>
              <a:endParaRPr kumimoji="1" lang="en-US" altLang="ja-JP" i="0"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endParaRPr>
            </a:p>
            <a:p>
              <a:pPr marL="182563" marR="0" lvl="0" indent="-182563" algn="ctr" defTabSz="457200" rtl="0" eaLnBrk="1" fontAlgn="auto" latinLnBrk="0" hangingPunct="1">
                <a:lnSpc>
                  <a:spcPct val="100000"/>
                </a:lnSpc>
                <a:spcBef>
                  <a:spcPts val="0"/>
                </a:spcBef>
                <a:spcAft>
                  <a:spcPts val="400"/>
                </a:spcAft>
                <a:buClrTx/>
                <a:buSzTx/>
                <a:buFontTx/>
                <a:buNone/>
                <a:tabLst/>
                <a:defRPr/>
              </a:pPr>
              <a:r>
                <a:rPr kumimoji="1" lang="ja-JP" altLang="en-US" b="1" i="0" u="heavy" strike="noStrike" kern="1200" cap="none" spc="0" normalizeH="0" noProof="0" dirty="0" smtClean="0">
                  <a:ln>
                    <a:noFill/>
                  </a:ln>
                  <a:solidFill>
                    <a:srgbClr val="FF0000"/>
                  </a:solidFill>
                  <a:effectLst/>
                  <a:uLnTx/>
                  <a:uFill>
                    <a:solidFill>
                      <a:srgbClr val="FF0000"/>
                    </a:solidFill>
                  </a:uFill>
                  <a:latin typeface="Meiryo UI" panose="020B0604030504040204" pitchFamily="50" charset="-128"/>
                  <a:ea typeface="Meiryo UI" panose="020B0604030504040204" pitchFamily="50" charset="-128"/>
                </a:rPr>
                <a:t>約 ２，７００ 名</a:t>
              </a:r>
              <a:endParaRPr kumimoji="1" lang="en-US" altLang="ja-JP" b="1" u="heavy" dirty="0">
                <a:solidFill>
                  <a:prstClr val="black"/>
                </a:solidFill>
                <a:uFill>
                  <a:solidFill>
                    <a:srgbClr val="FF0000"/>
                  </a:solidFill>
                </a:uFill>
                <a:latin typeface="Meiryo UI" panose="020B0604030504040204" pitchFamily="50" charset="-128"/>
                <a:ea typeface="Meiryo UI" panose="020B0604030504040204" pitchFamily="50" charset="-128"/>
              </a:endParaRPr>
            </a:p>
          </p:txBody>
        </p:sp>
        <p:sp>
          <p:nvSpPr>
            <p:cNvPr id="18" name="右矢印 17"/>
            <p:cNvSpPr/>
            <p:nvPr/>
          </p:nvSpPr>
          <p:spPr>
            <a:xfrm>
              <a:off x="4912452" y="3861652"/>
              <a:ext cx="216024" cy="288032"/>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endParaRPr kumimoji="1" lang="ja-JP" altLang="en-US" sz="1600"/>
            </a:p>
          </p:txBody>
        </p:sp>
        <p:sp>
          <p:nvSpPr>
            <p:cNvPr id="19" name="テキスト ボックス 19"/>
            <p:cNvSpPr txBox="1"/>
            <p:nvPr/>
          </p:nvSpPr>
          <p:spPr>
            <a:xfrm>
              <a:off x="-124236" y="3152800"/>
              <a:ext cx="7417334" cy="400110"/>
            </a:xfrm>
            <a:prstGeom prst="rect">
              <a:avLst/>
            </a:prstGeom>
            <a:noFill/>
          </p:spPr>
          <p:txBody>
            <a:bodyPr wrap="square" rtlCol="0">
              <a:spAutoFit/>
            </a:bodyPr>
            <a:lstStyle>
              <a:defPPr>
                <a:defRPr lang="ja-JP"/>
              </a:defPPr>
              <a:lvl1pPr defTabSz="457200">
                <a:spcAft>
                  <a:spcPts val="200"/>
                </a:spcAft>
                <a:defRPr sz="1400"/>
              </a:lvl1pPr>
              <a:lvl2pPr defTabSz="457200"/>
              <a:lvl3pPr defTabSz="457200"/>
              <a:lvl4pPr defTabSz="457200"/>
              <a:lvl5pPr defTabSz="457200"/>
              <a:lvl6pPr defTabSz="457200"/>
              <a:lvl7pPr defTabSz="457200"/>
              <a:lvl8pPr defTabSz="457200"/>
              <a:lvl9pPr defTabSz="457200"/>
            </a:lstStyle>
            <a:p>
              <a:pPr algn="ctr"/>
              <a:r>
                <a:rPr lang="ja-JP" altLang="en-US" sz="2000" b="1" dirty="0" smtClean="0">
                  <a:latin typeface="Meiryo UI" panose="020B0604030504040204" pitchFamily="50" charset="-128"/>
                  <a:ea typeface="Meiryo UI" panose="020B0604030504040204" pitchFamily="50" charset="-128"/>
                </a:rPr>
                <a:t>保健所</a:t>
              </a:r>
              <a:r>
                <a:rPr lang="ja-JP" altLang="en-US" sz="2000" b="1" dirty="0">
                  <a:latin typeface="Meiryo UI" panose="020B0604030504040204" pitchFamily="50" charset="-128"/>
                  <a:ea typeface="Meiryo UI" panose="020B0604030504040204" pitchFamily="50" charset="-128"/>
                </a:rPr>
                <a:t>において感染症対応業務に従事する</a:t>
              </a:r>
              <a:r>
                <a:rPr lang="ja-JP" altLang="en-US" sz="2000" b="1" dirty="0" smtClean="0">
                  <a:latin typeface="Meiryo UI" panose="020B0604030504040204" pitchFamily="50" charset="-128"/>
                  <a:ea typeface="Meiryo UI" panose="020B0604030504040204" pitchFamily="50" charset="-128"/>
                </a:rPr>
                <a:t>保健師数</a:t>
              </a:r>
              <a:endParaRPr lang="en-US" altLang="ja-JP" sz="2000" b="1" dirty="0">
                <a:latin typeface="Meiryo UI" panose="020B0604030504040204" pitchFamily="50" charset="-128"/>
                <a:ea typeface="Meiryo UI" panose="020B0604030504040204" pitchFamily="50" charset="-128"/>
              </a:endParaRPr>
            </a:p>
          </p:txBody>
        </p:sp>
      </p:grpSp>
      <p:sp>
        <p:nvSpPr>
          <p:cNvPr id="6" name="テキスト ボックス 5"/>
          <p:cNvSpPr txBox="1"/>
          <p:nvPr/>
        </p:nvSpPr>
        <p:spPr>
          <a:xfrm>
            <a:off x="5189071" y="526982"/>
            <a:ext cx="3714478"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令和２年</a:t>
            </a:r>
            <a:r>
              <a:rPr kumimoji="1" lang="en-US" altLang="ja-JP" sz="1200" dirty="0" smtClean="0">
                <a:latin typeface="Meiryo UI" panose="020B0604030504040204" pitchFamily="50" charset="-128"/>
                <a:ea typeface="Meiryo UI" panose="020B0604030504040204" pitchFamily="50" charset="-128"/>
              </a:rPr>
              <a:t>12</a:t>
            </a:r>
            <a:r>
              <a:rPr kumimoji="1" lang="ja-JP" altLang="en-US" sz="1200" dirty="0" smtClean="0">
                <a:latin typeface="Meiryo UI" panose="020B0604030504040204" pitchFamily="50" charset="-128"/>
                <a:ea typeface="Meiryo UI" panose="020B0604030504040204" pitchFamily="50" charset="-128"/>
              </a:rPr>
              <a:t>月</a:t>
            </a:r>
            <a:r>
              <a:rPr kumimoji="1" lang="en-US" altLang="ja-JP" sz="1200" dirty="0" smtClean="0">
                <a:latin typeface="Meiryo UI" panose="020B0604030504040204" pitchFamily="50" charset="-128"/>
                <a:ea typeface="Meiryo UI" panose="020B0604030504040204" pitchFamily="50" charset="-128"/>
              </a:rPr>
              <a:t>21</a:t>
            </a:r>
            <a:r>
              <a:rPr kumimoji="1" lang="ja-JP" altLang="en-US" sz="1200" dirty="0" smtClean="0">
                <a:latin typeface="Meiryo UI" panose="020B0604030504040204" pitchFamily="50" charset="-128"/>
                <a:ea typeface="Meiryo UI" panose="020B0604030504040204" pitchFamily="50" charset="-128"/>
              </a:rPr>
              <a:t>日「令和</a:t>
            </a:r>
            <a:r>
              <a:rPr kumimoji="1" lang="en-US" altLang="ja-JP" sz="1200" dirty="0" smtClean="0">
                <a:latin typeface="Meiryo UI" panose="020B0604030504040204" pitchFamily="50" charset="-128"/>
                <a:ea typeface="Meiryo UI" panose="020B0604030504040204" pitchFamily="50" charset="-128"/>
              </a:rPr>
              <a:t>3</a:t>
            </a:r>
            <a:r>
              <a:rPr kumimoji="1" lang="ja-JP" altLang="en-US" sz="1200" dirty="0" smtClean="0">
                <a:latin typeface="Meiryo UI" panose="020B0604030504040204" pitchFamily="50" charset="-128"/>
                <a:ea typeface="Meiryo UI" panose="020B0604030504040204" pitchFamily="50" charset="-128"/>
              </a:rPr>
              <a:t>年度地方財政対策の概要」</a:t>
            </a:r>
            <a:endParaRPr kumimoji="1" lang="en-US" altLang="ja-JP" sz="1200" dirty="0" smtClean="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73AE1A66-8411-45AF-918C-103F4F4269B5}" type="slidenum">
              <a:rPr kumimoji="1" lang="ja-JP" altLang="en-US" sz="1600" b="1" smtClean="0">
                <a:solidFill>
                  <a:schemeClr val="tx1"/>
                </a:solidFill>
              </a:rPr>
              <a:t>6</a:t>
            </a:fld>
            <a:endParaRPr kumimoji="1" lang="ja-JP" altLang="en-US" sz="1600" b="1" dirty="0">
              <a:solidFill>
                <a:schemeClr val="tx1"/>
              </a:solidFill>
            </a:endParaRPr>
          </a:p>
        </p:txBody>
      </p:sp>
    </p:spTree>
    <p:extLst>
      <p:ext uri="{BB962C8B-B14F-4D97-AF65-F5344CB8AC3E}">
        <p14:creationId xmlns:p14="http://schemas.microsoft.com/office/powerpoint/2010/main" val="4223503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曲折矢印 4"/>
          <p:cNvSpPr/>
          <p:nvPr/>
        </p:nvSpPr>
        <p:spPr>
          <a:xfrm rot="16200000" flipH="1">
            <a:off x="3435514" y="2958084"/>
            <a:ext cx="1149766" cy="1261326"/>
          </a:xfrm>
          <a:prstGeom prst="bentArrow">
            <a:avLst>
              <a:gd name="adj1" fmla="val 11207"/>
              <a:gd name="adj2" fmla="val 8357"/>
              <a:gd name="adj3" fmla="val 0"/>
              <a:gd name="adj4" fmla="val 4375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solidFill>
                <a:schemeClr val="tx1"/>
              </a:solidFill>
            </a:endParaRPr>
          </a:p>
        </p:txBody>
      </p:sp>
      <p:sp>
        <p:nvSpPr>
          <p:cNvPr id="58" name="右矢印 57"/>
          <p:cNvSpPr/>
          <p:nvPr/>
        </p:nvSpPr>
        <p:spPr>
          <a:xfrm>
            <a:off x="2666283" y="3192984"/>
            <a:ext cx="1005798" cy="772301"/>
          </a:xfrm>
          <a:prstGeom prst="rightArrow">
            <a:avLst/>
          </a:prstGeom>
          <a:solidFill>
            <a:srgbClr val="FF9999"/>
          </a:solidFill>
          <a:ln>
            <a:noFill/>
          </a:ln>
        </p:spPr>
        <p:style>
          <a:lnRef idx="2">
            <a:schemeClr val="dk1"/>
          </a:lnRef>
          <a:fillRef idx="1">
            <a:schemeClr val="lt1"/>
          </a:fillRef>
          <a:effectRef idx="0">
            <a:schemeClr val="dk1"/>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defTabSz="389586">
              <a:defRPr/>
            </a:pPr>
            <a:endParaRPr kumimoji="1" lang="ja-JP" altLang="en-US" sz="1534" dirty="0">
              <a:solidFill>
                <a:prstClr val="black"/>
              </a:solidFill>
              <a:latin typeface="Meiryo UI" panose="020B0604030504040204" pitchFamily="50" charset="-128"/>
              <a:ea typeface="Meiryo UI" panose="020B0604030504040204" pitchFamily="50" charset="-128"/>
            </a:endParaRPr>
          </a:p>
        </p:txBody>
      </p:sp>
      <p:sp>
        <p:nvSpPr>
          <p:cNvPr id="31" name="角丸四角形 30"/>
          <p:cNvSpPr/>
          <p:nvPr/>
        </p:nvSpPr>
        <p:spPr>
          <a:xfrm>
            <a:off x="480920" y="2683767"/>
            <a:ext cx="2172596" cy="3605738"/>
          </a:xfrm>
          <a:prstGeom prst="roundRect">
            <a:avLst>
              <a:gd name="adj" fmla="val 5546"/>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defTabSz="389586">
              <a:defRPr/>
            </a:pPr>
            <a:endParaRPr kumimoji="1" lang="en-US" altLang="ja-JP" sz="1534"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ja-JP" altLang="en-US" sz="1363" b="1" dirty="0">
              <a:solidFill>
                <a:prstClr val="black"/>
              </a:solidFill>
              <a:latin typeface="ＭＳ Ｐゴシック" panose="020B0600070205080204" pitchFamily="50" charset="-128"/>
              <a:ea typeface="ＭＳ Ｐゴシック" panose="020B0600070205080204" pitchFamily="50" charset="-128"/>
            </a:endParaRPr>
          </a:p>
        </p:txBody>
      </p:sp>
      <p:sp>
        <p:nvSpPr>
          <p:cNvPr id="35" name="角丸四角形 34"/>
          <p:cNvSpPr/>
          <p:nvPr/>
        </p:nvSpPr>
        <p:spPr>
          <a:xfrm>
            <a:off x="557009" y="3031445"/>
            <a:ext cx="1984746" cy="984307"/>
          </a:xfrm>
          <a:prstGeom prst="roundRect">
            <a:avLst>
              <a:gd name="adj" fmla="val 13629"/>
            </a:avLst>
          </a:prstGeom>
          <a:solidFill>
            <a:schemeClr val="accent2">
              <a:lumMod val="20000"/>
              <a:lumOff val="80000"/>
            </a:schemeClr>
          </a:solidFill>
          <a:ln/>
        </p:spPr>
        <p:style>
          <a:lnRef idx="2">
            <a:schemeClr val="accent2"/>
          </a:lnRef>
          <a:fillRef idx="1">
            <a:schemeClr val="lt1"/>
          </a:fillRef>
          <a:effectRef idx="0">
            <a:schemeClr val="accent2"/>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defTabSz="389586">
              <a:defRPr/>
            </a:pPr>
            <a:r>
              <a:rPr kumimoji="1" lang="ja-JP" altLang="en-US" sz="1363" b="1" u="sng" dirty="0">
                <a:solidFill>
                  <a:prstClr val="black"/>
                </a:solidFill>
                <a:latin typeface="Meiryo UI" panose="020B0604030504040204" pitchFamily="50" charset="-128"/>
                <a:ea typeface="Meiryo UI" panose="020B0604030504040204" pitchFamily="50" charset="-128"/>
              </a:rPr>
              <a:t>国による人材確保</a:t>
            </a:r>
            <a:endParaRPr kumimoji="1" lang="en-US" altLang="ja-JP" sz="1363" b="1" u="sng" dirty="0">
              <a:solidFill>
                <a:prstClr val="black"/>
              </a:solidFill>
              <a:latin typeface="Meiryo UI" panose="020B0604030504040204" pitchFamily="50" charset="-128"/>
              <a:ea typeface="Meiryo UI" panose="020B0604030504040204" pitchFamily="50" charset="-128"/>
            </a:endParaRPr>
          </a:p>
          <a:p>
            <a:pPr algn="ctr" defTabSz="389586">
              <a:defRPr/>
            </a:pPr>
            <a:endParaRPr kumimoji="1" lang="en-US" altLang="ja-JP" sz="511" b="1" dirty="0">
              <a:solidFill>
                <a:prstClr val="black"/>
              </a:solidFill>
              <a:latin typeface="Meiryo UI" panose="020B0604030504040204" pitchFamily="50" charset="-128"/>
              <a:ea typeface="Meiryo UI" panose="020B0604030504040204" pitchFamily="50" charset="-128"/>
            </a:endParaRPr>
          </a:p>
          <a:p>
            <a:pPr algn="ctr" defTabSz="389586">
              <a:defRPr/>
            </a:pPr>
            <a:r>
              <a:rPr kumimoji="1" lang="ja-JP" altLang="en-US" sz="1023" dirty="0">
                <a:solidFill>
                  <a:prstClr val="black"/>
                </a:solidFill>
                <a:latin typeface="ＭＳ Ｐゴシック" panose="020B0600070205080204" pitchFamily="50" charset="-128"/>
                <a:ea typeface="ＭＳ Ｐゴシック" panose="020B0600070205080204" pitchFamily="50" charset="-128"/>
              </a:rPr>
              <a:t>学会、団体、大学、医療機関等</a:t>
            </a:r>
            <a:endParaRPr kumimoji="1" lang="en-US" altLang="ja-JP" sz="1023"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r>
              <a:rPr kumimoji="1" lang="ja-JP" altLang="en-US" sz="1023" dirty="0">
                <a:solidFill>
                  <a:prstClr val="black"/>
                </a:solidFill>
                <a:latin typeface="ＭＳ Ｐゴシック" panose="020B0600070205080204" pitchFamily="50" charset="-128"/>
                <a:ea typeface="ＭＳ Ｐゴシック" panose="020B0600070205080204" pitchFamily="50" charset="-128"/>
              </a:rPr>
              <a:t>から人材</a:t>
            </a:r>
            <a:r>
              <a:rPr lang="ja-JP" altLang="en-US" sz="1023" dirty="0">
                <a:solidFill>
                  <a:prstClr val="black"/>
                </a:solidFill>
                <a:latin typeface="ＭＳ Ｐゴシック" panose="020B0600070205080204" pitchFamily="50" charset="-128"/>
                <a:ea typeface="ＭＳ Ｐゴシック" panose="020B0600070205080204" pitchFamily="50" charset="-128"/>
              </a:rPr>
              <a:t>確保</a:t>
            </a:r>
            <a:endParaRPr lang="en-US" altLang="ja-JP" sz="1023" dirty="0">
              <a:solidFill>
                <a:prstClr val="black"/>
              </a:solidFill>
              <a:latin typeface="ＭＳ Ｐゴシック" panose="020B0600070205080204" pitchFamily="50" charset="-128"/>
              <a:ea typeface="ＭＳ Ｐゴシック" panose="020B0600070205080204" pitchFamily="50" charset="-128"/>
            </a:endParaRPr>
          </a:p>
        </p:txBody>
      </p:sp>
      <p:sp>
        <p:nvSpPr>
          <p:cNvPr id="60" name="角丸四角形 59"/>
          <p:cNvSpPr/>
          <p:nvPr/>
        </p:nvSpPr>
        <p:spPr>
          <a:xfrm>
            <a:off x="459154" y="2698235"/>
            <a:ext cx="2176528" cy="359471"/>
          </a:xfrm>
          <a:prstGeom prst="round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defTabSz="389586">
              <a:defRPr/>
            </a:pPr>
            <a:r>
              <a:rPr kumimoji="1" lang="ja-JP" altLang="en-US" sz="1534" b="1" dirty="0">
                <a:solidFill>
                  <a:prstClr val="black"/>
                </a:solidFill>
                <a:latin typeface="Meiryo UI" panose="020B0604030504040204" pitchFamily="50" charset="-128"/>
                <a:ea typeface="Meiryo UI" panose="020B0604030504040204" pitchFamily="50" charset="-128"/>
              </a:rPr>
              <a:t>国</a:t>
            </a:r>
            <a:endParaRPr kumimoji="1" lang="en-US" altLang="ja-JP" sz="1534" b="1" dirty="0">
              <a:solidFill>
                <a:prstClr val="black"/>
              </a:solidFill>
              <a:latin typeface="Meiryo UI" panose="020B0604030504040204" pitchFamily="50" charset="-128"/>
              <a:ea typeface="Meiryo UI" panose="020B0604030504040204" pitchFamily="50" charset="-128"/>
            </a:endParaRPr>
          </a:p>
        </p:txBody>
      </p:sp>
      <p:sp>
        <p:nvSpPr>
          <p:cNvPr id="32" name="角丸四角形 31"/>
          <p:cNvSpPr/>
          <p:nvPr/>
        </p:nvSpPr>
        <p:spPr>
          <a:xfrm>
            <a:off x="8177305" y="3234363"/>
            <a:ext cx="457818" cy="2183276"/>
          </a:xfrm>
          <a:prstGeom prst="roundRect">
            <a:avLst>
              <a:gd name="adj" fmla="val 21395"/>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defTabSz="389586">
              <a:defRPr/>
            </a:pPr>
            <a:r>
              <a:rPr kumimoji="1" lang="ja-JP" altLang="en-US" sz="1534" b="1" dirty="0">
                <a:solidFill>
                  <a:prstClr val="black"/>
                </a:solidFill>
                <a:latin typeface="Meiryo UI" panose="020B0604030504040204" pitchFamily="50" charset="-128"/>
                <a:ea typeface="Meiryo UI" panose="020B0604030504040204" pitchFamily="50" charset="-128"/>
              </a:rPr>
              <a:t>他の都道府県</a:t>
            </a:r>
          </a:p>
        </p:txBody>
      </p:sp>
      <p:sp>
        <p:nvSpPr>
          <p:cNvPr id="41" name="角丸四角形 40"/>
          <p:cNvSpPr/>
          <p:nvPr/>
        </p:nvSpPr>
        <p:spPr>
          <a:xfrm>
            <a:off x="557009" y="4123962"/>
            <a:ext cx="1975040" cy="1963494"/>
          </a:xfrm>
          <a:prstGeom prst="roundRect">
            <a:avLst>
              <a:gd name="adj" fmla="val 6019"/>
            </a:avLst>
          </a:prstGeom>
          <a:solidFill>
            <a:schemeClr val="accent6">
              <a:lumMod val="20000"/>
              <a:lumOff val="80000"/>
            </a:schemeClr>
          </a:solidFill>
          <a:ln>
            <a:solidFill>
              <a:schemeClr val="accent6"/>
            </a:solidFill>
          </a:ln>
        </p:spPr>
        <p:style>
          <a:lnRef idx="2">
            <a:schemeClr val="accent3"/>
          </a:lnRef>
          <a:fillRef idx="1">
            <a:schemeClr val="lt1"/>
          </a:fillRef>
          <a:effectRef idx="0">
            <a:schemeClr val="accent3"/>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defTabSz="389586">
              <a:defRPr/>
            </a:pPr>
            <a:r>
              <a:rPr kumimoji="1" lang="ja-JP" altLang="en-US" sz="1193" b="1" u="sng" dirty="0">
                <a:solidFill>
                  <a:prstClr val="black"/>
                </a:solidFill>
                <a:latin typeface="Meiryo UI" panose="020B0604030504040204" pitchFamily="50" charset="-128"/>
                <a:ea typeface="Meiryo UI" panose="020B0604030504040204" pitchFamily="50" charset="-128"/>
              </a:rPr>
              <a:t>国立感染症研究所等での</a:t>
            </a:r>
            <a:endParaRPr kumimoji="1" lang="en-US" altLang="ja-JP" sz="1193" b="1" u="sng" dirty="0">
              <a:solidFill>
                <a:prstClr val="black"/>
              </a:solidFill>
              <a:latin typeface="Meiryo UI" panose="020B0604030504040204" pitchFamily="50" charset="-128"/>
              <a:ea typeface="Meiryo UI" panose="020B0604030504040204" pitchFamily="50" charset="-128"/>
            </a:endParaRPr>
          </a:p>
          <a:p>
            <a:pPr algn="ctr" defTabSz="389586">
              <a:defRPr/>
            </a:pPr>
            <a:r>
              <a:rPr kumimoji="1" lang="ja-JP" altLang="en-US" sz="1193" b="1" u="sng" dirty="0">
                <a:solidFill>
                  <a:prstClr val="black"/>
                </a:solidFill>
                <a:latin typeface="Meiryo UI" panose="020B0604030504040204" pitchFamily="50" charset="-128"/>
                <a:ea typeface="Meiryo UI" panose="020B0604030504040204" pitchFamily="50" charset="-128"/>
              </a:rPr>
              <a:t>研修の実施</a:t>
            </a:r>
            <a:endParaRPr kumimoji="1" lang="en-US" altLang="ja-JP" sz="1193" b="1" u="sng" dirty="0">
              <a:solidFill>
                <a:prstClr val="black"/>
              </a:solidFill>
              <a:latin typeface="Meiryo UI" panose="020B0604030504040204" pitchFamily="50" charset="-128"/>
              <a:ea typeface="Meiryo UI" panose="020B0604030504040204" pitchFamily="50" charset="-128"/>
            </a:endParaRPr>
          </a:p>
          <a:p>
            <a:pPr algn="ctr" defTabSz="389586">
              <a:defRPr/>
            </a:pPr>
            <a:endParaRPr lang="en-US" altLang="ja-JP" sz="1193" b="1" u="sng" dirty="0">
              <a:solidFill>
                <a:prstClr val="black"/>
              </a:solidFill>
              <a:latin typeface="Meiryo UI" panose="020B0604030504040204" pitchFamily="50" charset="-128"/>
              <a:ea typeface="Meiryo UI" panose="020B0604030504040204" pitchFamily="50" charset="-128"/>
            </a:endParaRPr>
          </a:p>
          <a:p>
            <a:pPr algn="ctr" defTabSz="389586">
              <a:defRPr/>
            </a:pPr>
            <a:endParaRPr kumimoji="1" lang="en-US" altLang="ja-JP" sz="1193" b="1" u="sng" dirty="0">
              <a:solidFill>
                <a:prstClr val="black"/>
              </a:solidFill>
              <a:latin typeface="Meiryo UI" panose="020B0604030504040204" pitchFamily="50" charset="-128"/>
              <a:ea typeface="Meiryo UI" panose="020B0604030504040204" pitchFamily="50" charset="-128"/>
            </a:endParaRPr>
          </a:p>
          <a:p>
            <a:pPr algn="ctr" defTabSz="389586">
              <a:defRPr/>
            </a:pPr>
            <a:endParaRPr lang="en-US" altLang="ja-JP" sz="1193" b="1" u="sng" dirty="0">
              <a:solidFill>
                <a:prstClr val="black"/>
              </a:solidFill>
              <a:latin typeface="Meiryo UI" panose="020B0604030504040204" pitchFamily="50" charset="-128"/>
              <a:ea typeface="Meiryo UI" panose="020B0604030504040204" pitchFamily="50" charset="-128"/>
            </a:endParaRPr>
          </a:p>
          <a:p>
            <a:pPr algn="ctr" defTabSz="389586">
              <a:defRPr/>
            </a:pPr>
            <a:endParaRPr kumimoji="1" lang="en-US" altLang="ja-JP" sz="1193" b="1" u="sng" dirty="0">
              <a:solidFill>
                <a:prstClr val="black"/>
              </a:solidFill>
              <a:latin typeface="Meiryo UI" panose="020B0604030504040204" pitchFamily="50" charset="-128"/>
              <a:ea typeface="Meiryo UI" panose="020B0604030504040204" pitchFamily="50" charset="-128"/>
            </a:endParaRPr>
          </a:p>
          <a:p>
            <a:pPr algn="ctr" defTabSz="389586">
              <a:defRPr/>
            </a:pPr>
            <a:endParaRPr lang="en-US" altLang="ja-JP" sz="1193" b="1" u="sng" dirty="0">
              <a:solidFill>
                <a:prstClr val="black"/>
              </a:solidFill>
              <a:latin typeface="Meiryo UI" panose="020B0604030504040204" pitchFamily="50" charset="-128"/>
              <a:ea typeface="Meiryo UI" panose="020B0604030504040204" pitchFamily="50" charset="-128"/>
            </a:endParaRPr>
          </a:p>
          <a:p>
            <a:pPr algn="ctr" defTabSz="389586">
              <a:defRPr/>
            </a:pPr>
            <a:endParaRPr kumimoji="1" lang="en-US" altLang="ja-JP" sz="1193" b="1" u="sng" dirty="0">
              <a:solidFill>
                <a:prstClr val="black"/>
              </a:solidFill>
              <a:latin typeface="Meiryo UI" panose="020B0604030504040204" pitchFamily="50" charset="-128"/>
              <a:ea typeface="Meiryo UI" panose="020B0604030504040204" pitchFamily="50" charset="-128"/>
            </a:endParaRPr>
          </a:p>
          <a:p>
            <a:pPr algn="ctr" defTabSz="389586">
              <a:defRPr/>
            </a:pPr>
            <a:endParaRPr lang="en-US" altLang="ja-JP" sz="1193" b="1" u="sng" dirty="0">
              <a:solidFill>
                <a:prstClr val="black"/>
              </a:solidFill>
              <a:latin typeface="Meiryo UI" panose="020B0604030504040204" pitchFamily="50" charset="-128"/>
              <a:ea typeface="Meiryo UI" panose="020B0604030504040204" pitchFamily="50" charset="-128"/>
            </a:endParaRPr>
          </a:p>
          <a:p>
            <a:pPr algn="ctr" defTabSz="389586">
              <a:defRPr/>
            </a:pPr>
            <a:endParaRPr kumimoji="1" lang="en-US" altLang="ja-JP" sz="1193" b="1" u="sng" dirty="0">
              <a:solidFill>
                <a:prstClr val="black"/>
              </a:solidFill>
              <a:latin typeface="Meiryo UI" panose="020B0604030504040204" pitchFamily="50" charset="-128"/>
              <a:ea typeface="Meiryo UI" panose="020B0604030504040204" pitchFamily="50" charset="-128"/>
            </a:endParaRPr>
          </a:p>
        </p:txBody>
      </p:sp>
      <p:sp>
        <p:nvSpPr>
          <p:cNvPr id="2" name="左右矢印 1"/>
          <p:cNvSpPr/>
          <p:nvPr/>
        </p:nvSpPr>
        <p:spPr>
          <a:xfrm>
            <a:off x="7350696" y="3314922"/>
            <a:ext cx="826609" cy="462575"/>
          </a:xfrm>
          <a:prstGeom prst="leftRightArrow">
            <a:avLst>
              <a:gd name="adj1" fmla="val 50000"/>
              <a:gd name="adj2" fmla="val 38581"/>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9586">
              <a:defRPr/>
            </a:pPr>
            <a:endParaRPr kumimoji="1" lang="ja-JP" altLang="en-US" sz="1534">
              <a:solidFill>
                <a:prstClr val="white"/>
              </a:solidFill>
              <a:latin typeface="Calibri" panose="020F0502020204030204"/>
              <a:ea typeface="ＭＳ Ｐゴシック" panose="020B0600070205080204" pitchFamily="50" charset="-128"/>
            </a:endParaRPr>
          </a:p>
        </p:txBody>
      </p:sp>
      <p:sp>
        <p:nvSpPr>
          <p:cNvPr id="91" name="正方形/長方形 90"/>
          <p:cNvSpPr/>
          <p:nvPr/>
        </p:nvSpPr>
        <p:spPr>
          <a:xfrm>
            <a:off x="7510787" y="3291466"/>
            <a:ext cx="534121" cy="511807"/>
          </a:xfrm>
          <a:prstGeom prst="rect">
            <a:avLst/>
          </a:prstGeom>
        </p:spPr>
        <p:txBody>
          <a:bodyPr wrap="none">
            <a:spAutoFit/>
          </a:bodyPr>
          <a:lstStyle/>
          <a:p>
            <a:pPr defTabSz="389586">
              <a:defRPr/>
            </a:pPr>
            <a:r>
              <a:rPr lang="ja-JP" altLang="en-US" sz="1363" b="1" dirty="0">
                <a:solidFill>
                  <a:prstClr val="black"/>
                </a:solidFill>
                <a:latin typeface="Meiryo UI" panose="020B0604030504040204" pitchFamily="50" charset="-128"/>
                <a:ea typeface="Meiryo UI" panose="020B0604030504040204" pitchFamily="50" charset="-128"/>
              </a:rPr>
              <a:t>応援</a:t>
            </a:r>
            <a:endParaRPr lang="en-US" altLang="ja-JP" sz="1363" b="1" dirty="0">
              <a:solidFill>
                <a:prstClr val="black"/>
              </a:solidFill>
              <a:latin typeface="Meiryo UI" panose="020B0604030504040204" pitchFamily="50" charset="-128"/>
              <a:ea typeface="Meiryo UI" panose="020B0604030504040204" pitchFamily="50" charset="-128"/>
            </a:endParaRPr>
          </a:p>
          <a:p>
            <a:pPr defTabSz="389586">
              <a:defRPr/>
            </a:pPr>
            <a:r>
              <a:rPr lang="ja-JP" altLang="en-US" sz="1363" b="1" dirty="0">
                <a:solidFill>
                  <a:prstClr val="black"/>
                </a:solidFill>
                <a:latin typeface="Meiryo UI" panose="020B0604030504040204" pitchFamily="50" charset="-128"/>
                <a:ea typeface="Meiryo UI" panose="020B0604030504040204" pitchFamily="50" charset="-128"/>
              </a:rPr>
              <a:t>派遣</a:t>
            </a:r>
          </a:p>
        </p:txBody>
      </p:sp>
      <p:sp>
        <p:nvSpPr>
          <p:cNvPr id="39" name="角丸四角形 38"/>
          <p:cNvSpPr/>
          <p:nvPr/>
        </p:nvSpPr>
        <p:spPr>
          <a:xfrm>
            <a:off x="3610292" y="3255192"/>
            <a:ext cx="3730625" cy="363503"/>
          </a:xfrm>
          <a:prstGeom prst="round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defTabSz="389586">
              <a:defRPr/>
            </a:pPr>
            <a:r>
              <a:rPr kumimoji="1" lang="ja-JP" altLang="en-US" sz="1534" b="1" dirty="0">
                <a:solidFill>
                  <a:prstClr val="black"/>
                </a:solidFill>
                <a:latin typeface="Meiryo UI" panose="020B0604030504040204" pitchFamily="50" charset="-128"/>
                <a:ea typeface="Meiryo UI" panose="020B0604030504040204" pitchFamily="50" charset="-128"/>
              </a:rPr>
              <a:t>都道府県</a:t>
            </a:r>
            <a:endParaRPr kumimoji="1" lang="en-US" altLang="ja-JP" sz="1534" b="1" dirty="0">
              <a:solidFill>
                <a:prstClr val="black"/>
              </a:solidFill>
              <a:latin typeface="Meiryo UI" panose="020B0604030504040204" pitchFamily="50" charset="-128"/>
              <a:ea typeface="Meiryo UI" panose="020B0604030504040204" pitchFamily="50" charset="-128"/>
            </a:endParaRPr>
          </a:p>
        </p:txBody>
      </p:sp>
      <p:sp>
        <p:nvSpPr>
          <p:cNvPr id="77" name="角丸四角形 76"/>
          <p:cNvSpPr/>
          <p:nvPr/>
        </p:nvSpPr>
        <p:spPr>
          <a:xfrm>
            <a:off x="3630376" y="3234363"/>
            <a:ext cx="3730625" cy="2436428"/>
          </a:xfrm>
          <a:prstGeom prst="roundRect">
            <a:avLst>
              <a:gd name="adj" fmla="val 3050"/>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defTabSz="389586">
              <a:defRPr/>
            </a:pPr>
            <a:endParaRPr kumimoji="1" lang="en-US" altLang="ja-JP" sz="1534"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ja-JP" altLang="en-US" sz="1363" b="1" dirty="0">
              <a:solidFill>
                <a:prstClr val="black"/>
              </a:solidFill>
              <a:latin typeface="ＭＳ Ｐゴシック" panose="020B0600070205080204" pitchFamily="50" charset="-128"/>
              <a:ea typeface="ＭＳ Ｐゴシック" panose="020B0600070205080204" pitchFamily="50" charset="-128"/>
            </a:endParaRPr>
          </a:p>
        </p:txBody>
      </p:sp>
      <p:sp>
        <p:nvSpPr>
          <p:cNvPr id="34" name="角丸四角形 33"/>
          <p:cNvSpPr/>
          <p:nvPr/>
        </p:nvSpPr>
        <p:spPr>
          <a:xfrm>
            <a:off x="3733208" y="4507374"/>
            <a:ext cx="3524961" cy="1116108"/>
          </a:xfrm>
          <a:prstGeom prst="roundRect">
            <a:avLst>
              <a:gd name="adj" fmla="val 5949"/>
            </a:avLst>
          </a:prstGeom>
          <a:solidFill>
            <a:schemeClr val="accent2">
              <a:lumMod val="20000"/>
              <a:lumOff val="80000"/>
            </a:schemeClr>
          </a:solidFill>
          <a:ln/>
        </p:spPr>
        <p:style>
          <a:lnRef idx="2">
            <a:schemeClr val="accent2"/>
          </a:lnRef>
          <a:fillRef idx="1">
            <a:schemeClr val="lt1"/>
          </a:fillRef>
          <a:effectRef idx="0">
            <a:schemeClr val="accent2"/>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defTabSz="389586">
              <a:defRPr/>
            </a:pPr>
            <a:r>
              <a:rPr kumimoji="1" lang="en-US" altLang="ja-JP" sz="1363" b="1" u="sng" dirty="0">
                <a:solidFill>
                  <a:srgbClr val="FF0000"/>
                </a:solidFill>
                <a:latin typeface="Meiryo UI" panose="020B0604030504040204" pitchFamily="50" charset="-128"/>
                <a:ea typeface="Meiryo UI" panose="020B0604030504040204" pitchFamily="50" charset="-128"/>
              </a:rPr>
              <a:t>IHEAT</a:t>
            </a:r>
            <a:r>
              <a:rPr kumimoji="1" lang="ja-JP" altLang="en-US" sz="1363" b="1" u="sng" dirty="0">
                <a:solidFill>
                  <a:srgbClr val="FF0000"/>
                </a:solidFill>
                <a:latin typeface="Meiryo UI" panose="020B0604030504040204" pitchFamily="50" charset="-128"/>
                <a:ea typeface="Meiryo UI" panose="020B0604030504040204" pitchFamily="50" charset="-128"/>
              </a:rPr>
              <a:t>（都道府県）</a:t>
            </a:r>
            <a:endParaRPr kumimoji="1" lang="en-US" altLang="ja-JP" sz="1363" b="1" u="sng" dirty="0">
              <a:solidFill>
                <a:srgbClr val="FF0000"/>
              </a:solidFill>
              <a:latin typeface="Meiryo UI" panose="020B0604030504040204" pitchFamily="50" charset="-128"/>
              <a:ea typeface="Meiryo UI" panose="020B0604030504040204" pitchFamily="50" charset="-128"/>
            </a:endParaRPr>
          </a:p>
          <a:p>
            <a:pPr algn="ctr" defTabSz="389586">
              <a:defRPr/>
            </a:pPr>
            <a:endParaRPr kumimoji="1" lang="en-US" altLang="ja-JP" sz="341" b="1" dirty="0">
              <a:solidFill>
                <a:prstClr val="black"/>
              </a:solidFill>
              <a:latin typeface="Meiryo UI" panose="020B0604030504040204" pitchFamily="50" charset="-128"/>
              <a:ea typeface="Meiryo UI" panose="020B0604030504040204" pitchFamily="50" charset="-128"/>
            </a:endParaRPr>
          </a:p>
          <a:p>
            <a:pPr algn="ctr" defTabSz="389586">
              <a:defRPr/>
            </a:pPr>
            <a:r>
              <a:rPr kumimoji="1" lang="ja-JP" altLang="en-US" sz="1023" dirty="0">
                <a:solidFill>
                  <a:prstClr val="black"/>
                </a:solidFill>
                <a:latin typeface="ＭＳ Ｐゴシック" panose="020B0600070205080204" pitchFamily="50" charset="-128"/>
                <a:ea typeface="ＭＳ Ｐゴシック" panose="020B0600070205080204" pitchFamily="50" charset="-128"/>
              </a:rPr>
              <a:t>県内保健所</a:t>
            </a:r>
            <a:r>
              <a:rPr kumimoji="1" lang="en-US" altLang="ja-JP" sz="1023" dirty="0">
                <a:solidFill>
                  <a:prstClr val="black"/>
                </a:solidFill>
                <a:latin typeface="ＭＳ Ｐゴシック" panose="020B0600070205080204" pitchFamily="50" charset="-128"/>
                <a:ea typeface="ＭＳ Ｐゴシック" panose="020B0600070205080204" pitchFamily="50" charset="-128"/>
              </a:rPr>
              <a:t>OB</a:t>
            </a:r>
            <a:r>
              <a:rPr kumimoji="1" lang="ja-JP" altLang="en-US" sz="1023" dirty="0">
                <a:solidFill>
                  <a:prstClr val="black"/>
                </a:solidFill>
                <a:latin typeface="ＭＳ Ｐゴシック" panose="020B0600070205080204" pitchFamily="50" charset="-128"/>
                <a:ea typeface="ＭＳ Ｐゴシック" panose="020B0600070205080204" pitchFamily="50" charset="-128"/>
              </a:rPr>
              <a:t>等、潜在保健師等のリスト化　</a:t>
            </a:r>
            <a:endParaRPr kumimoji="1" lang="en-US" altLang="ja-JP" sz="1023"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r>
              <a:rPr kumimoji="1" lang="ja-JP" altLang="en-US" sz="1023" dirty="0">
                <a:solidFill>
                  <a:prstClr val="black"/>
                </a:solidFill>
                <a:latin typeface="ＭＳ Ｐゴシック" panose="020B0600070205080204" pitchFamily="50" charset="-128"/>
                <a:ea typeface="ＭＳ Ｐゴシック" panose="020B0600070205080204" pitchFamily="50" charset="-128"/>
              </a:rPr>
              <a:t>（</a:t>
            </a:r>
            <a:r>
              <a:rPr lang="ja-JP" altLang="en-US" sz="1023" dirty="0">
                <a:solidFill>
                  <a:prstClr val="black"/>
                </a:solidFill>
                <a:latin typeface="ＭＳ Ｐゴシック" panose="020B0600070205080204" pitchFamily="50" charset="-128"/>
                <a:ea typeface="ＭＳ Ｐゴシック" panose="020B0600070205080204" pitchFamily="50" charset="-128"/>
              </a:rPr>
              <a:t>想定規模　全国で</a:t>
            </a:r>
            <a:r>
              <a:rPr lang="ja-JP" altLang="en-US" sz="1023" b="1" u="sng" dirty="0">
                <a:solidFill>
                  <a:prstClr val="black"/>
                </a:solidFill>
                <a:latin typeface="ＭＳ Ｐゴシック" panose="020B0600070205080204" pitchFamily="50" charset="-128"/>
                <a:ea typeface="ＭＳ Ｐゴシック" panose="020B0600070205080204" pitchFamily="50" charset="-128"/>
              </a:rPr>
              <a:t>約</a:t>
            </a:r>
            <a:r>
              <a:rPr lang="en-US" altLang="ja-JP" sz="1023" b="1" u="sng" dirty="0">
                <a:solidFill>
                  <a:prstClr val="black"/>
                </a:solidFill>
                <a:latin typeface="ＭＳ Ｐゴシック" panose="020B0600070205080204" pitchFamily="50" charset="-128"/>
                <a:ea typeface="ＭＳ Ｐゴシック" panose="020B0600070205080204" pitchFamily="50" charset="-128"/>
              </a:rPr>
              <a:t>3,000</a:t>
            </a:r>
            <a:r>
              <a:rPr lang="ja-JP" altLang="en-US" sz="1023" b="1" u="sng" dirty="0">
                <a:solidFill>
                  <a:prstClr val="black"/>
                </a:solidFill>
                <a:latin typeface="ＭＳ Ｐゴシック" panose="020B0600070205080204" pitchFamily="50" charset="-128"/>
                <a:ea typeface="ＭＳ Ｐゴシック" panose="020B0600070205080204" pitchFamily="50" charset="-128"/>
              </a:rPr>
              <a:t>人</a:t>
            </a:r>
            <a:r>
              <a:rPr lang="ja-JP" altLang="en-US" sz="1023" dirty="0">
                <a:solidFill>
                  <a:prstClr val="black"/>
                </a:solidFill>
                <a:latin typeface="ＭＳ Ｐゴシック" panose="020B0600070205080204" pitchFamily="50" charset="-128"/>
                <a:ea typeface="ＭＳ Ｐゴシック" panose="020B0600070205080204" pitchFamily="50" charset="-128"/>
              </a:rPr>
              <a:t>）</a:t>
            </a:r>
            <a:endParaRPr lang="en-US" altLang="ja-JP" sz="1023"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lang="en-US" altLang="ja-JP" sz="852" b="1" dirty="0">
              <a:solidFill>
                <a:prstClr val="black"/>
              </a:solidFill>
              <a:latin typeface="Meiryo UI" panose="020B0604030504040204" pitchFamily="50" charset="-128"/>
              <a:ea typeface="Meiryo UI" panose="020B0604030504040204" pitchFamily="50" charset="-128"/>
            </a:endParaRPr>
          </a:p>
          <a:p>
            <a:pPr algn="ctr" defTabSz="389586">
              <a:defRPr/>
            </a:pPr>
            <a:endParaRPr lang="en-US" altLang="ja-JP" sz="426" b="1" dirty="0">
              <a:solidFill>
                <a:prstClr val="black"/>
              </a:solidFill>
              <a:latin typeface="Meiryo UI" panose="020B0604030504040204" pitchFamily="50" charset="-128"/>
              <a:ea typeface="Meiryo UI" panose="020B0604030504040204" pitchFamily="50" charset="-128"/>
            </a:endParaRPr>
          </a:p>
          <a:p>
            <a:pPr algn="ctr" defTabSz="389586">
              <a:defRPr/>
            </a:pPr>
            <a:endParaRPr lang="en-US" altLang="ja-JP" sz="1023" b="1" dirty="0">
              <a:solidFill>
                <a:prstClr val="black"/>
              </a:solidFill>
              <a:latin typeface="Meiryo UI" panose="020B0604030504040204" pitchFamily="50" charset="-128"/>
              <a:ea typeface="Meiryo UI" panose="020B0604030504040204" pitchFamily="50" charset="-128"/>
            </a:endParaRPr>
          </a:p>
          <a:p>
            <a:pPr algn="ctr" defTabSz="389586">
              <a:defRPr/>
            </a:pPr>
            <a:endParaRPr lang="en-US" altLang="ja-JP" sz="937" b="1" dirty="0">
              <a:solidFill>
                <a:prstClr val="black"/>
              </a:solidFill>
              <a:latin typeface="Meiryo UI" panose="020B0604030504040204" pitchFamily="50" charset="-128"/>
              <a:ea typeface="Meiryo UI" panose="020B0604030504040204" pitchFamily="50" charset="-128"/>
            </a:endParaRPr>
          </a:p>
        </p:txBody>
      </p:sp>
      <p:sp>
        <p:nvSpPr>
          <p:cNvPr id="30" name="角丸四角形 29"/>
          <p:cNvSpPr/>
          <p:nvPr/>
        </p:nvSpPr>
        <p:spPr>
          <a:xfrm>
            <a:off x="3595126" y="6021989"/>
            <a:ext cx="3765875" cy="367637"/>
          </a:xfrm>
          <a:prstGeom prst="roundRect">
            <a:avLst>
              <a:gd name="adj" fmla="val 8789"/>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defTabSz="389586">
              <a:defRPr/>
            </a:pPr>
            <a:r>
              <a:rPr kumimoji="1" lang="ja-JP" altLang="en-US" sz="1534" b="1" dirty="0">
                <a:solidFill>
                  <a:prstClr val="black"/>
                </a:solidFill>
                <a:latin typeface="Meiryo UI" panose="020B0604030504040204" pitchFamily="50" charset="-128"/>
                <a:ea typeface="Meiryo UI" panose="020B0604030504040204" pitchFamily="50" charset="-128"/>
              </a:rPr>
              <a:t>保健所、保健所設置市・特別区</a:t>
            </a:r>
          </a:p>
        </p:txBody>
      </p:sp>
      <p:sp>
        <p:nvSpPr>
          <p:cNvPr id="38" name="角丸四角形 37"/>
          <p:cNvSpPr/>
          <p:nvPr/>
        </p:nvSpPr>
        <p:spPr>
          <a:xfrm>
            <a:off x="3847819" y="5143519"/>
            <a:ext cx="3295744" cy="434128"/>
          </a:xfrm>
          <a:prstGeom prst="roundRect">
            <a:avLst>
              <a:gd name="adj" fmla="val 11806"/>
            </a:avLst>
          </a:prstGeom>
          <a:solidFill>
            <a:schemeClr val="accent6">
              <a:lumMod val="20000"/>
              <a:lumOff val="80000"/>
            </a:schemeClr>
          </a:solidFill>
          <a:ln>
            <a:solidFill>
              <a:schemeClr val="accent6"/>
            </a:solidFill>
          </a:ln>
        </p:spPr>
        <p:style>
          <a:lnRef idx="2">
            <a:schemeClr val="accent3"/>
          </a:lnRef>
          <a:fillRef idx="1">
            <a:schemeClr val="lt1"/>
          </a:fillRef>
          <a:effectRef idx="0">
            <a:schemeClr val="accent3"/>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defTabSz="389586">
              <a:defRPr/>
            </a:pPr>
            <a:r>
              <a:rPr kumimoji="1" lang="ja-JP" altLang="en-US" sz="1193" b="1" u="sng" dirty="0">
                <a:solidFill>
                  <a:prstClr val="black"/>
                </a:solidFill>
                <a:latin typeface="Meiryo UI" panose="020B0604030504040204" pitchFamily="50" charset="-128"/>
                <a:ea typeface="Meiryo UI" panose="020B0604030504040204" pitchFamily="50" charset="-128"/>
              </a:rPr>
              <a:t>都道府県での研修の実施</a:t>
            </a:r>
            <a:endParaRPr kumimoji="1" lang="en-US" altLang="ja-JP" sz="1193" b="1" u="sng" dirty="0">
              <a:solidFill>
                <a:prstClr val="black"/>
              </a:solidFill>
              <a:latin typeface="Meiryo UI" panose="020B0604030504040204" pitchFamily="50" charset="-128"/>
              <a:ea typeface="Meiryo UI" panose="020B0604030504040204" pitchFamily="50" charset="-128"/>
            </a:endParaRPr>
          </a:p>
          <a:p>
            <a:pPr algn="ctr" defTabSz="389586">
              <a:defRPr/>
            </a:pPr>
            <a:endParaRPr kumimoji="1" lang="en-US" altLang="ja-JP" sz="1193" b="1" u="sng" dirty="0">
              <a:solidFill>
                <a:prstClr val="black"/>
              </a:solidFill>
              <a:latin typeface="Meiryo UI" panose="020B0604030504040204" pitchFamily="50" charset="-128"/>
              <a:ea typeface="Meiryo UI" panose="020B0604030504040204" pitchFamily="50" charset="-128"/>
            </a:endParaRPr>
          </a:p>
        </p:txBody>
      </p:sp>
      <p:sp>
        <p:nvSpPr>
          <p:cNvPr id="43" name="右矢印 42"/>
          <p:cNvSpPr/>
          <p:nvPr/>
        </p:nvSpPr>
        <p:spPr>
          <a:xfrm rot="5400000">
            <a:off x="5350524" y="5310892"/>
            <a:ext cx="290333" cy="1102114"/>
          </a:xfrm>
          <a:prstGeom prst="rightArrow">
            <a:avLst>
              <a:gd name="adj1" fmla="val 50000"/>
              <a:gd name="adj2" fmla="val 68315"/>
            </a:avLst>
          </a:prstGeom>
          <a:solidFill>
            <a:srgbClr val="FF9999"/>
          </a:solidFill>
          <a:ln>
            <a:noFill/>
          </a:ln>
        </p:spPr>
        <p:style>
          <a:lnRef idx="2">
            <a:schemeClr val="dk1"/>
          </a:lnRef>
          <a:fillRef idx="1">
            <a:schemeClr val="lt1"/>
          </a:fillRef>
          <a:effectRef idx="0">
            <a:schemeClr val="dk1"/>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defTabSz="389586">
              <a:defRPr/>
            </a:pPr>
            <a:endParaRPr kumimoji="1" lang="ja-JP" altLang="en-US" sz="1534" dirty="0">
              <a:solidFill>
                <a:prstClr val="black"/>
              </a:solidFill>
              <a:latin typeface="Meiryo UI" panose="020B0604030504040204" pitchFamily="50" charset="-128"/>
              <a:ea typeface="Meiryo UI" panose="020B0604030504040204" pitchFamily="50" charset="-128"/>
            </a:endParaRPr>
          </a:p>
        </p:txBody>
      </p:sp>
      <p:sp>
        <p:nvSpPr>
          <p:cNvPr id="44" name="正方形/長方形 43"/>
          <p:cNvSpPr/>
          <p:nvPr/>
        </p:nvSpPr>
        <p:spPr>
          <a:xfrm>
            <a:off x="5235855" y="5666505"/>
            <a:ext cx="534121" cy="302070"/>
          </a:xfrm>
          <a:prstGeom prst="rect">
            <a:avLst/>
          </a:prstGeom>
        </p:spPr>
        <p:txBody>
          <a:bodyPr wrap="non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389586">
              <a:defRPr/>
            </a:pPr>
            <a:r>
              <a:rPr kumimoji="1" lang="ja-JP" altLang="en-US" sz="1363" b="1" dirty="0">
                <a:solidFill>
                  <a:prstClr val="black"/>
                </a:solidFill>
                <a:latin typeface="Meiryo UI" panose="020B0604030504040204" pitchFamily="50" charset="-128"/>
                <a:ea typeface="Meiryo UI" panose="020B0604030504040204" pitchFamily="50" charset="-128"/>
              </a:rPr>
              <a:t>派遣</a:t>
            </a:r>
            <a:endParaRPr lang="ja-JP" altLang="en-US" sz="1363" dirty="0">
              <a:solidFill>
                <a:prstClr val="black"/>
              </a:solidFill>
              <a:latin typeface="Meiryo UI" panose="020B0604030504040204" pitchFamily="50" charset="-128"/>
              <a:ea typeface="Meiryo UI" panose="020B0604030504040204" pitchFamily="50" charset="-128"/>
            </a:endParaRPr>
          </a:p>
        </p:txBody>
      </p:sp>
      <p:sp>
        <p:nvSpPr>
          <p:cNvPr id="7" name="正方形/長方形 6"/>
          <p:cNvSpPr/>
          <p:nvPr/>
        </p:nvSpPr>
        <p:spPr>
          <a:xfrm>
            <a:off x="373778" y="779135"/>
            <a:ext cx="8617821" cy="1539736"/>
          </a:xfrm>
          <a:prstGeom prst="rect">
            <a:avLst/>
          </a:prstGeom>
          <a:solidFill>
            <a:srgbClr val="CCECFF"/>
          </a:solidFill>
          <a:ln w="127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89586">
              <a:defRPr/>
            </a:pPr>
            <a:r>
              <a:rPr kumimoji="1" lang="ja-JP" altLang="en-US" sz="1363" dirty="0">
                <a:solidFill>
                  <a:prstClr val="black"/>
                </a:solidFill>
                <a:latin typeface="HG丸ｺﾞｼｯｸM-PRO" panose="020F0600000000000000" pitchFamily="50" charset="-128"/>
                <a:ea typeface="HG丸ｺﾞｼｯｸM-PRO" panose="020F0600000000000000" pitchFamily="50" charset="-128"/>
              </a:rPr>
              <a:t>○</a:t>
            </a:r>
            <a:r>
              <a:rPr kumimoji="1" lang="ja-JP" altLang="en-US" sz="1363" b="1" u="sng" dirty="0">
                <a:solidFill>
                  <a:prstClr val="black"/>
                </a:solidFill>
                <a:latin typeface="HG丸ｺﾞｼｯｸM-PRO" panose="020F0600000000000000" pitchFamily="50" charset="-128"/>
                <a:ea typeface="HG丸ｺﾞｼｯｸM-PRO" panose="020F0600000000000000" pitchFamily="50" charset="-128"/>
              </a:rPr>
              <a:t>保健所の恒常的な人員体制強化</a:t>
            </a:r>
            <a:r>
              <a:rPr kumimoji="1" lang="ja-JP" altLang="en-US" sz="1363" dirty="0">
                <a:solidFill>
                  <a:prstClr val="black"/>
                </a:solidFill>
                <a:latin typeface="HG丸ｺﾞｼｯｸM-PRO" panose="020F0600000000000000" pitchFamily="50" charset="-128"/>
                <a:ea typeface="HG丸ｺﾞｼｯｸM-PRO" panose="020F0600000000000000" pitchFamily="50" charset="-128"/>
              </a:rPr>
              <a:t>に加え、感染拡大時に備え、国において</a:t>
            </a:r>
            <a:r>
              <a:rPr kumimoji="1" lang="ja-JP" altLang="en-US" sz="1363" b="1" u="sng" dirty="0">
                <a:solidFill>
                  <a:prstClr val="black"/>
                </a:solidFill>
                <a:latin typeface="HG丸ｺﾞｼｯｸM-PRO" panose="020F0600000000000000" pitchFamily="50" charset="-128"/>
                <a:ea typeface="HG丸ｺﾞｼｯｸM-PRO" panose="020F0600000000000000" pitchFamily="50" charset="-128"/>
              </a:rPr>
              <a:t>都道府県間の応援派遣体制を構築</a:t>
            </a:r>
            <a:endParaRPr kumimoji="1" lang="en-US" altLang="ja-JP" sz="1363" b="1" u="sng" dirty="0">
              <a:solidFill>
                <a:prstClr val="black"/>
              </a:solidFill>
              <a:latin typeface="HG丸ｺﾞｼｯｸM-PRO" panose="020F0600000000000000" pitchFamily="50" charset="-128"/>
              <a:ea typeface="HG丸ｺﾞｼｯｸM-PRO" panose="020F0600000000000000" pitchFamily="50" charset="-128"/>
            </a:endParaRPr>
          </a:p>
          <a:p>
            <a:pPr defTabSz="389586">
              <a:defRPr/>
            </a:pPr>
            <a:r>
              <a:rPr kumimoji="1" lang="ja-JP" altLang="en-US" sz="1363" dirty="0">
                <a:solidFill>
                  <a:prstClr val="black"/>
                </a:solidFill>
                <a:latin typeface="HG丸ｺﾞｼｯｸM-PRO" panose="020F0600000000000000" pitchFamily="50" charset="-128"/>
                <a:ea typeface="HG丸ｺﾞｼｯｸM-PRO" panose="020F0600000000000000" pitchFamily="50" charset="-128"/>
              </a:rPr>
              <a:t>　するとともに、</a:t>
            </a:r>
            <a:r>
              <a:rPr kumimoji="1" lang="ja-JP" altLang="en-US" sz="1363" b="1" u="sng" dirty="0">
                <a:solidFill>
                  <a:prstClr val="black"/>
                </a:solidFill>
                <a:latin typeface="HG丸ｺﾞｼｯｸM-PRO" panose="020F0600000000000000" pitchFamily="50" charset="-128"/>
                <a:ea typeface="HG丸ｺﾞｼｯｸM-PRO" panose="020F0600000000000000" pitchFamily="50" charset="-128"/>
              </a:rPr>
              <a:t>学会・関係団体等から派遣可能な</a:t>
            </a:r>
            <a:r>
              <a:rPr kumimoji="1" lang="ja-JP" altLang="en-US" sz="1363" b="1" u="sng" dirty="0">
                <a:solidFill>
                  <a:srgbClr val="FF0000"/>
                </a:solidFill>
                <a:latin typeface="HG丸ｺﾞｼｯｸM-PRO" panose="020F0600000000000000" pitchFamily="50" charset="-128"/>
                <a:ea typeface="HG丸ｺﾞｼｯｸM-PRO" panose="020F0600000000000000" pitchFamily="50" charset="-128"/>
              </a:rPr>
              <a:t>保健師、医師、</a:t>
            </a:r>
            <a:r>
              <a:rPr kumimoji="1" lang="ja-JP" altLang="en-US" sz="1363" b="1" u="sng" dirty="0" smtClean="0">
                <a:solidFill>
                  <a:srgbClr val="FF0000"/>
                </a:solidFill>
                <a:latin typeface="HG丸ｺﾞｼｯｸM-PRO" panose="020F0600000000000000" pitchFamily="50" charset="-128"/>
                <a:ea typeface="HG丸ｺﾞｼｯｸM-PRO" panose="020F0600000000000000" pitchFamily="50" charset="-128"/>
              </a:rPr>
              <a:t>看護師、管理栄養士等</a:t>
            </a:r>
            <a:r>
              <a:rPr kumimoji="1" lang="ja-JP" altLang="en-US" sz="1363" b="1" u="sng" dirty="0">
                <a:solidFill>
                  <a:srgbClr val="FF0000"/>
                </a:solidFill>
                <a:latin typeface="HG丸ｺﾞｼｯｸM-PRO" panose="020F0600000000000000" pitchFamily="50" charset="-128"/>
                <a:ea typeface="HG丸ｺﾞｼｯｸM-PRO" panose="020F0600000000000000" pitchFamily="50" charset="-128"/>
              </a:rPr>
              <a:t>を年度内に</a:t>
            </a:r>
            <a:r>
              <a:rPr kumimoji="1" lang="ja-JP" altLang="en-US" sz="1363" b="1" u="sng" dirty="0" smtClean="0">
                <a:solidFill>
                  <a:srgbClr val="FF0000"/>
                </a:solidFill>
                <a:latin typeface="HG丸ｺﾞｼｯｸM-PRO" panose="020F0600000000000000" pitchFamily="50" charset="-128"/>
                <a:ea typeface="HG丸ｺﾞｼｯｸM-PRO" panose="020F0600000000000000" pitchFamily="50" charset="-128"/>
              </a:rPr>
              <a:t>合計</a:t>
            </a:r>
            <a:endParaRPr kumimoji="1" lang="en-US" altLang="ja-JP" sz="1363" b="1" u="sng" dirty="0" smtClean="0">
              <a:solidFill>
                <a:srgbClr val="FF0000"/>
              </a:solidFill>
              <a:latin typeface="HG丸ｺﾞｼｯｸM-PRO" panose="020F0600000000000000" pitchFamily="50" charset="-128"/>
              <a:ea typeface="HG丸ｺﾞｼｯｸM-PRO" panose="020F0600000000000000" pitchFamily="50" charset="-128"/>
            </a:endParaRPr>
          </a:p>
          <a:p>
            <a:pPr defTabSz="389586">
              <a:defRPr/>
            </a:pPr>
            <a:r>
              <a:rPr kumimoji="1" lang="ja-JP" altLang="en-US" sz="1363" b="1" dirty="0" smtClean="0">
                <a:solidFill>
                  <a:srgbClr val="FF0000"/>
                </a:solidFill>
                <a:latin typeface="HG丸ｺﾞｼｯｸM-PRO" panose="020F0600000000000000" pitchFamily="50" charset="-128"/>
                <a:ea typeface="HG丸ｺﾞｼｯｸM-PRO" panose="020F0600000000000000" pitchFamily="50" charset="-128"/>
              </a:rPr>
              <a:t>　</a:t>
            </a:r>
            <a:r>
              <a:rPr kumimoji="1" lang="en-US" altLang="ja-JP" sz="1363" b="1" u="sng" dirty="0" smtClean="0">
                <a:solidFill>
                  <a:srgbClr val="FF0000"/>
                </a:solidFill>
                <a:latin typeface="HG丸ｺﾞｼｯｸM-PRO" panose="020F0600000000000000" pitchFamily="50" charset="-128"/>
                <a:ea typeface="HG丸ｺﾞｼｯｸM-PRO" panose="020F0600000000000000" pitchFamily="50" charset="-128"/>
              </a:rPr>
              <a:t>3,000</a:t>
            </a:r>
            <a:r>
              <a:rPr kumimoji="1" lang="ja-JP" altLang="en-US" sz="1363" b="1" u="sng" dirty="0">
                <a:solidFill>
                  <a:srgbClr val="FF0000"/>
                </a:solidFill>
                <a:latin typeface="HG丸ｺﾞｼｯｸM-PRO" panose="020F0600000000000000" pitchFamily="50" charset="-128"/>
                <a:ea typeface="HG丸ｺﾞｼｯｸM-PRO" panose="020F0600000000000000" pitchFamily="50" charset="-128"/>
              </a:rPr>
              <a:t>人</a:t>
            </a:r>
            <a:r>
              <a:rPr kumimoji="1" lang="ja-JP" altLang="en-US" sz="1363" b="1" u="sng" dirty="0" smtClean="0">
                <a:solidFill>
                  <a:srgbClr val="FF0000"/>
                </a:solidFill>
                <a:latin typeface="HG丸ｺﾞｼｯｸM-PRO" panose="020F0600000000000000" pitchFamily="50" charset="-128"/>
                <a:ea typeface="HG丸ｺﾞｼｯｸM-PRO" panose="020F0600000000000000" pitchFamily="50" charset="-128"/>
              </a:rPr>
              <a:t>確保</a:t>
            </a:r>
            <a:r>
              <a:rPr kumimoji="1" lang="ja-JP" altLang="en-US" sz="1363" b="1"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193" dirty="0" smtClean="0">
                <a:solidFill>
                  <a:prstClr val="black"/>
                </a:solidFill>
                <a:latin typeface="HG丸ｺﾞｼｯｸM-PRO" panose="020F0600000000000000" pitchFamily="50" charset="-128"/>
                <a:ea typeface="HG丸ｺﾞｼｯｸM-PRO" panose="020F0600000000000000" pitchFamily="50" charset="-128"/>
              </a:rPr>
              <a:t>（</a:t>
            </a:r>
            <a:r>
              <a:rPr kumimoji="1" lang="ja-JP" altLang="en-US" sz="1193" dirty="0">
                <a:solidFill>
                  <a:prstClr val="black"/>
                </a:solidFill>
                <a:latin typeface="HG丸ｺﾞｼｯｸM-PRO" panose="020F0600000000000000" pitchFamily="50" charset="-128"/>
                <a:ea typeface="HG丸ｺﾞｼｯｸM-PRO" panose="020F0600000000000000" pitchFamily="50" charset="-128"/>
              </a:rPr>
              <a:t>現在、約</a:t>
            </a:r>
            <a:r>
              <a:rPr kumimoji="1" lang="en-US" altLang="ja-JP" sz="1193" dirty="0">
                <a:solidFill>
                  <a:prstClr val="black"/>
                </a:solidFill>
                <a:latin typeface="HG丸ｺﾞｼｯｸM-PRO" panose="020F0600000000000000" pitchFamily="50" charset="-128"/>
                <a:ea typeface="HG丸ｺﾞｼｯｸM-PRO" panose="020F0600000000000000" pitchFamily="50" charset="-128"/>
              </a:rPr>
              <a:t>1,200</a:t>
            </a:r>
            <a:r>
              <a:rPr kumimoji="1" lang="ja-JP" altLang="en-US" sz="1193" dirty="0">
                <a:solidFill>
                  <a:prstClr val="black"/>
                </a:solidFill>
                <a:latin typeface="HG丸ｺﾞｼｯｸM-PRO" panose="020F0600000000000000" pitchFamily="50" charset="-128"/>
                <a:ea typeface="HG丸ｺﾞｼｯｸM-PRO" panose="020F0600000000000000" pitchFamily="50" charset="-128"/>
              </a:rPr>
              <a:t>人の専門人材を確保済であり、来年度に向けて更に人材確保を進める予定</a:t>
            </a:r>
            <a:r>
              <a:rPr kumimoji="1" lang="ja-JP" altLang="en-US" sz="1193" dirty="0" smtClean="0">
                <a:solidFill>
                  <a:prstClr val="black"/>
                </a:solidFill>
                <a:latin typeface="HG丸ｺﾞｼｯｸM-PRO" panose="020F0600000000000000" pitchFamily="50" charset="-128"/>
                <a:ea typeface="HG丸ｺﾞｼｯｸM-PRO" panose="020F0600000000000000" pitchFamily="50" charset="-128"/>
              </a:rPr>
              <a:t>）</a:t>
            </a:r>
            <a:endParaRPr kumimoji="1" lang="en-US" altLang="ja-JP" sz="1193" dirty="0" smtClean="0">
              <a:solidFill>
                <a:prstClr val="black"/>
              </a:solidFill>
              <a:latin typeface="HG丸ｺﾞｼｯｸM-PRO" panose="020F0600000000000000" pitchFamily="50" charset="-128"/>
              <a:ea typeface="HG丸ｺﾞｼｯｸM-PRO" panose="020F0600000000000000" pitchFamily="50" charset="-128"/>
            </a:endParaRPr>
          </a:p>
          <a:p>
            <a:pPr defTabSz="389586">
              <a:defRPr/>
            </a:pPr>
            <a:endParaRPr kumimoji="1" lang="en-US" altLang="ja-JP" sz="1193" dirty="0">
              <a:solidFill>
                <a:prstClr val="black"/>
              </a:solidFill>
              <a:latin typeface="HG丸ｺﾞｼｯｸM-PRO" panose="020F0600000000000000" pitchFamily="50" charset="-128"/>
              <a:ea typeface="HG丸ｺﾞｼｯｸM-PRO" panose="020F0600000000000000" pitchFamily="50" charset="-128"/>
            </a:endParaRPr>
          </a:p>
          <a:p>
            <a:pPr defTabSz="389586">
              <a:defRPr/>
            </a:pPr>
            <a:r>
              <a:rPr lang="ja-JP" altLang="en-US" sz="1363" dirty="0">
                <a:solidFill>
                  <a:prstClr val="black"/>
                </a:solidFill>
                <a:latin typeface="HG丸ｺﾞｼｯｸM-PRO" panose="020F0600000000000000" pitchFamily="50" charset="-128"/>
                <a:ea typeface="HG丸ｺﾞｼｯｸM-PRO" panose="020F0600000000000000" pitchFamily="50" charset="-128"/>
              </a:rPr>
              <a:t>○国から提供されたリストに基づき、</a:t>
            </a:r>
            <a:r>
              <a:rPr lang="ja-JP" altLang="en-US" sz="1363" b="1" u="sng" dirty="0">
                <a:solidFill>
                  <a:srgbClr val="FF0000"/>
                </a:solidFill>
                <a:latin typeface="HG丸ｺﾞｼｯｸM-PRO" panose="020F0600000000000000" pitchFamily="50" charset="-128"/>
                <a:ea typeface="HG丸ｺﾞｼｯｸM-PRO" panose="020F0600000000000000" pitchFamily="50" charset="-128"/>
              </a:rPr>
              <a:t>各都道府県で</a:t>
            </a:r>
            <a:r>
              <a:rPr lang="en-US" altLang="ja-JP" sz="1363" b="1" u="sng" dirty="0">
                <a:solidFill>
                  <a:srgbClr val="FF0000"/>
                </a:solidFill>
                <a:latin typeface="HG丸ｺﾞｼｯｸM-PRO" panose="020F0600000000000000" pitchFamily="50" charset="-128"/>
                <a:ea typeface="HG丸ｺﾞｼｯｸM-PRO" panose="020F0600000000000000" pitchFamily="50" charset="-128"/>
              </a:rPr>
              <a:t>IHEAT</a:t>
            </a:r>
            <a:r>
              <a:rPr lang="ja-JP" altLang="en-US" sz="1363" b="1" u="sng" dirty="0">
                <a:solidFill>
                  <a:srgbClr val="FF0000"/>
                </a:solidFill>
                <a:latin typeface="HG丸ｺﾞｼｯｸM-PRO" panose="020F0600000000000000" pitchFamily="50" charset="-128"/>
                <a:ea typeface="HG丸ｺﾞｼｯｸM-PRO" panose="020F0600000000000000" pitchFamily="50" charset="-128"/>
              </a:rPr>
              <a:t>（</a:t>
            </a:r>
            <a:r>
              <a:rPr lang="en-US" altLang="ja-JP" sz="1363" u="sng" dirty="0">
                <a:solidFill>
                  <a:srgbClr val="FF0000"/>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rPr>
              <a:t>Infectious disease Health Emergency </a:t>
            </a:r>
            <a:endParaRPr lang="en-US" altLang="ja-JP" sz="1363" u="sng" dirty="0" smtClean="0">
              <a:solidFill>
                <a:srgbClr val="FF0000"/>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endParaRPr>
          </a:p>
          <a:p>
            <a:pPr defTabSz="389586">
              <a:defRPr/>
            </a:pPr>
            <a:r>
              <a:rPr lang="ja-JP" altLang="en-US" sz="1363" dirty="0" smtClean="0">
                <a:solidFill>
                  <a:srgbClr val="FF0000"/>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rPr>
              <a:t>　</a:t>
            </a:r>
            <a:r>
              <a:rPr lang="en-US" altLang="ja-JP" sz="1363" u="sng" dirty="0" smtClean="0">
                <a:solidFill>
                  <a:srgbClr val="FF0000"/>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rPr>
              <a:t>Assistance </a:t>
            </a:r>
            <a:r>
              <a:rPr lang="en-US" altLang="ja-JP" sz="1363" u="sng" dirty="0">
                <a:solidFill>
                  <a:srgbClr val="FF0000"/>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rPr>
              <a:t>Team</a:t>
            </a:r>
            <a:r>
              <a:rPr lang="en-US" altLang="ja-JP" sz="1363" u="sng" dirty="0" smtClean="0">
                <a:solidFill>
                  <a:srgbClr val="FF0000"/>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r>
              <a:rPr lang="ja-JP" altLang="en-US" sz="1363" dirty="0" smtClean="0">
                <a:solidFill>
                  <a:prstClr val="black"/>
                </a:solidFill>
                <a:latin typeface="HG丸ｺﾞｼｯｸM-PRO" panose="020F0600000000000000" pitchFamily="50" charset="-128"/>
                <a:ea typeface="HG丸ｺﾞｼｯｸM-PRO" panose="020F0600000000000000" pitchFamily="50" charset="-128"/>
              </a:rPr>
              <a:t>を</a:t>
            </a:r>
            <a:r>
              <a:rPr lang="ja-JP" altLang="en-US" sz="1363" dirty="0">
                <a:solidFill>
                  <a:prstClr val="black"/>
                </a:solidFill>
                <a:latin typeface="HG丸ｺﾞｼｯｸM-PRO" panose="020F0600000000000000" pitchFamily="50" charset="-128"/>
                <a:ea typeface="HG丸ｺﾞｼｯｸM-PRO" panose="020F0600000000000000" pitchFamily="50" charset="-128"/>
              </a:rPr>
              <a:t>設置し、県内の保健所に派遣。感染拡大時に即座に対応できるよう、</a:t>
            </a:r>
            <a:r>
              <a:rPr lang="en-US" altLang="ja-JP" sz="1363" b="1" u="sng" dirty="0">
                <a:solidFill>
                  <a:prstClr val="black"/>
                </a:solidFill>
                <a:latin typeface="HG丸ｺﾞｼｯｸM-PRO" panose="020F0600000000000000" pitchFamily="50" charset="-128"/>
                <a:ea typeface="HG丸ｺﾞｼｯｸM-PRO" panose="020F0600000000000000" pitchFamily="50" charset="-128"/>
              </a:rPr>
              <a:t>IHEAT</a:t>
            </a:r>
            <a:r>
              <a:rPr lang="ja-JP" altLang="en-US" sz="1363" b="1" u="sng" dirty="0" smtClean="0">
                <a:solidFill>
                  <a:prstClr val="black"/>
                </a:solidFill>
                <a:latin typeface="HG丸ｺﾞｼｯｸM-PRO" panose="020F0600000000000000" pitchFamily="50" charset="-128"/>
                <a:ea typeface="HG丸ｺﾞｼｯｸM-PRO" panose="020F0600000000000000" pitchFamily="50" charset="-128"/>
              </a:rPr>
              <a:t>登録者</a:t>
            </a:r>
            <a:endParaRPr lang="en-US" altLang="ja-JP" sz="1363" b="1" u="sng" dirty="0" smtClean="0">
              <a:solidFill>
                <a:prstClr val="black"/>
              </a:solidFill>
              <a:latin typeface="HG丸ｺﾞｼｯｸM-PRO" panose="020F0600000000000000" pitchFamily="50" charset="-128"/>
              <a:ea typeface="HG丸ｺﾞｼｯｸM-PRO" panose="020F0600000000000000" pitchFamily="50" charset="-128"/>
            </a:endParaRPr>
          </a:p>
          <a:p>
            <a:pPr defTabSz="389586">
              <a:defRPr/>
            </a:pPr>
            <a:r>
              <a:rPr lang="ja-JP" altLang="en-US" sz="1363" b="1" dirty="0" smtClean="0">
                <a:solidFill>
                  <a:prstClr val="black"/>
                </a:solidFill>
                <a:latin typeface="HG丸ｺﾞｼｯｸM-PRO" panose="020F0600000000000000" pitchFamily="50" charset="-128"/>
                <a:ea typeface="HG丸ｺﾞｼｯｸM-PRO" panose="020F0600000000000000" pitchFamily="50" charset="-128"/>
              </a:rPr>
              <a:t>　</a:t>
            </a:r>
            <a:r>
              <a:rPr lang="ja-JP" altLang="en-US" sz="1363" b="1" u="sng" dirty="0" smtClean="0">
                <a:solidFill>
                  <a:prstClr val="black"/>
                </a:solidFill>
                <a:latin typeface="HG丸ｺﾞｼｯｸM-PRO" panose="020F0600000000000000" pitchFamily="50" charset="-128"/>
                <a:ea typeface="HG丸ｺﾞｼｯｸM-PRO" panose="020F0600000000000000" pitchFamily="50" charset="-128"/>
              </a:rPr>
              <a:t>には</a:t>
            </a:r>
            <a:r>
              <a:rPr lang="ja-JP" altLang="en-US" sz="1363" b="1" u="sng" dirty="0">
                <a:solidFill>
                  <a:prstClr val="black"/>
                </a:solidFill>
                <a:latin typeface="HG丸ｺﾞｼｯｸM-PRO" panose="020F0600000000000000" pitchFamily="50" charset="-128"/>
                <a:ea typeface="HG丸ｺﾞｼｯｸM-PRO" panose="020F0600000000000000" pitchFamily="50" charset="-128"/>
              </a:rPr>
              <a:t>毎年研修を実施</a:t>
            </a:r>
            <a:r>
              <a:rPr lang="ja-JP" altLang="en-US" sz="1363"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363"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9" name="テキスト ボックス 8"/>
          <p:cNvSpPr txBox="1"/>
          <p:nvPr/>
        </p:nvSpPr>
        <p:spPr>
          <a:xfrm>
            <a:off x="3975896" y="5369762"/>
            <a:ext cx="3054041" cy="229935"/>
          </a:xfrm>
          <a:prstGeom prst="rect">
            <a:avLst/>
          </a:prstGeom>
          <a:noFill/>
        </p:spPr>
        <p:txBody>
          <a:bodyPr wrap="none" rtlCol="0">
            <a:spAutoFit/>
          </a:bodyPr>
          <a:lstStyle/>
          <a:p>
            <a:pPr defTabSz="389586">
              <a:defRPr/>
            </a:pPr>
            <a:r>
              <a:rPr kumimoji="1" lang="en-US" altLang="ja-JP" sz="894" dirty="0">
                <a:solidFill>
                  <a:prstClr val="black"/>
                </a:solidFill>
                <a:latin typeface="ＭＳ Ｐゴシック" panose="020B0600070205080204" pitchFamily="50" charset="-128"/>
                <a:ea typeface="ＭＳ Ｐゴシック" panose="020B0600070205080204" pitchFamily="50" charset="-128"/>
              </a:rPr>
              <a:t>※</a:t>
            </a:r>
            <a:r>
              <a:rPr kumimoji="1" lang="ja-JP" altLang="en-US" sz="894" dirty="0">
                <a:solidFill>
                  <a:prstClr val="black"/>
                </a:solidFill>
                <a:latin typeface="ＭＳ Ｐゴシック" panose="020B0600070205080204" pitchFamily="50" charset="-128"/>
                <a:ea typeface="ＭＳ Ｐゴシック" panose="020B0600070205080204" pitchFamily="50" charset="-128"/>
              </a:rPr>
              <a:t>研修は年１回４日間程度、</a:t>
            </a:r>
            <a:r>
              <a:rPr kumimoji="1" lang="ja-JP" altLang="en-US" sz="894" u="sng" dirty="0">
                <a:solidFill>
                  <a:prstClr val="black"/>
                </a:solidFill>
                <a:latin typeface="ＭＳ Ｐゴシック" panose="020B0600070205080204" pitchFamily="50" charset="-128"/>
                <a:ea typeface="ＭＳ Ｐゴシック" panose="020B0600070205080204" pitchFamily="50" charset="-128"/>
              </a:rPr>
              <a:t>謝金</a:t>
            </a:r>
            <a:r>
              <a:rPr kumimoji="1" lang="en-US" altLang="ja-JP" sz="894" b="1" u="sng" dirty="0">
                <a:solidFill>
                  <a:prstClr val="black"/>
                </a:solidFill>
                <a:latin typeface="ＭＳ Ｐゴシック" panose="020B0600070205080204" pitchFamily="50" charset="-128"/>
                <a:ea typeface="ＭＳ Ｐゴシック" panose="020B0600070205080204" pitchFamily="50" charset="-128"/>
              </a:rPr>
              <a:t>10</a:t>
            </a:r>
            <a:r>
              <a:rPr kumimoji="1" lang="ja-JP" altLang="en-US" sz="894" b="1" u="sng" dirty="0">
                <a:solidFill>
                  <a:prstClr val="black"/>
                </a:solidFill>
                <a:latin typeface="ＭＳ Ｐゴシック" panose="020B0600070205080204" pitchFamily="50" charset="-128"/>
                <a:ea typeface="ＭＳ Ｐゴシック" panose="020B0600070205080204" pitchFamily="50" charset="-128"/>
              </a:rPr>
              <a:t>万円</a:t>
            </a:r>
            <a:r>
              <a:rPr kumimoji="1" lang="ja-JP" altLang="en-US" sz="894" u="sng" dirty="0">
                <a:solidFill>
                  <a:prstClr val="black"/>
                </a:solidFill>
                <a:latin typeface="ＭＳ Ｐゴシック" panose="020B0600070205080204" pitchFamily="50" charset="-128"/>
                <a:ea typeface="ＭＳ Ｐゴシック" panose="020B0600070205080204" pitchFamily="50" charset="-128"/>
              </a:rPr>
              <a:t>程度</a:t>
            </a:r>
            <a:r>
              <a:rPr kumimoji="1" lang="ja-JP" altLang="en-US" sz="894" dirty="0">
                <a:solidFill>
                  <a:prstClr val="black"/>
                </a:solidFill>
                <a:latin typeface="ＭＳ Ｐゴシック" panose="020B0600070205080204" pitchFamily="50" charset="-128"/>
                <a:ea typeface="ＭＳ Ｐゴシック" panose="020B0600070205080204" pitchFamily="50" charset="-128"/>
              </a:rPr>
              <a:t>＋旅費を支給</a:t>
            </a:r>
          </a:p>
        </p:txBody>
      </p:sp>
      <p:sp>
        <p:nvSpPr>
          <p:cNvPr id="48" name="テキスト ボックス 47"/>
          <p:cNvSpPr txBox="1"/>
          <p:nvPr/>
        </p:nvSpPr>
        <p:spPr>
          <a:xfrm>
            <a:off x="523314" y="4722744"/>
            <a:ext cx="1898277" cy="1160318"/>
          </a:xfrm>
          <a:prstGeom prst="rect">
            <a:avLst/>
          </a:prstGeom>
          <a:noFill/>
        </p:spPr>
        <p:txBody>
          <a:bodyPr wrap="none" rtlCol="0">
            <a:spAutoFit/>
          </a:bodyPr>
          <a:lstStyle/>
          <a:p>
            <a:pPr defTabSz="389586">
              <a:defRPr/>
            </a:pPr>
            <a:r>
              <a:rPr kumimoji="1" lang="en-US" altLang="ja-JP" sz="894" dirty="0">
                <a:solidFill>
                  <a:prstClr val="black"/>
                </a:solidFill>
                <a:latin typeface="ＭＳ Ｐゴシック" panose="020B0600070205080204" pitchFamily="50" charset="-128"/>
                <a:ea typeface="ＭＳ Ｐゴシック" panose="020B0600070205080204" pitchFamily="50" charset="-128"/>
              </a:rPr>
              <a:t>※</a:t>
            </a:r>
            <a:r>
              <a:rPr kumimoji="1" lang="ja-JP" altLang="en-US" sz="894" dirty="0">
                <a:solidFill>
                  <a:prstClr val="black"/>
                </a:solidFill>
                <a:latin typeface="ＭＳ Ｐゴシック" panose="020B0600070205080204" pitchFamily="50" charset="-128"/>
                <a:ea typeface="ＭＳ Ｐゴシック" panose="020B0600070205080204" pitchFamily="50" charset="-128"/>
              </a:rPr>
              <a:t>自治体職員等に対する研修</a:t>
            </a:r>
            <a:endParaRPr kumimoji="1" lang="en-US" altLang="ja-JP" sz="894" dirty="0">
              <a:solidFill>
                <a:prstClr val="black"/>
              </a:solidFill>
              <a:latin typeface="ＭＳ Ｐゴシック" panose="020B0600070205080204" pitchFamily="50" charset="-128"/>
              <a:ea typeface="ＭＳ Ｐゴシック" panose="020B0600070205080204" pitchFamily="50" charset="-128"/>
            </a:endParaRPr>
          </a:p>
          <a:p>
            <a:pPr defTabSz="389586">
              <a:defRPr/>
            </a:pPr>
            <a:endParaRPr kumimoji="1" lang="en-US" altLang="ja-JP" sz="681" dirty="0">
              <a:solidFill>
                <a:prstClr val="black"/>
              </a:solidFill>
              <a:latin typeface="ＭＳ Ｐゴシック" panose="020B0600070205080204" pitchFamily="50" charset="-128"/>
              <a:ea typeface="ＭＳ Ｐゴシック" panose="020B0600070205080204" pitchFamily="50" charset="-128"/>
            </a:endParaRPr>
          </a:p>
          <a:p>
            <a:pPr defTabSz="389586">
              <a:defRPr/>
            </a:pPr>
            <a:r>
              <a:rPr kumimoji="1" lang="en-US" altLang="ja-JP" sz="894" dirty="0">
                <a:solidFill>
                  <a:prstClr val="black"/>
                </a:solidFill>
                <a:latin typeface="ＭＳ Ｐゴシック" panose="020B0600070205080204" pitchFamily="50" charset="-128"/>
                <a:ea typeface="ＭＳ Ｐゴシック" panose="020B0600070205080204" pitchFamily="50" charset="-128"/>
              </a:rPr>
              <a:t>※</a:t>
            </a:r>
            <a:r>
              <a:rPr kumimoji="1" lang="ja-JP" altLang="en-US" sz="894" dirty="0">
                <a:solidFill>
                  <a:prstClr val="black"/>
                </a:solidFill>
                <a:latin typeface="ＭＳ Ｐゴシック" panose="020B0600070205080204" pitchFamily="50" charset="-128"/>
                <a:ea typeface="ＭＳ Ｐゴシック" panose="020B0600070205080204" pitchFamily="50" charset="-128"/>
              </a:rPr>
              <a:t>都道府県</a:t>
            </a:r>
            <a:r>
              <a:rPr kumimoji="1" lang="en-US" altLang="ja-JP" sz="894" dirty="0">
                <a:solidFill>
                  <a:prstClr val="black"/>
                </a:solidFill>
                <a:latin typeface="ＭＳ Ｐゴシック" panose="020B0600070205080204" pitchFamily="50" charset="-128"/>
                <a:ea typeface="ＭＳ Ｐゴシック" panose="020B0600070205080204" pitchFamily="50" charset="-128"/>
              </a:rPr>
              <a:t>IHEAT</a:t>
            </a:r>
            <a:r>
              <a:rPr kumimoji="1" lang="ja-JP" altLang="en-US" sz="894" dirty="0">
                <a:solidFill>
                  <a:prstClr val="black"/>
                </a:solidFill>
                <a:latin typeface="ＭＳ Ｐゴシック" panose="020B0600070205080204" pitchFamily="50" charset="-128"/>
                <a:ea typeface="ＭＳ Ｐゴシック" panose="020B0600070205080204" pitchFamily="50" charset="-128"/>
              </a:rPr>
              <a:t>登録者の研修は</a:t>
            </a:r>
            <a:endParaRPr kumimoji="1" lang="en-US" altLang="ja-JP" sz="894" dirty="0">
              <a:solidFill>
                <a:prstClr val="black"/>
              </a:solidFill>
              <a:latin typeface="ＭＳ Ｐゴシック" panose="020B0600070205080204" pitchFamily="50" charset="-128"/>
              <a:ea typeface="ＭＳ Ｐゴシック" panose="020B0600070205080204" pitchFamily="50" charset="-128"/>
            </a:endParaRPr>
          </a:p>
          <a:p>
            <a:pPr defTabSz="389586">
              <a:defRPr/>
            </a:pPr>
            <a:r>
              <a:rPr kumimoji="1" lang="ja-JP" altLang="en-US" sz="894" dirty="0">
                <a:solidFill>
                  <a:prstClr val="black"/>
                </a:solidFill>
                <a:latin typeface="ＭＳ Ｐゴシック" panose="020B0600070205080204" pitchFamily="50" charset="-128"/>
                <a:ea typeface="ＭＳ Ｐゴシック" panose="020B0600070205080204" pitchFamily="50" charset="-128"/>
              </a:rPr>
              <a:t>　 １人あたり３年に１回４日間程度、</a:t>
            </a:r>
            <a:endParaRPr kumimoji="1" lang="en-US" altLang="ja-JP" sz="894" dirty="0">
              <a:solidFill>
                <a:prstClr val="black"/>
              </a:solidFill>
              <a:latin typeface="ＭＳ Ｐゴシック" panose="020B0600070205080204" pitchFamily="50" charset="-128"/>
              <a:ea typeface="ＭＳ Ｐゴシック" panose="020B0600070205080204" pitchFamily="50" charset="-128"/>
            </a:endParaRPr>
          </a:p>
          <a:p>
            <a:pPr defTabSz="389586">
              <a:defRPr/>
            </a:pPr>
            <a:r>
              <a:rPr lang="en-US" altLang="ja-JP" sz="894" dirty="0">
                <a:solidFill>
                  <a:prstClr val="black"/>
                </a:solidFill>
                <a:latin typeface="ＭＳ Ｐゴシック" panose="020B0600070205080204" pitchFamily="50" charset="-128"/>
                <a:ea typeface="ＭＳ Ｐゴシック" panose="020B0600070205080204" pitchFamily="50" charset="-128"/>
              </a:rPr>
              <a:t>   </a:t>
            </a:r>
            <a:r>
              <a:rPr lang="ja-JP" altLang="en-US" sz="894" dirty="0">
                <a:solidFill>
                  <a:prstClr val="black"/>
                </a:solidFill>
                <a:latin typeface="ＭＳ Ｐゴシック" panose="020B0600070205080204" pitchFamily="50" charset="-128"/>
                <a:ea typeface="ＭＳ Ｐゴシック" panose="020B0600070205080204" pitchFamily="50" charset="-128"/>
              </a:rPr>
              <a:t>（１年に約</a:t>
            </a:r>
            <a:r>
              <a:rPr lang="en-US" altLang="ja-JP" sz="894" dirty="0">
                <a:solidFill>
                  <a:prstClr val="black"/>
                </a:solidFill>
                <a:latin typeface="ＭＳ Ｐゴシック" panose="020B0600070205080204" pitchFamily="50" charset="-128"/>
                <a:ea typeface="ＭＳ Ｐゴシック" panose="020B0600070205080204" pitchFamily="50" charset="-128"/>
              </a:rPr>
              <a:t>1,000</a:t>
            </a:r>
            <a:r>
              <a:rPr lang="ja-JP" altLang="en-US" sz="894" dirty="0">
                <a:solidFill>
                  <a:prstClr val="black"/>
                </a:solidFill>
                <a:latin typeface="ＭＳ Ｐゴシック" panose="020B0600070205080204" pitchFamily="50" charset="-128"/>
                <a:ea typeface="ＭＳ Ｐゴシック" panose="020B0600070205080204" pitchFamily="50" charset="-128"/>
              </a:rPr>
              <a:t>人ずつ実施）</a:t>
            </a:r>
            <a:endParaRPr lang="en-US" altLang="ja-JP" sz="894" dirty="0">
              <a:solidFill>
                <a:prstClr val="black"/>
              </a:solidFill>
              <a:latin typeface="ＭＳ Ｐゴシック" panose="020B0600070205080204" pitchFamily="50" charset="-128"/>
              <a:ea typeface="ＭＳ Ｐゴシック" panose="020B0600070205080204" pitchFamily="50" charset="-128"/>
            </a:endParaRPr>
          </a:p>
          <a:p>
            <a:pPr defTabSz="389586">
              <a:defRPr/>
            </a:pPr>
            <a:r>
              <a:rPr kumimoji="1" lang="ja-JP" altLang="en-US" sz="894" dirty="0">
                <a:solidFill>
                  <a:prstClr val="black"/>
                </a:solidFill>
                <a:latin typeface="ＭＳ Ｐゴシック" panose="020B0600070205080204" pitchFamily="50" charset="-128"/>
                <a:ea typeface="ＭＳ Ｐゴシック" panose="020B0600070205080204" pitchFamily="50" charset="-128"/>
              </a:rPr>
              <a:t>　 </a:t>
            </a:r>
            <a:r>
              <a:rPr kumimoji="1" lang="ja-JP" altLang="en-US" sz="894" u="sng" dirty="0">
                <a:solidFill>
                  <a:prstClr val="black"/>
                </a:solidFill>
                <a:latin typeface="ＭＳ Ｐゴシック" panose="020B0600070205080204" pitchFamily="50" charset="-128"/>
                <a:ea typeface="ＭＳ Ｐゴシック" panose="020B0600070205080204" pitchFamily="50" charset="-128"/>
              </a:rPr>
              <a:t>謝金</a:t>
            </a:r>
            <a:r>
              <a:rPr kumimoji="1" lang="en-US" altLang="ja-JP" sz="894" b="1" u="sng" dirty="0">
                <a:solidFill>
                  <a:prstClr val="black"/>
                </a:solidFill>
                <a:latin typeface="ＭＳ Ｐゴシック" panose="020B0600070205080204" pitchFamily="50" charset="-128"/>
                <a:ea typeface="ＭＳ Ｐゴシック" panose="020B0600070205080204" pitchFamily="50" charset="-128"/>
              </a:rPr>
              <a:t>10</a:t>
            </a:r>
            <a:r>
              <a:rPr kumimoji="1" lang="ja-JP" altLang="en-US" sz="894" b="1" u="sng" dirty="0">
                <a:solidFill>
                  <a:prstClr val="black"/>
                </a:solidFill>
                <a:latin typeface="ＭＳ Ｐゴシック" panose="020B0600070205080204" pitchFamily="50" charset="-128"/>
                <a:ea typeface="ＭＳ Ｐゴシック" panose="020B0600070205080204" pitchFamily="50" charset="-128"/>
              </a:rPr>
              <a:t>万円</a:t>
            </a:r>
            <a:r>
              <a:rPr kumimoji="1" lang="ja-JP" altLang="en-US" sz="894" u="sng" dirty="0">
                <a:solidFill>
                  <a:prstClr val="black"/>
                </a:solidFill>
                <a:latin typeface="ＭＳ Ｐゴシック" panose="020B0600070205080204" pitchFamily="50" charset="-128"/>
                <a:ea typeface="ＭＳ Ｐゴシック" panose="020B0600070205080204" pitchFamily="50" charset="-128"/>
              </a:rPr>
              <a:t>程度</a:t>
            </a:r>
            <a:r>
              <a:rPr kumimoji="1" lang="ja-JP" altLang="en-US" sz="894" dirty="0">
                <a:solidFill>
                  <a:prstClr val="black"/>
                </a:solidFill>
                <a:latin typeface="ＭＳ Ｐゴシック" panose="020B0600070205080204" pitchFamily="50" charset="-128"/>
                <a:ea typeface="ＭＳ Ｐゴシック" panose="020B0600070205080204" pitchFamily="50" charset="-128"/>
              </a:rPr>
              <a:t>＋旅費を支給</a:t>
            </a:r>
            <a:endParaRPr kumimoji="1" lang="en-US" altLang="ja-JP" sz="894" dirty="0">
              <a:solidFill>
                <a:prstClr val="black"/>
              </a:solidFill>
              <a:latin typeface="ＭＳ Ｐゴシック" panose="020B0600070205080204" pitchFamily="50" charset="-128"/>
              <a:ea typeface="ＭＳ Ｐゴシック" panose="020B0600070205080204" pitchFamily="50" charset="-128"/>
            </a:endParaRPr>
          </a:p>
          <a:p>
            <a:pPr defTabSz="389586">
              <a:defRPr/>
            </a:pPr>
            <a:r>
              <a:rPr kumimoji="1" lang="ja-JP" altLang="en-US" sz="894" dirty="0">
                <a:solidFill>
                  <a:prstClr val="black"/>
                </a:solidFill>
                <a:latin typeface="ＭＳ Ｐゴシック" panose="020B0600070205080204" pitchFamily="50" charset="-128"/>
                <a:ea typeface="ＭＳ Ｐゴシック" panose="020B0600070205080204" pitchFamily="50" charset="-128"/>
              </a:rPr>
              <a:t>　</a:t>
            </a:r>
            <a:endParaRPr kumimoji="1" lang="en-US" altLang="ja-JP" sz="894" dirty="0">
              <a:solidFill>
                <a:prstClr val="black"/>
              </a:solidFill>
              <a:latin typeface="ＭＳ Ｐゴシック" panose="020B0600070205080204" pitchFamily="50" charset="-128"/>
              <a:ea typeface="ＭＳ Ｐゴシック" panose="020B0600070205080204" pitchFamily="50" charset="-128"/>
            </a:endParaRPr>
          </a:p>
          <a:p>
            <a:pPr defTabSz="389586">
              <a:defRPr/>
            </a:pPr>
            <a:r>
              <a:rPr kumimoji="1" lang="ja-JP" altLang="en-US" sz="894" dirty="0">
                <a:solidFill>
                  <a:prstClr val="black"/>
                </a:solidFill>
                <a:latin typeface="ＭＳ Ｐゴシック" panose="020B0600070205080204" pitchFamily="50" charset="-128"/>
                <a:ea typeface="ＭＳ Ｐゴシック" panose="020B0600070205080204" pitchFamily="50" charset="-128"/>
              </a:rPr>
              <a:t>　 </a:t>
            </a:r>
          </a:p>
        </p:txBody>
      </p:sp>
      <p:sp>
        <p:nvSpPr>
          <p:cNvPr id="12" name="テキスト ボックス 11"/>
          <p:cNvSpPr txBox="1"/>
          <p:nvPr/>
        </p:nvSpPr>
        <p:spPr>
          <a:xfrm>
            <a:off x="7500526" y="3851829"/>
            <a:ext cx="499496" cy="2120132"/>
          </a:xfrm>
          <a:prstGeom prst="rect">
            <a:avLst/>
          </a:prstGeom>
          <a:noFill/>
        </p:spPr>
        <p:txBody>
          <a:bodyPr vert="eaVert" wrap="none" rtlCol="0">
            <a:spAutoFit/>
          </a:bodyPr>
          <a:lstStyle/>
          <a:p>
            <a:pPr defTabSz="389586">
              <a:defRPr/>
            </a:pPr>
            <a:r>
              <a:rPr kumimoji="1" lang="ja-JP" altLang="en-US" sz="1023" dirty="0">
                <a:solidFill>
                  <a:prstClr val="black"/>
                </a:solidFill>
                <a:latin typeface="ＭＳ Ｐゴシック" panose="020B0600070205080204" pitchFamily="50" charset="-128"/>
                <a:ea typeface="ＭＳ Ｐゴシック" panose="020B0600070205080204" pitchFamily="50" charset="-128"/>
              </a:rPr>
              <a:t>総務省、全国知事会等の協力を得て</a:t>
            </a:r>
            <a:endParaRPr kumimoji="1" lang="en-US" altLang="ja-JP" sz="1023" dirty="0">
              <a:solidFill>
                <a:prstClr val="black"/>
              </a:solidFill>
              <a:latin typeface="ＭＳ Ｐゴシック" panose="020B0600070205080204" pitchFamily="50" charset="-128"/>
              <a:ea typeface="ＭＳ Ｐゴシック" panose="020B0600070205080204" pitchFamily="50" charset="-128"/>
            </a:endParaRPr>
          </a:p>
          <a:p>
            <a:pPr defTabSz="389586">
              <a:defRPr/>
            </a:pPr>
            <a:r>
              <a:rPr kumimoji="1" lang="ja-JP" altLang="en-US" sz="1023" dirty="0">
                <a:solidFill>
                  <a:prstClr val="black"/>
                </a:solidFill>
                <a:latin typeface="ＭＳ Ｐゴシック" panose="020B0600070205080204" pitchFamily="50" charset="-128"/>
                <a:ea typeface="ＭＳ Ｐゴシック" panose="020B0600070205080204" pitchFamily="50" charset="-128"/>
              </a:rPr>
              <a:t>厚生労働省において調整</a:t>
            </a:r>
          </a:p>
        </p:txBody>
      </p:sp>
      <p:sp>
        <p:nvSpPr>
          <p:cNvPr id="13" name="大かっこ 12"/>
          <p:cNvSpPr/>
          <p:nvPr/>
        </p:nvSpPr>
        <p:spPr>
          <a:xfrm rot="5400000">
            <a:off x="6724421" y="4679127"/>
            <a:ext cx="2104756" cy="446444"/>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389586">
              <a:defRPr/>
            </a:pPr>
            <a:endParaRPr kumimoji="1" lang="ja-JP" altLang="en-US" sz="1534">
              <a:solidFill>
                <a:prstClr val="black"/>
              </a:solidFill>
              <a:latin typeface="Calibri" panose="020F0502020204030204"/>
              <a:ea typeface="ＭＳ Ｐゴシック" panose="020B0600070205080204" pitchFamily="50" charset="-128"/>
            </a:endParaRPr>
          </a:p>
        </p:txBody>
      </p:sp>
      <p:sp>
        <p:nvSpPr>
          <p:cNvPr id="40" name="角丸四角形 39"/>
          <p:cNvSpPr/>
          <p:nvPr/>
        </p:nvSpPr>
        <p:spPr>
          <a:xfrm>
            <a:off x="4726866" y="2947353"/>
            <a:ext cx="1492381" cy="222826"/>
          </a:xfrm>
          <a:prstGeom prst="roundRect">
            <a:avLst>
              <a:gd name="adj" fmla="val 13629"/>
            </a:avLst>
          </a:prstGeom>
          <a:solidFill>
            <a:schemeClr val="accent2">
              <a:lumMod val="20000"/>
              <a:lumOff val="80000"/>
            </a:schemeClr>
          </a:solidFill>
          <a:ln/>
        </p:spPr>
        <p:style>
          <a:lnRef idx="2">
            <a:schemeClr val="accent2"/>
          </a:lnRef>
          <a:fillRef idx="1">
            <a:schemeClr val="lt1"/>
          </a:fillRef>
          <a:effectRef idx="0">
            <a:schemeClr val="accent2"/>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defTabSz="389586">
              <a:defRPr/>
            </a:pPr>
            <a:r>
              <a:rPr kumimoji="1" lang="ja-JP" altLang="en-US" sz="1363" b="1" u="sng" dirty="0">
                <a:solidFill>
                  <a:srgbClr val="FF0000"/>
                </a:solidFill>
                <a:latin typeface="Meiryo UI" panose="020B0604030504040204" pitchFamily="50" charset="-128"/>
                <a:ea typeface="Meiryo UI" panose="020B0604030504040204" pitchFamily="50" charset="-128"/>
              </a:rPr>
              <a:t>スーパーバイザー</a:t>
            </a:r>
            <a:endParaRPr kumimoji="1" lang="en-US" altLang="ja-JP" sz="1363" b="1" u="sng" dirty="0">
              <a:solidFill>
                <a:srgbClr val="FF0000"/>
              </a:solidFill>
              <a:latin typeface="Meiryo UI" panose="020B0604030504040204" pitchFamily="50" charset="-128"/>
              <a:ea typeface="Meiryo UI" panose="020B0604030504040204" pitchFamily="50" charset="-128"/>
            </a:endParaRPr>
          </a:p>
        </p:txBody>
      </p:sp>
      <p:sp>
        <p:nvSpPr>
          <p:cNvPr id="47" name="角丸四角形 46"/>
          <p:cNvSpPr/>
          <p:nvPr/>
        </p:nvSpPr>
        <p:spPr>
          <a:xfrm>
            <a:off x="4480683" y="3624014"/>
            <a:ext cx="1984746" cy="235823"/>
          </a:xfrm>
          <a:prstGeom prst="roundRect">
            <a:avLst>
              <a:gd name="adj" fmla="val 13629"/>
            </a:avLst>
          </a:prstGeom>
          <a:solidFill>
            <a:schemeClr val="accent2">
              <a:lumMod val="20000"/>
              <a:lumOff val="80000"/>
            </a:schemeClr>
          </a:solidFill>
          <a:ln/>
        </p:spPr>
        <p:style>
          <a:lnRef idx="2">
            <a:schemeClr val="accent2"/>
          </a:lnRef>
          <a:fillRef idx="1">
            <a:schemeClr val="lt1"/>
          </a:fillRef>
          <a:effectRef idx="0">
            <a:schemeClr val="accent2"/>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defTabSz="389586">
              <a:defRPr/>
            </a:pPr>
            <a:r>
              <a:rPr kumimoji="1" lang="ja-JP" altLang="en-US" sz="1363" b="1" u="sng" dirty="0">
                <a:solidFill>
                  <a:srgbClr val="FF0000"/>
                </a:solidFill>
                <a:latin typeface="Meiryo UI" panose="020B0604030504040204" pitchFamily="50" charset="-128"/>
                <a:ea typeface="Meiryo UI" panose="020B0604030504040204" pitchFamily="50" charset="-128"/>
              </a:rPr>
              <a:t>行政支援リーダー</a:t>
            </a:r>
            <a:endParaRPr lang="en-US" altLang="ja-JP" sz="1477" u="sng" dirty="0">
              <a:solidFill>
                <a:srgbClr val="FF0000"/>
              </a:solidFill>
              <a:latin typeface="ＭＳ Ｐゴシック" panose="020B0600070205080204" pitchFamily="50" charset="-128"/>
              <a:ea typeface="ＭＳ Ｐゴシック" panose="020B0600070205080204" pitchFamily="50" charset="-128"/>
            </a:endParaRPr>
          </a:p>
        </p:txBody>
      </p:sp>
      <p:sp>
        <p:nvSpPr>
          <p:cNvPr id="49" name="角丸四角形 48"/>
          <p:cNvSpPr/>
          <p:nvPr/>
        </p:nvSpPr>
        <p:spPr>
          <a:xfrm>
            <a:off x="4185138" y="3935201"/>
            <a:ext cx="2579077" cy="220583"/>
          </a:xfrm>
          <a:prstGeom prst="roundRect">
            <a:avLst>
              <a:gd name="adj" fmla="val 13629"/>
            </a:avLst>
          </a:prstGeom>
          <a:solidFill>
            <a:schemeClr val="accent2">
              <a:lumMod val="20000"/>
              <a:lumOff val="80000"/>
            </a:schemeClr>
          </a:solidFill>
          <a:ln/>
        </p:spPr>
        <p:style>
          <a:lnRef idx="2">
            <a:schemeClr val="accent2"/>
          </a:lnRef>
          <a:fillRef idx="1">
            <a:schemeClr val="lt1"/>
          </a:fillRef>
          <a:effectRef idx="0">
            <a:schemeClr val="accent2"/>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defTabSz="389586">
              <a:defRPr/>
            </a:pPr>
            <a:r>
              <a:rPr kumimoji="1" lang="ja-JP" altLang="en-US" sz="1363" b="1" u="sng" dirty="0" smtClean="0">
                <a:solidFill>
                  <a:srgbClr val="FF0000"/>
                </a:solidFill>
                <a:latin typeface="Meiryo UI" panose="020B0604030504040204" pitchFamily="50" charset="-128"/>
                <a:ea typeface="Meiryo UI" panose="020B0604030504040204" pitchFamily="50" charset="-128"/>
              </a:rPr>
              <a:t>都道府県等実務</a:t>
            </a:r>
            <a:r>
              <a:rPr kumimoji="1" lang="ja-JP" altLang="en-US" sz="1363" b="1" u="sng" dirty="0">
                <a:solidFill>
                  <a:srgbClr val="FF0000"/>
                </a:solidFill>
                <a:latin typeface="Meiryo UI" panose="020B0604030504040204" pitchFamily="50" charset="-128"/>
                <a:ea typeface="Meiryo UI" panose="020B0604030504040204" pitchFamily="50" charset="-128"/>
              </a:rPr>
              <a:t>人員</a:t>
            </a:r>
            <a:endParaRPr lang="en-US" altLang="ja-JP" sz="1477" u="sng" dirty="0">
              <a:solidFill>
                <a:srgbClr val="FF0000"/>
              </a:solidFill>
              <a:latin typeface="ＭＳ Ｐゴシック" panose="020B0600070205080204" pitchFamily="50" charset="-128"/>
              <a:ea typeface="ＭＳ Ｐゴシック" panose="020B0600070205080204" pitchFamily="50" charset="-128"/>
            </a:endParaRPr>
          </a:p>
        </p:txBody>
      </p:sp>
      <p:sp>
        <p:nvSpPr>
          <p:cNvPr id="42" name="角丸四角形 41"/>
          <p:cNvSpPr/>
          <p:nvPr/>
        </p:nvSpPr>
        <p:spPr>
          <a:xfrm>
            <a:off x="3550430" y="2697274"/>
            <a:ext cx="3890521" cy="3767584"/>
          </a:xfrm>
          <a:prstGeom prst="roundRect">
            <a:avLst>
              <a:gd name="adj" fmla="val 3050"/>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defTabSz="389586">
              <a:defRPr/>
            </a:pPr>
            <a:endParaRPr kumimoji="1" lang="en-US" altLang="ja-JP" sz="1534"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en-US" altLang="ja-JP" sz="1363" b="1" dirty="0">
              <a:solidFill>
                <a:prstClr val="black"/>
              </a:solidFill>
              <a:latin typeface="ＭＳ Ｐゴシック" panose="020B0600070205080204" pitchFamily="50" charset="-128"/>
              <a:ea typeface="ＭＳ Ｐゴシック" panose="020B0600070205080204" pitchFamily="50" charset="-128"/>
            </a:endParaRPr>
          </a:p>
          <a:p>
            <a:pPr algn="ctr" defTabSz="389586">
              <a:defRPr/>
            </a:pPr>
            <a:endParaRPr kumimoji="1" lang="ja-JP" altLang="en-US" sz="1363" b="1" dirty="0">
              <a:solidFill>
                <a:prstClr val="black"/>
              </a:solidFill>
              <a:latin typeface="ＭＳ Ｐゴシック" panose="020B0600070205080204" pitchFamily="50" charset="-128"/>
              <a:ea typeface="ＭＳ Ｐゴシック" panose="020B0600070205080204" pitchFamily="50" charset="-128"/>
            </a:endParaRPr>
          </a:p>
        </p:txBody>
      </p:sp>
      <p:sp>
        <p:nvSpPr>
          <p:cNvPr id="50" name="角丸四角形 49"/>
          <p:cNvSpPr/>
          <p:nvPr/>
        </p:nvSpPr>
        <p:spPr>
          <a:xfrm>
            <a:off x="3578884" y="2635489"/>
            <a:ext cx="3730625" cy="363503"/>
          </a:xfrm>
          <a:prstGeom prst="round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defTabSz="389586">
              <a:defRPr/>
            </a:pPr>
            <a:r>
              <a:rPr kumimoji="1" lang="ja-JP" altLang="en-US" sz="1534" b="1" dirty="0">
                <a:solidFill>
                  <a:prstClr val="black"/>
                </a:solidFill>
                <a:latin typeface="Meiryo UI" panose="020B0604030504040204" pitchFamily="50" charset="-128"/>
                <a:ea typeface="Meiryo UI" panose="020B0604030504040204" pitchFamily="50" charset="-128"/>
              </a:rPr>
              <a:t>ブロック（全国</a:t>
            </a:r>
            <a:r>
              <a:rPr kumimoji="1" lang="en-US" altLang="ja-JP" sz="1534" b="1" dirty="0">
                <a:solidFill>
                  <a:prstClr val="black"/>
                </a:solidFill>
                <a:latin typeface="Meiryo UI" panose="020B0604030504040204" pitchFamily="50" charset="-128"/>
                <a:ea typeface="Meiryo UI" panose="020B0604030504040204" pitchFamily="50" charset="-128"/>
              </a:rPr>
              <a:t>8</a:t>
            </a:r>
            <a:r>
              <a:rPr kumimoji="1" lang="ja-JP" altLang="en-US" sz="1534" b="1" dirty="0">
                <a:solidFill>
                  <a:prstClr val="black"/>
                </a:solidFill>
                <a:latin typeface="Meiryo UI" panose="020B0604030504040204" pitchFamily="50" charset="-128"/>
                <a:ea typeface="Meiryo UI" panose="020B0604030504040204" pitchFamily="50" charset="-128"/>
              </a:rPr>
              <a:t>ブロック）</a:t>
            </a:r>
            <a:endParaRPr kumimoji="1" lang="en-US" altLang="ja-JP" sz="1534" b="1" dirty="0">
              <a:solidFill>
                <a:prstClr val="black"/>
              </a:solidFill>
              <a:latin typeface="Meiryo UI" panose="020B0604030504040204" pitchFamily="50" charset="-128"/>
              <a:ea typeface="Meiryo UI" panose="020B0604030504040204" pitchFamily="50" charset="-128"/>
            </a:endParaRPr>
          </a:p>
        </p:txBody>
      </p:sp>
      <p:sp>
        <p:nvSpPr>
          <p:cNvPr id="53" name="角丸四角形 52"/>
          <p:cNvSpPr/>
          <p:nvPr/>
        </p:nvSpPr>
        <p:spPr>
          <a:xfrm>
            <a:off x="4498749" y="4216755"/>
            <a:ext cx="1984746" cy="235823"/>
          </a:xfrm>
          <a:prstGeom prst="roundRect">
            <a:avLst>
              <a:gd name="adj" fmla="val 13629"/>
            </a:avLst>
          </a:prstGeom>
          <a:solidFill>
            <a:schemeClr val="accent1">
              <a:lumMod val="20000"/>
              <a:lumOff val="80000"/>
            </a:schemeClr>
          </a:solidFill>
          <a:ln>
            <a:solidFill>
              <a:schemeClr val="accent1">
                <a:lumMod val="75000"/>
              </a:schemeClr>
            </a:solidFill>
          </a:ln>
        </p:spPr>
        <p:style>
          <a:lnRef idx="2">
            <a:schemeClr val="accent2"/>
          </a:lnRef>
          <a:fillRef idx="1">
            <a:schemeClr val="lt1"/>
          </a:fillRef>
          <a:effectRef idx="0">
            <a:schemeClr val="accent2"/>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defTabSz="389586">
              <a:defRPr/>
            </a:pPr>
            <a:r>
              <a:rPr kumimoji="1" lang="ja-JP" altLang="en-US" sz="1363" b="1" u="sng" dirty="0">
                <a:solidFill>
                  <a:srgbClr val="FF0000"/>
                </a:solidFill>
                <a:latin typeface="Meiryo UI" panose="020B0604030504040204" pitchFamily="50" charset="-128"/>
                <a:ea typeface="Meiryo UI" panose="020B0604030504040204" pitchFamily="50" charset="-128"/>
              </a:rPr>
              <a:t>クラスターチーム</a:t>
            </a:r>
            <a:endParaRPr lang="en-US" altLang="ja-JP" sz="1477" u="sng" dirty="0">
              <a:solidFill>
                <a:srgbClr val="FF0000"/>
              </a:solidFill>
              <a:latin typeface="ＭＳ Ｐゴシック" panose="020B0600070205080204" pitchFamily="50" charset="-128"/>
              <a:ea typeface="ＭＳ Ｐゴシック" panose="020B0600070205080204" pitchFamily="50" charset="-128"/>
            </a:endParaRPr>
          </a:p>
        </p:txBody>
      </p:sp>
      <p:sp>
        <p:nvSpPr>
          <p:cNvPr id="54" name="曲折矢印 53"/>
          <p:cNvSpPr/>
          <p:nvPr/>
        </p:nvSpPr>
        <p:spPr>
          <a:xfrm rot="16200000" flipH="1">
            <a:off x="3354492" y="3666376"/>
            <a:ext cx="1023134" cy="1089606"/>
          </a:xfrm>
          <a:prstGeom prst="bentArrow">
            <a:avLst>
              <a:gd name="adj1" fmla="val 12646"/>
              <a:gd name="adj2" fmla="val 14646"/>
              <a:gd name="adj3" fmla="val 0"/>
              <a:gd name="adj4" fmla="val 4375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solidFill>
                <a:schemeClr val="tx1"/>
              </a:solidFill>
            </a:endParaRPr>
          </a:p>
        </p:txBody>
      </p:sp>
      <p:sp>
        <p:nvSpPr>
          <p:cNvPr id="55" name="曲折矢印 54"/>
          <p:cNvSpPr/>
          <p:nvPr/>
        </p:nvSpPr>
        <p:spPr>
          <a:xfrm rot="16200000" flipH="1">
            <a:off x="3455915" y="4197782"/>
            <a:ext cx="866328" cy="1043564"/>
          </a:xfrm>
          <a:prstGeom prst="bentArrow">
            <a:avLst>
              <a:gd name="adj1" fmla="val 16685"/>
              <a:gd name="adj2" fmla="val 12567"/>
              <a:gd name="adj3" fmla="val 0"/>
              <a:gd name="adj4" fmla="val 4375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solidFill>
                <a:schemeClr val="tx1"/>
              </a:solidFill>
            </a:endParaRPr>
          </a:p>
        </p:txBody>
      </p:sp>
      <p:sp>
        <p:nvSpPr>
          <p:cNvPr id="6" name="正方形/長方形 5"/>
          <p:cNvSpPr/>
          <p:nvPr/>
        </p:nvSpPr>
        <p:spPr>
          <a:xfrm>
            <a:off x="3389870" y="5095220"/>
            <a:ext cx="325427" cy="171071"/>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52" name="右矢印 51"/>
          <p:cNvSpPr/>
          <p:nvPr/>
        </p:nvSpPr>
        <p:spPr>
          <a:xfrm flipH="1">
            <a:off x="2626553" y="4705905"/>
            <a:ext cx="875747" cy="756309"/>
          </a:xfrm>
          <a:prstGeom prst="rightArrow">
            <a:avLst/>
          </a:prstGeom>
          <a:solidFill>
            <a:schemeClr val="accent1">
              <a:lumMod val="60000"/>
              <a:lumOff val="40000"/>
            </a:schemeClr>
          </a:solidFill>
          <a:ln>
            <a:noFill/>
          </a:ln>
        </p:spPr>
        <p:style>
          <a:lnRef idx="2">
            <a:schemeClr val="dk1"/>
          </a:lnRef>
          <a:fillRef idx="1">
            <a:schemeClr val="lt1"/>
          </a:fillRef>
          <a:effectRef idx="0">
            <a:schemeClr val="dk1"/>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defTabSz="389586">
              <a:defRPr/>
            </a:pPr>
            <a:r>
              <a:rPr lang="ja-JP" altLang="en-US" sz="1015" b="1" dirty="0">
                <a:solidFill>
                  <a:prstClr val="black"/>
                </a:solidFill>
                <a:latin typeface="Meiryo UI" panose="020B0604030504040204" pitchFamily="50" charset="-128"/>
                <a:ea typeface="Meiryo UI" panose="020B0604030504040204" pitchFamily="50" charset="-128"/>
              </a:rPr>
              <a:t>国の研修への参加</a:t>
            </a:r>
            <a:endParaRPr lang="en-US" altLang="ja-JP" sz="1015" b="1" dirty="0">
              <a:solidFill>
                <a:prstClr val="black"/>
              </a:solidFill>
              <a:latin typeface="Meiryo UI" panose="020B0604030504040204" pitchFamily="50" charset="-128"/>
              <a:ea typeface="Meiryo UI" panose="020B0604030504040204" pitchFamily="50" charset="-128"/>
            </a:endParaRPr>
          </a:p>
        </p:txBody>
      </p:sp>
      <p:sp>
        <p:nvSpPr>
          <p:cNvPr id="59" name="正方形/長方形 58"/>
          <p:cNvSpPr/>
          <p:nvPr/>
        </p:nvSpPr>
        <p:spPr>
          <a:xfrm>
            <a:off x="2629162" y="3374324"/>
            <a:ext cx="934871" cy="407163"/>
          </a:xfrm>
          <a:prstGeom prst="rect">
            <a:avLst/>
          </a:prstGeom>
        </p:spPr>
        <p:txBody>
          <a:bodyPr wrap="non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389586">
              <a:defRPr/>
            </a:pPr>
            <a:r>
              <a:rPr kumimoji="1" lang="ja-JP" altLang="en-US" sz="1023" b="1" dirty="0">
                <a:solidFill>
                  <a:prstClr val="black"/>
                </a:solidFill>
                <a:latin typeface="Meiryo UI" panose="020B0604030504040204" pitchFamily="50" charset="-128"/>
                <a:ea typeface="Meiryo UI" panose="020B0604030504040204" pitchFamily="50" charset="-128"/>
              </a:rPr>
              <a:t>派遣・リストの</a:t>
            </a:r>
            <a:endParaRPr kumimoji="1" lang="en-US" altLang="ja-JP" sz="1023" b="1" dirty="0">
              <a:solidFill>
                <a:prstClr val="black"/>
              </a:solidFill>
              <a:latin typeface="Meiryo UI" panose="020B0604030504040204" pitchFamily="50" charset="-128"/>
              <a:ea typeface="Meiryo UI" panose="020B0604030504040204" pitchFamily="50" charset="-128"/>
            </a:endParaRPr>
          </a:p>
          <a:p>
            <a:pPr defTabSz="389586">
              <a:defRPr/>
            </a:pPr>
            <a:r>
              <a:rPr kumimoji="1" lang="ja-JP" altLang="en-US" sz="1023" b="1" dirty="0">
                <a:solidFill>
                  <a:prstClr val="black"/>
                </a:solidFill>
                <a:latin typeface="Meiryo UI" panose="020B0604030504040204" pitchFamily="50" charset="-128"/>
                <a:ea typeface="Meiryo UI" panose="020B0604030504040204" pitchFamily="50" charset="-128"/>
              </a:rPr>
              <a:t>提供</a:t>
            </a:r>
            <a:endParaRPr lang="ja-JP" altLang="en-US" sz="1023" dirty="0">
              <a:solidFill>
                <a:prstClr val="black"/>
              </a:solidFill>
              <a:latin typeface="Meiryo UI" panose="020B0604030504040204" pitchFamily="50" charset="-128"/>
              <a:ea typeface="Meiryo UI" panose="020B0604030504040204" pitchFamily="50" charset="-128"/>
            </a:endParaRPr>
          </a:p>
        </p:txBody>
      </p:sp>
      <p:sp>
        <p:nvSpPr>
          <p:cNvPr id="36" name="タイトル 3"/>
          <p:cNvSpPr txBox="1">
            <a:spLocks/>
          </p:cNvSpPr>
          <p:nvPr/>
        </p:nvSpPr>
        <p:spPr>
          <a:xfrm>
            <a:off x="0" y="-10833"/>
            <a:ext cx="9144000" cy="506058"/>
          </a:xfrm>
          <a:prstGeom prst="rect">
            <a:avLst/>
          </a:prstGeom>
          <a:solidFill>
            <a:srgbClr val="0000CC"/>
          </a:solidFill>
          <a:ln>
            <a:noFill/>
          </a:ln>
        </p:spPr>
        <p:style>
          <a:lnRef idx="1">
            <a:schemeClr val="accent2"/>
          </a:lnRef>
          <a:fillRef idx="2">
            <a:schemeClr val="accent2"/>
          </a:fillRef>
          <a:effectRef idx="1">
            <a:schemeClr val="accent2"/>
          </a:effectRef>
          <a:fontRef idx="minor">
            <a:schemeClr val="dk1"/>
          </a:fontRef>
        </p:style>
        <p:txBody>
          <a:bodyPr vert="horz" lIns="84406" tIns="42203" rIns="84406" bIns="42203"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altLang="ja-JP" sz="2585" b="1" dirty="0" smtClean="0">
                <a:solidFill>
                  <a:schemeClr val="bg1"/>
                </a:solidFill>
              </a:rPr>
              <a:t>IHEAT</a:t>
            </a:r>
            <a:r>
              <a:rPr lang="ja-JP" altLang="en-US" sz="2585" b="1" dirty="0" smtClean="0">
                <a:solidFill>
                  <a:schemeClr val="bg1"/>
                </a:solidFill>
              </a:rPr>
              <a:t>（アイ・ヒート）等による保健所の体制強化（案）</a:t>
            </a:r>
            <a:endParaRPr lang="ja-JP" altLang="en-US" sz="2585" b="1" dirty="0">
              <a:solidFill>
                <a:schemeClr val="bg1"/>
              </a:solidFill>
            </a:endParaRPr>
          </a:p>
        </p:txBody>
      </p:sp>
      <p:sp>
        <p:nvSpPr>
          <p:cNvPr id="8" name="スライド番号プレースホルダー 7"/>
          <p:cNvSpPr>
            <a:spLocks noGrp="1"/>
          </p:cNvSpPr>
          <p:nvPr>
            <p:ph type="sldNum" sz="quarter" idx="12"/>
          </p:nvPr>
        </p:nvSpPr>
        <p:spPr>
          <a:xfrm>
            <a:off x="7029937" y="6396194"/>
            <a:ext cx="2057400" cy="365125"/>
          </a:xfrm>
        </p:spPr>
        <p:txBody>
          <a:bodyPr/>
          <a:lstStyle/>
          <a:p>
            <a:fld id="{73AE1A66-8411-45AF-918C-103F4F4269B5}" type="slidenum">
              <a:rPr kumimoji="1" lang="ja-JP" altLang="en-US" sz="1600" b="1" smtClean="0">
                <a:solidFill>
                  <a:schemeClr val="tx1"/>
                </a:solidFill>
              </a:rPr>
              <a:t>7</a:t>
            </a:fld>
            <a:endParaRPr kumimoji="1" lang="ja-JP" altLang="en-US" sz="1600" b="1" dirty="0">
              <a:solidFill>
                <a:schemeClr val="tx1"/>
              </a:solidFill>
            </a:endParaRPr>
          </a:p>
        </p:txBody>
      </p:sp>
    </p:spTree>
    <p:extLst>
      <p:ext uri="{BB962C8B-B14F-4D97-AF65-F5344CB8AC3E}">
        <p14:creationId xmlns:p14="http://schemas.microsoft.com/office/powerpoint/2010/main" val="31077408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5818377"/>
            <a:ext cx="1309974" cy="241476"/>
          </a:xfrm>
          <a:prstGeom prst="rect">
            <a:avLst/>
          </a:prstGeom>
          <a:noFill/>
        </p:spPr>
        <p:txBody>
          <a:bodyPr wrap="none" rtlCol="0">
            <a:spAutoFit/>
          </a:bodyPr>
          <a:lstStyle/>
          <a:p>
            <a:r>
              <a:rPr kumimoji="1" lang="ja-JP" altLang="en-US" sz="969" dirty="0"/>
              <a:t>＊令和２年</a:t>
            </a:r>
            <a:r>
              <a:rPr kumimoji="1" lang="en-US" altLang="ja-JP" sz="969" dirty="0"/>
              <a:t>12</a:t>
            </a:r>
            <a:r>
              <a:rPr kumimoji="1" lang="ja-JP" altLang="en-US" sz="969" dirty="0"/>
              <a:t>月時点</a:t>
            </a:r>
          </a:p>
        </p:txBody>
      </p:sp>
      <p:sp>
        <p:nvSpPr>
          <p:cNvPr id="6" name="タイトル 3"/>
          <p:cNvSpPr txBox="1">
            <a:spLocks/>
          </p:cNvSpPr>
          <p:nvPr/>
        </p:nvSpPr>
        <p:spPr>
          <a:xfrm>
            <a:off x="0" y="0"/>
            <a:ext cx="9144000" cy="506058"/>
          </a:xfrm>
          <a:prstGeom prst="rect">
            <a:avLst/>
          </a:prstGeom>
          <a:solidFill>
            <a:srgbClr val="0000CC"/>
          </a:solidFill>
          <a:ln>
            <a:noFill/>
          </a:ln>
        </p:spPr>
        <p:style>
          <a:lnRef idx="1">
            <a:schemeClr val="accent2"/>
          </a:lnRef>
          <a:fillRef idx="2">
            <a:schemeClr val="accent2"/>
          </a:fillRef>
          <a:effectRef idx="1">
            <a:schemeClr val="accent2"/>
          </a:effectRef>
          <a:fontRef idx="minor">
            <a:schemeClr val="dk1"/>
          </a:fontRef>
        </p:style>
        <p:txBody>
          <a:bodyPr vert="horz" lIns="84406" tIns="42203" rIns="84406" bIns="42203"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2200" b="1" dirty="0" smtClean="0">
                <a:solidFill>
                  <a:schemeClr val="bg1"/>
                </a:solidFill>
              </a:rPr>
              <a:t>新型コロナウイルス感染症対応人材確保の概要（令和３年４月～）</a:t>
            </a:r>
            <a:r>
              <a:rPr lang="en-US" altLang="ja-JP" sz="2200" b="1" dirty="0" smtClean="0">
                <a:solidFill>
                  <a:schemeClr val="bg1"/>
                </a:solidFill>
              </a:rPr>
              <a:t>(</a:t>
            </a:r>
            <a:r>
              <a:rPr lang="ja-JP" altLang="en-US" sz="2000" b="1" dirty="0" smtClean="0">
                <a:solidFill>
                  <a:schemeClr val="bg1"/>
                </a:solidFill>
              </a:rPr>
              <a:t>案</a:t>
            </a:r>
            <a:r>
              <a:rPr lang="en-US" altLang="ja-JP" sz="2000" b="1" dirty="0" smtClean="0">
                <a:solidFill>
                  <a:schemeClr val="bg1"/>
                </a:solidFill>
              </a:rPr>
              <a:t>)</a:t>
            </a:r>
            <a:endParaRPr lang="ja-JP" altLang="en-US" sz="2000" b="1" dirty="0">
              <a:solidFill>
                <a:schemeClr val="bg1"/>
              </a:solidFill>
            </a:endParaRPr>
          </a:p>
        </p:txBody>
      </p:sp>
      <p:graphicFrame>
        <p:nvGraphicFramePr>
          <p:cNvPr id="3" name="表 2"/>
          <p:cNvGraphicFramePr>
            <a:graphicFrameLocks noGrp="1"/>
          </p:cNvGraphicFramePr>
          <p:nvPr>
            <p:extLst>
              <p:ext uri="{D42A27DB-BD31-4B8C-83A1-F6EECF244321}">
                <p14:modId xmlns:p14="http://schemas.microsoft.com/office/powerpoint/2010/main" val="3350944691"/>
              </p:ext>
            </p:extLst>
          </p:nvPr>
        </p:nvGraphicFramePr>
        <p:xfrm>
          <a:off x="60960" y="788974"/>
          <a:ext cx="9022080" cy="4987963"/>
        </p:xfrm>
        <a:graphic>
          <a:graphicData uri="http://schemas.openxmlformats.org/drawingml/2006/table">
            <a:tbl>
              <a:tblPr firstRow="1" bandRow="1">
                <a:tableStyleId>{5C22544A-7EE6-4342-B048-85BDC9FD1C3A}</a:tableStyleId>
              </a:tblPr>
              <a:tblGrid>
                <a:gridCol w="1249680">
                  <a:extLst>
                    <a:ext uri="{9D8B030D-6E8A-4147-A177-3AD203B41FA5}">
                      <a16:colId xmlns:a16="http://schemas.microsoft.com/office/drawing/2014/main" val="2600910648"/>
                    </a:ext>
                  </a:extLst>
                </a:gridCol>
                <a:gridCol w="1230923">
                  <a:extLst>
                    <a:ext uri="{9D8B030D-6E8A-4147-A177-3AD203B41FA5}">
                      <a16:colId xmlns:a16="http://schemas.microsoft.com/office/drawing/2014/main" val="4258077828"/>
                    </a:ext>
                  </a:extLst>
                </a:gridCol>
                <a:gridCol w="998806">
                  <a:extLst>
                    <a:ext uri="{9D8B030D-6E8A-4147-A177-3AD203B41FA5}">
                      <a16:colId xmlns:a16="http://schemas.microsoft.com/office/drawing/2014/main" val="196584933"/>
                    </a:ext>
                  </a:extLst>
                </a:gridCol>
                <a:gridCol w="2535311">
                  <a:extLst>
                    <a:ext uri="{9D8B030D-6E8A-4147-A177-3AD203B41FA5}">
                      <a16:colId xmlns:a16="http://schemas.microsoft.com/office/drawing/2014/main" val="1103734195"/>
                    </a:ext>
                  </a:extLst>
                </a:gridCol>
                <a:gridCol w="2007164">
                  <a:extLst>
                    <a:ext uri="{9D8B030D-6E8A-4147-A177-3AD203B41FA5}">
                      <a16:colId xmlns:a16="http://schemas.microsoft.com/office/drawing/2014/main" val="2785021232"/>
                    </a:ext>
                  </a:extLst>
                </a:gridCol>
                <a:gridCol w="1000196">
                  <a:extLst>
                    <a:ext uri="{9D8B030D-6E8A-4147-A177-3AD203B41FA5}">
                      <a16:colId xmlns:a16="http://schemas.microsoft.com/office/drawing/2014/main" val="3409671789"/>
                    </a:ext>
                  </a:extLst>
                </a:gridCol>
              </a:tblGrid>
              <a:tr h="315953">
                <a:tc>
                  <a:txBody>
                    <a:bodyPr/>
                    <a:lstStyle/>
                    <a:p>
                      <a:pPr algn="ctr" fontAlgn="ctr"/>
                      <a:r>
                        <a:rPr lang="ja-JP" altLang="en-US" sz="1600" b="1" i="0" u="none" strike="noStrike" dirty="0">
                          <a:solidFill>
                            <a:schemeClr val="bg1"/>
                          </a:solidFill>
                          <a:effectLst/>
                          <a:latin typeface="游ゴシック" panose="020B0400000000000000" pitchFamily="50" charset="-128"/>
                          <a:ea typeface="游ゴシック" panose="020B0400000000000000" pitchFamily="50" charset="-128"/>
                        </a:rPr>
                        <a:t>名称</a:t>
                      </a:r>
                    </a:p>
                  </a:txBody>
                  <a:tcPr marL="6572" marR="6572" marT="6572" marB="0" anchor="ctr"/>
                </a:tc>
                <a:tc>
                  <a:txBody>
                    <a:bodyPr/>
                    <a:lstStyle/>
                    <a:p>
                      <a:pPr algn="ctr" fontAlgn="ctr"/>
                      <a:r>
                        <a:rPr lang="ja-JP" altLang="en-US" sz="1600" b="1" i="0" u="none" strike="noStrike" dirty="0">
                          <a:solidFill>
                            <a:schemeClr val="bg1"/>
                          </a:solidFill>
                          <a:effectLst/>
                          <a:latin typeface="游ゴシック" panose="020B0400000000000000" pitchFamily="50" charset="-128"/>
                          <a:ea typeface="游ゴシック" panose="020B0400000000000000" pitchFamily="50" charset="-128"/>
                        </a:rPr>
                        <a:t>対象</a:t>
                      </a:r>
                    </a:p>
                  </a:txBody>
                  <a:tcPr marL="6572" marR="6572" marT="6572" marB="0" anchor="ctr"/>
                </a:tc>
                <a:tc>
                  <a:txBody>
                    <a:bodyPr/>
                    <a:lstStyle/>
                    <a:p>
                      <a:pPr algn="ctr" fontAlgn="ctr"/>
                      <a:r>
                        <a:rPr lang="ja-JP" altLang="en-US" sz="1600" b="1" i="0" u="none" strike="noStrike" dirty="0" smtClean="0">
                          <a:solidFill>
                            <a:schemeClr val="bg1"/>
                          </a:solidFill>
                          <a:effectLst/>
                          <a:latin typeface="游ゴシック" panose="020B0400000000000000" pitchFamily="50" charset="-128"/>
                          <a:ea typeface="游ゴシック" panose="020B0400000000000000" pitchFamily="50" charset="-128"/>
                        </a:rPr>
                        <a:t>人数</a:t>
                      </a:r>
                      <a:endParaRPr lang="ja-JP" altLang="en-US" sz="1600" b="1" i="0" u="none" strike="noStrike" dirty="0">
                        <a:solidFill>
                          <a:schemeClr val="bg1"/>
                        </a:solidFill>
                        <a:effectLst/>
                        <a:latin typeface="游ゴシック" panose="020B0400000000000000" pitchFamily="50" charset="-128"/>
                        <a:ea typeface="游ゴシック" panose="020B0400000000000000" pitchFamily="50" charset="-128"/>
                      </a:endParaRPr>
                    </a:p>
                  </a:txBody>
                  <a:tcPr marL="6572" marR="6572" marT="6572" marB="0" anchor="ctr"/>
                </a:tc>
                <a:tc>
                  <a:txBody>
                    <a:bodyPr/>
                    <a:lstStyle/>
                    <a:p>
                      <a:pPr algn="ctr" fontAlgn="ctr"/>
                      <a:r>
                        <a:rPr lang="ja-JP" altLang="en-US" sz="1600" b="1" i="0" u="none" strike="noStrike" dirty="0">
                          <a:solidFill>
                            <a:schemeClr val="bg1"/>
                          </a:solidFill>
                          <a:effectLst/>
                          <a:latin typeface="游ゴシック" panose="020B0400000000000000" pitchFamily="50" charset="-128"/>
                          <a:ea typeface="游ゴシック" panose="020B0400000000000000" pitchFamily="50" charset="-128"/>
                        </a:rPr>
                        <a:t>活動内容</a:t>
                      </a:r>
                    </a:p>
                  </a:txBody>
                  <a:tcPr marL="6572" marR="6572" marT="6572" marB="0" anchor="ctr"/>
                </a:tc>
                <a:tc>
                  <a:txBody>
                    <a:bodyPr/>
                    <a:lstStyle/>
                    <a:p>
                      <a:pPr algn="ctr" fontAlgn="ctr"/>
                      <a:r>
                        <a:rPr lang="ja-JP" altLang="en-US" sz="1600" b="1" i="0" u="none" strike="noStrike" dirty="0" smtClean="0">
                          <a:solidFill>
                            <a:schemeClr val="bg1"/>
                          </a:solidFill>
                          <a:effectLst/>
                          <a:latin typeface="游ゴシック" panose="020B0400000000000000" pitchFamily="50" charset="-128"/>
                          <a:ea typeface="游ゴシック" panose="020B0400000000000000" pitchFamily="50" charset="-128"/>
                        </a:rPr>
                        <a:t>研修内容</a:t>
                      </a:r>
                      <a:endParaRPr lang="ja-JP" altLang="en-US" sz="1600" b="1" i="0" u="none" strike="noStrike" dirty="0">
                        <a:solidFill>
                          <a:schemeClr val="bg1"/>
                        </a:solidFill>
                        <a:effectLst/>
                        <a:latin typeface="游ゴシック" panose="020B0400000000000000" pitchFamily="50" charset="-128"/>
                        <a:ea typeface="游ゴシック" panose="020B0400000000000000" pitchFamily="50" charset="-128"/>
                      </a:endParaRPr>
                    </a:p>
                  </a:txBody>
                  <a:tcPr marL="6572" marR="6572" marT="6572" marB="0" anchor="ctr"/>
                </a:tc>
                <a:tc>
                  <a:txBody>
                    <a:bodyPr/>
                    <a:lstStyle/>
                    <a:p>
                      <a:pPr algn="ctr" fontAlgn="ctr"/>
                      <a:r>
                        <a:rPr lang="ja-JP" altLang="en-US" sz="1600" b="1" i="0" u="none" strike="noStrike" dirty="0">
                          <a:solidFill>
                            <a:schemeClr val="bg1"/>
                          </a:solidFill>
                          <a:effectLst/>
                          <a:latin typeface="游ゴシック" panose="020B0400000000000000" pitchFamily="50" charset="-128"/>
                          <a:ea typeface="游ゴシック" panose="020B0400000000000000" pitchFamily="50" charset="-128"/>
                        </a:rPr>
                        <a:t>研修</a:t>
                      </a:r>
                      <a:r>
                        <a:rPr lang="ja-JP" altLang="en-US" sz="1600" b="1" i="0" u="none" strike="noStrike" dirty="0" smtClean="0">
                          <a:solidFill>
                            <a:schemeClr val="bg1"/>
                          </a:solidFill>
                          <a:effectLst/>
                          <a:latin typeface="游ゴシック" panose="020B0400000000000000" pitchFamily="50" charset="-128"/>
                          <a:ea typeface="游ゴシック" panose="020B0400000000000000" pitchFamily="50" charset="-128"/>
                        </a:rPr>
                        <a:t>実施</a:t>
                      </a:r>
                      <a:endParaRPr lang="en-US" altLang="ja-JP" sz="1600" b="1" i="0" u="none" strike="noStrike" dirty="0" smtClean="0">
                        <a:solidFill>
                          <a:schemeClr val="bg1"/>
                        </a:solidFill>
                        <a:effectLst/>
                        <a:latin typeface="游ゴシック" panose="020B0400000000000000" pitchFamily="50" charset="-128"/>
                        <a:ea typeface="游ゴシック" panose="020B0400000000000000" pitchFamily="50" charset="-128"/>
                      </a:endParaRPr>
                    </a:p>
                    <a:p>
                      <a:pPr algn="ctr" fontAlgn="ctr"/>
                      <a:r>
                        <a:rPr lang="ja-JP" altLang="en-US" sz="1600" b="1" i="0" u="none" strike="noStrike" dirty="0" smtClean="0">
                          <a:solidFill>
                            <a:schemeClr val="bg1"/>
                          </a:solidFill>
                          <a:effectLst/>
                          <a:latin typeface="游ゴシック" panose="020B0400000000000000" pitchFamily="50" charset="-128"/>
                          <a:ea typeface="游ゴシック" panose="020B0400000000000000" pitchFamily="50" charset="-128"/>
                        </a:rPr>
                        <a:t>主体</a:t>
                      </a:r>
                      <a:endParaRPr lang="ja-JP" altLang="en-US" sz="1600" b="1" i="0" u="none" strike="noStrike" dirty="0">
                        <a:solidFill>
                          <a:schemeClr val="bg1"/>
                        </a:solidFill>
                        <a:effectLst/>
                        <a:latin typeface="游ゴシック" panose="020B0400000000000000" pitchFamily="50" charset="-128"/>
                        <a:ea typeface="游ゴシック" panose="020B0400000000000000" pitchFamily="50" charset="-128"/>
                      </a:endParaRPr>
                    </a:p>
                  </a:txBody>
                  <a:tcPr marL="6572" marR="6572" marT="6572" marB="0" anchor="ctr"/>
                </a:tc>
                <a:extLst>
                  <a:ext uri="{0D108BD9-81ED-4DB2-BD59-A6C34878D82A}">
                    <a16:rowId xmlns:a16="http://schemas.microsoft.com/office/drawing/2014/main" val="4224059880"/>
                  </a:ext>
                </a:extLst>
              </a:tr>
              <a:tr h="835079">
                <a:tc>
                  <a:txBody>
                    <a:bodyPr/>
                    <a:lstStyle/>
                    <a:p>
                      <a:pPr algn="ctr" fontAlgn="ctr"/>
                      <a: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t>スーパーバイザー</a:t>
                      </a:r>
                    </a:p>
                  </a:txBody>
                  <a:tcPr marL="6572" marR="6572" marT="6572" marB="0" anchor="ctr"/>
                </a:tc>
                <a:tc>
                  <a:txBody>
                    <a:bodyPr/>
                    <a:lstStyle/>
                    <a:p>
                      <a:pPr algn="ctr" fontAlgn="ct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自治体職員</a:t>
                      </a:r>
                      <a:endParaRPr lang="en-US" altLang="ja-JP" sz="1200" b="0" i="0" u="none" strike="noStrike" dirty="0" smtClean="0">
                        <a:solidFill>
                          <a:schemeClr val="tx1"/>
                        </a:solidFill>
                        <a:effectLst/>
                        <a:latin typeface="游ゴシック" panose="020B0400000000000000" pitchFamily="50" charset="-128"/>
                        <a:ea typeface="游ゴシック" panose="020B0400000000000000" pitchFamily="50" charset="-128"/>
                      </a:endParaRPr>
                    </a:p>
                  </a:txBody>
                  <a:tcPr marL="6572" marR="6572" marT="6572" marB="0" anchor="ctr"/>
                </a:tc>
                <a:tc>
                  <a:txBody>
                    <a:bodyPr/>
                    <a:lstStyle/>
                    <a:p>
                      <a:pPr algn="ctr" fontAlgn="ctr"/>
                      <a:r>
                        <a:rPr lang="ja-JP" altLang="en-US" sz="1200" b="0" i="0" u="none" strike="noStrike" baseline="0" dirty="0" smtClean="0">
                          <a:solidFill>
                            <a:schemeClr val="tx1"/>
                          </a:solidFill>
                          <a:effectLst/>
                          <a:latin typeface="游ゴシック" panose="020B0400000000000000" pitchFamily="50" charset="-128"/>
                          <a:ea typeface="游ゴシック" panose="020B0400000000000000" pitchFamily="50" charset="-128"/>
                        </a:rPr>
                        <a:t>約</a:t>
                      </a:r>
                      <a:r>
                        <a:rPr lang="en-US" altLang="ja-JP" sz="1200" b="0" i="0" u="none" strike="noStrike" baseline="0" dirty="0" smtClean="0">
                          <a:solidFill>
                            <a:schemeClr val="tx1"/>
                          </a:solidFill>
                          <a:effectLst/>
                          <a:latin typeface="游ゴシック" panose="020B0400000000000000" pitchFamily="50" charset="-128"/>
                          <a:ea typeface="游ゴシック" panose="020B0400000000000000" pitchFamily="50" charset="-128"/>
                        </a:rPr>
                        <a:t>90</a:t>
                      </a:r>
                      <a:r>
                        <a:rPr lang="ja-JP" altLang="en-US" sz="1200" b="0" i="0" u="none" strike="noStrike" baseline="0" dirty="0" smtClean="0">
                          <a:solidFill>
                            <a:schemeClr val="tx1"/>
                          </a:solidFill>
                          <a:effectLst/>
                          <a:latin typeface="游ゴシック" panose="020B0400000000000000" pitchFamily="50" charset="-128"/>
                          <a:ea typeface="游ゴシック" panose="020B0400000000000000" pitchFamily="50" charset="-128"/>
                        </a:rPr>
                        <a:t>人</a:t>
                      </a:r>
                      <a:endParaRPr lang="en-US" altLang="ja-JP" sz="1200" b="0" i="0" u="none" strike="noStrike" baseline="0" dirty="0">
                        <a:solidFill>
                          <a:schemeClr val="tx1"/>
                        </a:solidFill>
                        <a:effectLst/>
                        <a:latin typeface="游ゴシック" panose="020B0400000000000000" pitchFamily="50" charset="-128"/>
                        <a:ea typeface="游ゴシック" panose="020B0400000000000000" pitchFamily="50" charset="-128"/>
                      </a:endParaRPr>
                    </a:p>
                  </a:txBody>
                  <a:tcPr marL="6572" marR="6572" marT="6572" marB="0" anchor="ctr"/>
                </a:tc>
                <a:tc>
                  <a:txBody>
                    <a:bodyPr/>
                    <a:lstStyle/>
                    <a:p>
                      <a:pPr algn="l" fontAlgn="ctr"/>
                      <a: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t>・ブロックの統括を行う。</a:t>
                      </a:r>
                      <a:b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b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・ブロック研修の企画・立案、指導</a:t>
                      </a:r>
                      <a:endParaRPr lang="en-US" altLang="ja-JP" sz="1200" b="0" i="0" u="none" strike="noStrike" dirty="0" smtClean="0">
                        <a:solidFill>
                          <a:schemeClr val="tx1"/>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　や助言</a:t>
                      </a:r>
                      <a: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t>を</a:t>
                      </a: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行う</a:t>
                      </a:r>
                      <a: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t>。</a:t>
                      </a:r>
                      <a:b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br>
                      <a: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t>・各ブロック</a:t>
                      </a: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に複数名 </a:t>
                      </a:r>
                      <a:endParaRPr lang="ja-JP" altLang="en-US" sz="1200" b="0" i="0" u="none" strike="sngStrike" dirty="0">
                        <a:solidFill>
                          <a:schemeClr val="tx1"/>
                        </a:solidFill>
                        <a:effectLst/>
                        <a:latin typeface="游ゴシック" panose="020B0400000000000000" pitchFamily="50" charset="-128"/>
                        <a:ea typeface="游ゴシック" panose="020B0400000000000000" pitchFamily="50" charset="-128"/>
                      </a:endParaRPr>
                    </a:p>
                  </a:txBody>
                  <a:tcPr marL="6572" marR="6572" marT="6572" marB="0" anchor="ctr"/>
                </a:tc>
                <a:tc>
                  <a:txBody>
                    <a:bodyPr/>
                    <a:lstStyle/>
                    <a:p>
                      <a:pPr algn="l" fontAlgn="ct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・組織マネジメント</a:t>
                      </a:r>
                      <a:endParaRPr lang="en-US" altLang="ja-JP" sz="1200" b="0" i="0" u="none" strike="noStrike" dirty="0" smtClean="0">
                        <a:solidFill>
                          <a:schemeClr val="tx1"/>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・地域の課題、対策</a:t>
                      </a:r>
                      <a:endPar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572" marR="6572" marT="6572" marB="0" anchor="ctr"/>
                </a:tc>
                <a:tc>
                  <a:txBody>
                    <a:bodyPr/>
                    <a:lstStyle/>
                    <a:p>
                      <a:pPr algn="ctr" fontAlgn="ct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国</a:t>
                      </a:r>
                      <a:endParaRPr lang="en-US" altLang="ja-JP" sz="1200" b="0" i="0" u="none" strike="noStrike" dirty="0" smtClean="0">
                        <a:solidFill>
                          <a:schemeClr val="tx1"/>
                        </a:solidFill>
                        <a:effectLst/>
                        <a:latin typeface="游ゴシック" panose="020B0400000000000000" pitchFamily="50" charset="-128"/>
                        <a:ea typeface="游ゴシック" panose="020B0400000000000000" pitchFamily="50" charset="-128"/>
                      </a:endParaRPr>
                    </a:p>
                    <a:p>
                      <a:pPr algn="ctr" fontAlgn="ct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（委託事業）</a:t>
                      </a:r>
                      <a:endParaRPr lang="zh-TW" altLang="en-US" sz="12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572" marR="6572" marT="6572" marB="0" anchor="ctr"/>
                </a:tc>
                <a:extLst>
                  <a:ext uri="{0D108BD9-81ED-4DB2-BD59-A6C34878D82A}">
                    <a16:rowId xmlns:a16="http://schemas.microsoft.com/office/drawing/2014/main" val="5117460"/>
                  </a:ext>
                </a:extLst>
              </a:tr>
              <a:tr h="938905">
                <a:tc>
                  <a:txBody>
                    <a:bodyPr/>
                    <a:lstStyle/>
                    <a:p>
                      <a:pPr algn="ctr" fontAlgn="ctr"/>
                      <a: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t>行政支援</a:t>
                      </a: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リーダー</a:t>
                      </a:r>
                      <a:endPar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572" marR="6572" marT="6572" marB="0" anchor="ctr"/>
                </a:tc>
                <a:tc>
                  <a:txBody>
                    <a:bodyPr/>
                    <a:lstStyle/>
                    <a:p>
                      <a:pPr algn="ctr" fontAlgn="ctr"/>
                      <a:r>
                        <a:rPr lang="ja-JP" altLang="en-US" sz="1200" b="0" i="0" u="none" strike="noStrike" dirty="0" smtClean="0">
                          <a:solidFill>
                            <a:schemeClr val="tx1"/>
                          </a:solidFill>
                          <a:effectLst/>
                          <a:latin typeface="游ゴシック" panose="020B0400000000000000" pitchFamily="50" charset="-128"/>
                          <a:ea typeface="+mn-ea"/>
                        </a:rPr>
                        <a:t>自治体職員</a:t>
                      </a:r>
                      <a:endParaRPr lang="en-US" altLang="ja-JP" sz="1200" b="0" i="0" u="none" strike="noStrike" dirty="0" smtClean="0">
                        <a:solidFill>
                          <a:schemeClr val="tx1"/>
                        </a:solidFill>
                        <a:effectLst/>
                        <a:latin typeface="游ゴシック" panose="020B0400000000000000" pitchFamily="50" charset="-128"/>
                        <a:ea typeface="+mn-ea"/>
                      </a:endParaRPr>
                    </a:p>
                  </a:txBody>
                  <a:tcPr marL="6572" marR="6572" marT="6572" marB="0" anchor="ctr"/>
                </a:tc>
                <a:tc>
                  <a:txBody>
                    <a:bodyPr/>
                    <a:lstStyle/>
                    <a:p>
                      <a:pPr algn="ctr" fontAlgn="ctr"/>
                      <a: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t>約</a:t>
                      </a:r>
                      <a:r>
                        <a:rPr lang="en-US" altLang="ja-JP" sz="1200" b="0" i="0" u="none" strike="noStrike" dirty="0" smtClean="0">
                          <a:solidFill>
                            <a:schemeClr val="tx1"/>
                          </a:solidFill>
                          <a:effectLst/>
                          <a:latin typeface="游ゴシック" panose="020B0400000000000000" pitchFamily="50" charset="-128"/>
                          <a:ea typeface="游ゴシック" panose="020B0400000000000000" pitchFamily="50" charset="-128"/>
                        </a:rPr>
                        <a:t>800</a:t>
                      </a: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人</a:t>
                      </a:r>
                      <a:endParaRPr lang="en-US" altLang="ja-JP" sz="12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572" marR="6572" marT="6572" marB="0" anchor="ctr"/>
                </a:tc>
                <a:tc>
                  <a:txBody>
                    <a:bodyPr/>
                    <a:lstStyle/>
                    <a:p>
                      <a:pPr algn="l" fontAlgn="ctr"/>
                      <a: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t>・都道府県の統括を行う。</a:t>
                      </a:r>
                      <a:b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br>
                      <a: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t>・</a:t>
                      </a: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都道府県、保健所設置市・特別区</a:t>
                      </a:r>
                      <a:endParaRPr lang="en-US" altLang="ja-JP" sz="1200" b="0" i="0" u="none" strike="noStrike" dirty="0" smtClean="0">
                        <a:solidFill>
                          <a:schemeClr val="tx1"/>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　単位の研修の指導</a:t>
                      </a:r>
                      <a: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t>や助言を</a:t>
                      </a: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行う</a:t>
                      </a:r>
                      <a: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t>。</a:t>
                      </a:r>
                      <a:b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br>
                      <a: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t>・</a:t>
                      </a: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各都道府県ごとに配置</a:t>
                      </a:r>
                      <a:endParaRPr lang="ja-JP" altLang="en-US" sz="1200" b="0" i="0" u="none" strike="sngStrike" dirty="0">
                        <a:solidFill>
                          <a:schemeClr val="tx1"/>
                        </a:solidFill>
                        <a:effectLst/>
                        <a:latin typeface="游ゴシック" panose="020B0400000000000000" pitchFamily="50" charset="-128"/>
                        <a:ea typeface="游ゴシック" panose="020B0400000000000000" pitchFamily="50" charset="-128"/>
                      </a:endParaRPr>
                    </a:p>
                  </a:txBody>
                  <a:tcPr marL="6572" marR="6572" marT="6572" marB="0" anchor="ctr"/>
                </a:tc>
                <a:tc>
                  <a:txBody>
                    <a:bodyPr/>
                    <a:lstStyle/>
                    <a:p>
                      <a:pPr algn="l" fontAlgn="ct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・組織マネジメント</a:t>
                      </a:r>
                      <a:endParaRPr lang="en-US" altLang="ja-JP" sz="1200" b="0" i="0" u="none" strike="noStrike" dirty="0" smtClean="0">
                        <a:solidFill>
                          <a:schemeClr val="tx1"/>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・特に自治体組織の分析と</a:t>
                      </a:r>
                      <a:endParaRPr lang="en-US" altLang="ja-JP" sz="1200" b="0" i="0" u="none" strike="noStrike" dirty="0" smtClean="0">
                        <a:solidFill>
                          <a:schemeClr val="tx1"/>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　改善の手法</a:t>
                      </a:r>
                      <a:endParaRPr lang="en-US" altLang="ja-JP" sz="1200" b="0" i="0" u="none" strike="noStrike" dirty="0" smtClean="0">
                        <a:solidFill>
                          <a:schemeClr val="tx1"/>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・ブロック単位で実施</a:t>
                      </a:r>
                      <a:endPar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572" marR="6572" marT="6572" marB="0" anchor="ctr"/>
                </a:tc>
                <a:tc>
                  <a:txBody>
                    <a:bodyPr/>
                    <a:lstStyle/>
                    <a:p>
                      <a:pPr algn="ctr" fontAlgn="ctr"/>
                      <a:r>
                        <a:rPr lang="ja-JP" altLang="en-US" sz="1200" b="0" i="0" u="none" strike="noStrike" dirty="0" smtClean="0">
                          <a:solidFill>
                            <a:schemeClr val="tx1"/>
                          </a:solidFill>
                          <a:effectLst/>
                          <a:latin typeface="游ゴシック" panose="020B0400000000000000" pitchFamily="50" charset="-128"/>
                          <a:ea typeface="+mn-ea"/>
                        </a:rPr>
                        <a:t>国</a:t>
                      </a:r>
                      <a:endParaRPr lang="en-US" altLang="ja-JP" sz="1200" b="0" i="0" u="none" strike="noStrike" dirty="0" smtClean="0">
                        <a:solidFill>
                          <a:schemeClr val="tx1"/>
                        </a:solidFill>
                        <a:effectLst/>
                        <a:latin typeface="游ゴシック" panose="020B0400000000000000" pitchFamily="50" charset="-128"/>
                        <a:ea typeface="+mn-ea"/>
                      </a:endParaRPr>
                    </a:p>
                    <a:p>
                      <a:pPr algn="ctr" fontAlgn="ctr"/>
                      <a:r>
                        <a:rPr lang="ja-JP" altLang="en-US" sz="1200" b="0" i="0" u="none" strike="noStrike" dirty="0" smtClean="0">
                          <a:solidFill>
                            <a:schemeClr val="tx1"/>
                          </a:solidFill>
                          <a:effectLst/>
                          <a:latin typeface="游ゴシック" panose="020B0400000000000000" pitchFamily="50" charset="-128"/>
                          <a:ea typeface="+mn-ea"/>
                        </a:rPr>
                        <a:t>（委託事業）</a:t>
                      </a:r>
                      <a:endParaRPr lang="en-US" altLang="ja-JP" sz="1200" b="0" i="0" u="none" strike="noStrike" dirty="0" smtClean="0">
                        <a:solidFill>
                          <a:schemeClr val="tx1"/>
                        </a:solidFill>
                        <a:effectLst/>
                        <a:latin typeface="游ゴシック" panose="020B0400000000000000" pitchFamily="50" charset="-128"/>
                        <a:ea typeface="+mn-ea"/>
                      </a:endParaRPr>
                    </a:p>
                  </a:txBody>
                  <a:tcPr marL="6572" marR="6572" marT="6572" marB="0" anchor="ctr"/>
                </a:tc>
                <a:extLst>
                  <a:ext uri="{0D108BD9-81ED-4DB2-BD59-A6C34878D82A}">
                    <a16:rowId xmlns:a16="http://schemas.microsoft.com/office/drawing/2014/main" val="750297725"/>
                  </a:ext>
                </a:extLst>
              </a:tr>
              <a:tr h="938905">
                <a:tc>
                  <a:txBody>
                    <a:bodyPr/>
                    <a:lstStyle/>
                    <a:p>
                      <a:pPr algn="ctr" fontAlgn="ctr"/>
                      <a:r>
                        <a:rPr lang="zh-TW"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都道府県</a:t>
                      </a: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等</a:t>
                      </a:r>
                      <a:endParaRPr lang="en-US" altLang="ja-JP" sz="1200" b="0" i="0" u="none" strike="noStrike" dirty="0" smtClean="0">
                        <a:solidFill>
                          <a:schemeClr val="tx1"/>
                        </a:solidFill>
                        <a:effectLst/>
                        <a:latin typeface="游ゴシック" panose="020B0400000000000000" pitchFamily="50" charset="-128"/>
                        <a:ea typeface="游ゴシック" panose="020B0400000000000000" pitchFamily="50" charset="-128"/>
                      </a:endParaRPr>
                    </a:p>
                    <a:p>
                      <a:pPr algn="ctr" fontAlgn="ctr"/>
                      <a:r>
                        <a:rPr lang="zh-TW"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実務</a:t>
                      </a:r>
                      <a:r>
                        <a:rPr lang="zh-TW" altLang="en-US" sz="1200" b="0" i="0" u="none" strike="noStrike" dirty="0">
                          <a:solidFill>
                            <a:schemeClr val="tx1"/>
                          </a:solidFill>
                          <a:effectLst/>
                          <a:latin typeface="游ゴシック" panose="020B0400000000000000" pitchFamily="50" charset="-128"/>
                          <a:ea typeface="游ゴシック" panose="020B0400000000000000" pitchFamily="50" charset="-128"/>
                        </a:rPr>
                        <a:t>人員</a:t>
                      </a:r>
                    </a:p>
                  </a:txBody>
                  <a:tcPr marL="6572" marR="6572" marT="6572" marB="0" anchor="ctr"/>
                </a:tc>
                <a:tc>
                  <a:txBody>
                    <a:bodyPr/>
                    <a:lstStyle/>
                    <a:p>
                      <a:pPr algn="ctr" fontAlgn="ct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自治体職員</a:t>
                      </a:r>
                      <a:endParaRPr lang="en-US" altLang="ja-JP" sz="1200" b="0" i="0" u="none" strike="noStrike" dirty="0" smtClean="0">
                        <a:solidFill>
                          <a:schemeClr val="tx1"/>
                        </a:solidFill>
                        <a:effectLst/>
                        <a:latin typeface="游ゴシック" panose="020B0400000000000000" pitchFamily="50" charset="-128"/>
                        <a:ea typeface="游ゴシック" panose="020B0400000000000000" pitchFamily="50" charset="-128"/>
                      </a:endParaRPr>
                    </a:p>
                  </a:txBody>
                  <a:tcPr marL="6572" marR="6572" marT="6572" marB="0" anchor="ctr"/>
                </a:tc>
                <a:tc>
                  <a:txBody>
                    <a:bodyPr/>
                    <a:lstStyle/>
                    <a:p>
                      <a:pPr algn="ctr" fontAlgn="ctr"/>
                      <a: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t>約</a:t>
                      </a:r>
                      <a:r>
                        <a:rPr lang="en-US" altLang="ja-JP" sz="1200" b="0" i="0" u="none" strike="noStrike" dirty="0" smtClean="0">
                          <a:solidFill>
                            <a:schemeClr val="tx1"/>
                          </a:solidFill>
                          <a:effectLst/>
                          <a:latin typeface="游ゴシック" panose="020B0400000000000000" pitchFamily="50" charset="-128"/>
                          <a:ea typeface="游ゴシック" panose="020B0400000000000000" pitchFamily="50" charset="-128"/>
                        </a:rPr>
                        <a:t>20,000</a:t>
                      </a: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人</a:t>
                      </a:r>
                      <a:endParaRPr lang="en-US" altLang="ja-JP" sz="1200" b="0" i="0" u="none" strike="noStrike" dirty="0" smtClean="0">
                        <a:solidFill>
                          <a:schemeClr val="tx1"/>
                        </a:solidFill>
                        <a:effectLst/>
                        <a:latin typeface="游ゴシック" panose="020B0400000000000000" pitchFamily="50" charset="-128"/>
                        <a:ea typeface="游ゴシック" panose="020B0400000000000000" pitchFamily="50" charset="-128"/>
                      </a:endParaRPr>
                    </a:p>
                  </a:txBody>
                  <a:tcPr marL="6572" marR="6572" marT="6572" marB="0" anchor="ctr"/>
                </a:tc>
                <a:tc>
                  <a:txBody>
                    <a:bodyPr/>
                    <a:lstStyle/>
                    <a:p>
                      <a:pPr algn="l" fontAlgn="ctr"/>
                      <a: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t>・</a:t>
                      </a: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都道府県、保健所設置市・特別区</a:t>
                      </a:r>
                      <a:endParaRPr lang="en-US" altLang="ja-JP" sz="1200" b="0" i="0" u="none" strike="noStrike" dirty="0" smtClean="0">
                        <a:solidFill>
                          <a:schemeClr val="tx1"/>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　内の</a:t>
                      </a:r>
                      <a: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t>実務</a:t>
                      </a: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を行う</a:t>
                      </a:r>
                      <a: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t>。</a:t>
                      </a:r>
                    </a:p>
                  </a:txBody>
                  <a:tcPr marL="6572" marR="6572" marT="6572" marB="0" anchor="ctr"/>
                </a:tc>
                <a:tc>
                  <a:txBody>
                    <a:bodyPr/>
                    <a:lstStyle/>
                    <a:p>
                      <a:pPr algn="l" fontAlgn="ctr"/>
                      <a:endParaRPr lang="en-US" altLang="ja-JP" sz="1200" b="0" i="0" u="none" strike="noStrike" dirty="0" smtClean="0">
                        <a:solidFill>
                          <a:schemeClr val="tx1"/>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・感染症の基本的知識</a:t>
                      </a:r>
                      <a:endParaRPr lang="en-US" altLang="ja-JP" sz="1200" b="0" i="0" u="none" strike="noStrike" dirty="0" smtClean="0">
                        <a:solidFill>
                          <a:schemeClr val="tx1"/>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・積極的疫学調査について</a:t>
                      </a:r>
                      <a:endParaRPr lang="en-US" altLang="ja-JP" sz="1200" b="0" i="0" u="none" strike="noStrike" dirty="0" smtClean="0">
                        <a:solidFill>
                          <a:schemeClr val="tx1"/>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・都道府県、保健所設置市・</a:t>
                      </a:r>
                      <a:endParaRPr lang="en-US" altLang="ja-JP" sz="1200" b="0" i="0" u="none" strike="noStrike" dirty="0" smtClean="0">
                        <a:solidFill>
                          <a:schemeClr val="tx1"/>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　特別区単位で実施</a:t>
                      </a:r>
                      <a:endParaRPr lang="en-US" altLang="ja-JP" sz="1200" b="0" i="0" u="none" strike="noStrike" dirty="0" smtClean="0">
                        <a:solidFill>
                          <a:schemeClr val="tx1"/>
                        </a:solidFill>
                        <a:effectLst/>
                        <a:latin typeface="游ゴシック" panose="020B0400000000000000" pitchFamily="50" charset="-128"/>
                        <a:ea typeface="游ゴシック" panose="020B0400000000000000" pitchFamily="50" charset="-128"/>
                      </a:endParaRPr>
                    </a:p>
                  </a:txBody>
                  <a:tcPr marL="6572" marR="6572" marT="6572" marB="0" anchor="ctr"/>
                </a:tc>
                <a:tc>
                  <a:txBody>
                    <a:bodyPr/>
                    <a:lstStyle/>
                    <a:p>
                      <a:pPr algn="ctr" fontAlgn="ctr"/>
                      <a:r>
                        <a:rPr lang="ja-JP" altLang="en-US" sz="1200" b="0" i="0" u="none" strike="noStrike" dirty="0" smtClean="0">
                          <a:solidFill>
                            <a:schemeClr val="tx1"/>
                          </a:solidFill>
                          <a:effectLst/>
                          <a:latin typeface="游ゴシック" panose="020B0400000000000000" pitchFamily="50" charset="-128"/>
                          <a:ea typeface="+mn-ea"/>
                        </a:rPr>
                        <a:t>都道府県、</a:t>
                      </a:r>
                      <a:endParaRPr lang="en-US" altLang="ja-JP" sz="1200" b="0" i="0" u="none" strike="noStrike" dirty="0" smtClean="0">
                        <a:solidFill>
                          <a:schemeClr val="tx1"/>
                        </a:solidFill>
                        <a:effectLst/>
                        <a:latin typeface="游ゴシック" panose="020B0400000000000000" pitchFamily="50" charset="-128"/>
                        <a:ea typeface="+mn-ea"/>
                      </a:endParaRPr>
                    </a:p>
                    <a:p>
                      <a:pPr algn="ctr" fontAlgn="ctr"/>
                      <a:r>
                        <a:rPr lang="ja-JP" altLang="en-US" sz="1200" b="0" i="0" u="none" strike="noStrike" dirty="0" smtClean="0">
                          <a:solidFill>
                            <a:schemeClr val="tx1"/>
                          </a:solidFill>
                          <a:effectLst/>
                          <a:latin typeface="游ゴシック" panose="020B0400000000000000" pitchFamily="50" charset="-128"/>
                          <a:ea typeface="+mn-ea"/>
                        </a:rPr>
                        <a:t>保健所設置市・特別区</a:t>
                      </a:r>
                      <a:endParaRPr lang="zh-TW" altLang="en-US" sz="12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572" marR="6572" marT="6572" marB="0" anchor="ctr"/>
                </a:tc>
                <a:extLst>
                  <a:ext uri="{0D108BD9-81ED-4DB2-BD59-A6C34878D82A}">
                    <a16:rowId xmlns:a16="http://schemas.microsoft.com/office/drawing/2014/main" val="749603725"/>
                  </a:ext>
                </a:extLst>
              </a:tr>
              <a:tr h="627429">
                <a:tc>
                  <a:txBody>
                    <a:bodyPr/>
                    <a:lstStyle/>
                    <a:p>
                      <a:pPr algn="ctr" fontAlgn="ctr"/>
                      <a:r>
                        <a:rPr lang="ja-JP" altLang="en-US" sz="1200" b="0" i="0" u="none" strike="noStrike">
                          <a:solidFill>
                            <a:schemeClr val="tx1"/>
                          </a:solidFill>
                          <a:effectLst/>
                          <a:latin typeface="游ゴシック" panose="020B0400000000000000" pitchFamily="50" charset="-128"/>
                          <a:ea typeface="游ゴシック" panose="020B0400000000000000" pitchFamily="50" charset="-128"/>
                        </a:rPr>
                        <a:t>人材バンク（</a:t>
                      </a:r>
                      <a:r>
                        <a:rPr lang="en-US" altLang="ja-JP" sz="1200" b="0" i="0" u="none" strike="noStrike">
                          <a:solidFill>
                            <a:schemeClr val="tx1"/>
                          </a:solidFill>
                          <a:effectLst/>
                          <a:latin typeface="游ゴシック" panose="020B0400000000000000" pitchFamily="50" charset="-128"/>
                          <a:ea typeface="游ゴシック" panose="020B0400000000000000" pitchFamily="50" charset="-128"/>
                        </a:rPr>
                        <a:t>IHEAT</a:t>
                      </a:r>
                      <a:r>
                        <a:rPr lang="ja-JP" altLang="en-US" sz="1200" b="0" i="0" u="none" strike="noStrike">
                          <a:solidFill>
                            <a:schemeClr val="tx1"/>
                          </a:solidFill>
                          <a:effectLst/>
                          <a:latin typeface="游ゴシック" panose="020B0400000000000000" pitchFamily="50" charset="-128"/>
                          <a:ea typeface="游ゴシック" panose="020B0400000000000000" pitchFamily="50" charset="-128"/>
                        </a:rPr>
                        <a:t>）</a:t>
                      </a:r>
                    </a:p>
                  </a:txBody>
                  <a:tcPr marL="6572" marR="6572" marT="6572" marB="0" anchor="ctr"/>
                </a:tc>
                <a:tc>
                  <a:txBody>
                    <a:bodyPr/>
                    <a:lstStyle/>
                    <a:p>
                      <a:pPr algn="ctr" fontAlgn="ct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各学会・団体員</a:t>
                      </a:r>
                      <a:endParaRPr lang="en-US" altLang="ja-JP" sz="1200" b="0" i="0" u="none" strike="noStrike" dirty="0" smtClean="0">
                        <a:solidFill>
                          <a:schemeClr val="tx1"/>
                        </a:solidFill>
                        <a:effectLst/>
                        <a:latin typeface="游ゴシック" panose="020B0400000000000000" pitchFamily="50" charset="-128"/>
                        <a:ea typeface="游ゴシック" panose="020B0400000000000000" pitchFamily="50" charset="-128"/>
                      </a:endParaRPr>
                    </a:p>
                    <a:p>
                      <a:pPr algn="ctr" fontAlgn="ct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（専門職）</a:t>
                      </a:r>
                      <a:endPar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572" marR="6572" marT="6572" marB="0" anchor="ctr"/>
                </a:tc>
                <a:tc>
                  <a:txBody>
                    <a:bodyPr/>
                    <a:lstStyle/>
                    <a:p>
                      <a:pPr algn="ctr" fontAlgn="ctr"/>
                      <a:r>
                        <a:rPr lang="zh-TW" altLang="en-US" sz="1200" b="0" i="0" u="none" strike="noStrike" dirty="0">
                          <a:solidFill>
                            <a:schemeClr val="tx1"/>
                          </a:solidFill>
                          <a:effectLst/>
                          <a:latin typeface="游ゴシック" panose="020B0400000000000000" pitchFamily="50" charset="-128"/>
                          <a:ea typeface="游ゴシック" panose="020B0400000000000000" pitchFamily="50" charset="-128"/>
                        </a:rPr>
                        <a:t>約</a:t>
                      </a:r>
                      <a:r>
                        <a:rPr lang="en-US" altLang="zh-TW" sz="1200" b="0" i="0" u="none" strike="noStrike" dirty="0" smtClean="0">
                          <a:solidFill>
                            <a:schemeClr val="tx1"/>
                          </a:solidFill>
                          <a:effectLst/>
                          <a:latin typeface="游ゴシック" panose="020B0400000000000000" pitchFamily="50" charset="-128"/>
                          <a:ea typeface="游ゴシック" panose="020B0400000000000000" pitchFamily="50" charset="-128"/>
                        </a:rPr>
                        <a:t>1,200</a:t>
                      </a: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人</a:t>
                      </a:r>
                      <a:r>
                        <a:rPr lang="ja-JP" altLang="en-US" sz="1200" b="0" i="0" u="none" strike="noStrike" baseline="30000" dirty="0" smtClean="0">
                          <a:solidFill>
                            <a:schemeClr val="tx1"/>
                          </a:solidFill>
                          <a:effectLst/>
                          <a:latin typeface="游ゴシック" panose="020B0400000000000000" pitchFamily="50" charset="-128"/>
                          <a:ea typeface="游ゴシック" panose="020B0400000000000000" pitchFamily="50" charset="-128"/>
                        </a:rPr>
                        <a:t>＊</a:t>
                      </a:r>
                      <a:r>
                        <a:rPr lang="en-US" altLang="zh-TW" sz="1200" b="0" i="0" u="none" strike="noStrike" dirty="0">
                          <a:solidFill>
                            <a:schemeClr val="tx1"/>
                          </a:solidFill>
                          <a:effectLst/>
                          <a:latin typeface="游ゴシック" panose="020B0400000000000000" pitchFamily="50" charset="-128"/>
                          <a:ea typeface="游ゴシック" panose="020B0400000000000000" pitchFamily="50" charset="-128"/>
                        </a:rPr>
                        <a:t/>
                      </a:r>
                      <a:br>
                        <a:rPr lang="en-US" altLang="zh-TW" sz="1200" b="0" i="0" u="none" strike="noStrike" dirty="0">
                          <a:solidFill>
                            <a:schemeClr val="tx1"/>
                          </a:solidFill>
                          <a:effectLst/>
                          <a:latin typeface="游ゴシック" panose="020B0400000000000000" pitchFamily="50" charset="-128"/>
                          <a:ea typeface="游ゴシック" panose="020B0400000000000000" pitchFamily="50" charset="-128"/>
                        </a:rPr>
                      </a:br>
                      <a:r>
                        <a:rPr lang="zh-TW" altLang="en-US" sz="1200" b="0" i="0" u="none" strike="noStrike" dirty="0">
                          <a:solidFill>
                            <a:schemeClr val="tx1"/>
                          </a:solidFill>
                          <a:effectLst/>
                          <a:latin typeface="游ゴシック" panose="020B0400000000000000" pitchFamily="50" charset="-128"/>
                          <a:ea typeface="游ゴシック" panose="020B0400000000000000" pitchFamily="50" charset="-128"/>
                        </a:rPr>
                        <a:t>（今後</a:t>
                      </a:r>
                      <a:r>
                        <a:rPr lang="zh-TW"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増員</a:t>
                      </a:r>
                      <a:endParaRPr lang="en-US" altLang="zh-TW" sz="1200" b="0" i="0" u="none" strike="noStrike" dirty="0" smtClean="0">
                        <a:solidFill>
                          <a:schemeClr val="tx1"/>
                        </a:solidFill>
                        <a:effectLst/>
                        <a:latin typeface="游ゴシック" panose="020B0400000000000000" pitchFamily="50" charset="-128"/>
                        <a:ea typeface="游ゴシック" panose="020B0400000000000000" pitchFamily="50" charset="-128"/>
                      </a:endParaRPr>
                    </a:p>
                    <a:p>
                      <a:pPr algn="ctr" fontAlgn="ctr"/>
                      <a:r>
                        <a:rPr lang="zh-TW"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予定</a:t>
                      </a:r>
                      <a:r>
                        <a:rPr lang="zh-TW" altLang="en-US" sz="1200" b="0" i="0" u="none" strike="noStrike" dirty="0">
                          <a:solidFill>
                            <a:schemeClr val="tx1"/>
                          </a:solidFill>
                          <a:effectLst/>
                          <a:latin typeface="游ゴシック" panose="020B0400000000000000" pitchFamily="50" charset="-128"/>
                          <a:ea typeface="游ゴシック" panose="020B0400000000000000" pitchFamily="50" charset="-128"/>
                        </a:rPr>
                        <a:t>）</a:t>
                      </a:r>
                    </a:p>
                  </a:txBody>
                  <a:tcPr marL="6572" marR="6572" marT="6572" marB="0" anchor="ctr"/>
                </a:tc>
                <a:tc>
                  <a:txBody>
                    <a:bodyPr/>
                    <a:lstStyle/>
                    <a:p>
                      <a:pPr algn="l" fontAlgn="ctr"/>
                      <a: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t>・保健所業務（積極的疫学</a:t>
                      </a: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調査等）</a:t>
                      </a:r>
                      <a:endParaRPr lang="en-US" altLang="ja-JP" sz="1200" b="0" i="0" u="none" strike="noStrike" dirty="0" smtClean="0">
                        <a:solidFill>
                          <a:schemeClr val="tx1"/>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　を行う</a:t>
                      </a:r>
                      <a: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t>。</a:t>
                      </a:r>
                      <a:b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br>
                      <a: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t>　感染源の特定、濃厚接触者の</a:t>
                      </a: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把握</a:t>
                      </a:r>
                      <a:endParaRPr lang="en-US" altLang="ja-JP" sz="1200" b="0" i="0" u="none" strike="noStrike" dirty="0" smtClean="0">
                        <a:solidFill>
                          <a:schemeClr val="tx1"/>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　と管理等。</a:t>
                      </a:r>
                      <a:endPar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572" marR="6572" marT="6572" marB="0" anchor="ctr"/>
                </a:tc>
                <a:tc>
                  <a:txBody>
                    <a:bodyPr/>
                    <a:lstStyle/>
                    <a:p>
                      <a:pPr algn="l" fontAlgn="ct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・積極的疫学調査について</a:t>
                      </a:r>
                      <a:endParaRPr lang="en-US" altLang="ja-JP" sz="1200" b="0" i="0" u="none" strike="noStrike" dirty="0" smtClean="0">
                        <a:solidFill>
                          <a:schemeClr val="tx1"/>
                        </a:solidFill>
                        <a:effectLst/>
                        <a:latin typeface="游ゴシック" panose="020B0400000000000000" pitchFamily="50" charset="-128"/>
                        <a:ea typeface="游ゴシック" panose="020B0400000000000000" pitchFamily="50" charset="-128"/>
                      </a:endParaRPr>
                    </a:p>
                  </a:txBody>
                  <a:tcPr marL="6572" marR="6572" marT="6572" marB="0" anchor="ctr"/>
                </a:tc>
                <a:tc>
                  <a:txBody>
                    <a:bodyPr/>
                    <a:lstStyle/>
                    <a:p>
                      <a:pPr algn="ctr" fontAlgn="ctr"/>
                      <a:r>
                        <a:rPr lang="zh-TW"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都道府県</a:t>
                      </a: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等</a:t>
                      </a:r>
                      <a:endParaRPr lang="zh-TW" altLang="en-US" sz="12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572" marR="6572" marT="6572" marB="0" anchor="ctr"/>
                </a:tc>
                <a:extLst>
                  <a:ext uri="{0D108BD9-81ED-4DB2-BD59-A6C34878D82A}">
                    <a16:rowId xmlns:a16="http://schemas.microsoft.com/office/drawing/2014/main" val="898893664"/>
                  </a:ext>
                </a:extLst>
              </a:tr>
              <a:tr h="1042730">
                <a:tc>
                  <a:txBody>
                    <a:bodyPr/>
                    <a:lstStyle/>
                    <a:p>
                      <a:pPr algn="ctr" fontAlgn="ct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クラスターチーム</a:t>
                      </a:r>
                      <a:endPar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572" marR="6572" marT="6572" marB="0" anchor="ctr"/>
                </a:tc>
                <a:tc>
                  <a:txBody>
                    <a:bodyPr/>
                    <a:lstStyle/>
                    <a:p>
                      <a:pPr algn="ctr" fontAlgn="ctr"/>
                      <a:r>
                        <a:rPr lang="en-US" sz="1200" b="0" i="0" u="none" strike="noStrike" dirty="0">
                          <a:solidFill>
                            <a:schemeClr val="tx1"/>
                          </a:solidFill>
                          <a:effectLst/>
                          <a:latin typeface="游ゴシック" panose="020B0400000000000000" pitchFamily="50" charset="-128"/>
                          <a:ea typeface="游ゴシック" panose="020B0400000000000000" pitchFamily="50" charset="-128"/>
                        </a:rPr>
                        <a:t>FETP</a:t>
                      </a: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修了者、</a:t>
                      </a:r>
                      <a:endParaRPr lang="en-US" altLang="ja-JP" sz="1200" b="0" i="0" u="none" strike="noStrike" dirty="0" smtClean="0">
                        <a:solidFill>
                          <a:schemeClr val="tx1"/>
                        </a:solidFill>
                        <a:effectLst/>
                        <a:latin typeface="游ゴシック" panose="020B0400000000000000" pitchFamily="50" charset="-128"/>
                        <a:ea typeface="游ゴシック" panose="020B0400000000000000" pitchFamily="50" charset="-128"/>
                      </a:endParaRPr>
                    </a:p>
                    <a:p>
                      <a:pPr algn="ctr" fontAlgn="ct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地方衛生研究所職員等</a:t>
                      </a:r>
                      <a: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t>専門家</a:t>
                      </a:r>
                    </a:p>
                  </a:txBody>
                  <a:tcPr marL="6572" marR="6572" marT="6572" marB="0" anchor="ctr"/>
                </a:tc>
                <a:tc>
                  <a:txBody>
                    <a:bodyPr/>
                    <a:lstStyle/>
                    <a:p>
                      <a:pPr algn="ctr" fontAlgn="ctr"/>
                      <a: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t>約</a:t>
                      </a:r>
                      <a:r>
                        <a:rPr lang="en-US" altLang="ja-JP" sz="1200" b="0" i="0" u="none" strike="noStrike" dirty="0" smtClean="0">
                          <a:solidFill>
                            <a:schemeClr val="tx1"/>
                          </a:solidFill>
                          <a:effectLst/>
                          <a:latin typeface="游ゴシック" panose="020B0400000000000000" pitchFamily="50" charset="-128"/>
                          <a:ea typeface="游ゴシック" panose="020B0400000000000000" pitchFamily="50" charset="-128"/>
                        </a:rPr>
                        <a:t>500</a:t>
                      </a: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人</a:t>
                      </a:r>
                      <a:endParaRPr lang="en-US" altLang="ja-JP" sz="12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572" marR="6572" marT="6572" marB="0" anchor="ctr"/>
                </a:tc>
                <a:tc>
                  <a:txBody>
                    <a:bodyPr/>
                    <a:lstStyle/>
                    <a:p>
                      <a:pPr algn="l" fontAlgn="ctr"/>
                      <a: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t>・クラスターに対する専門的</a:t>
                      </a: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対応を</a:t>
                      </a:r>
                      <a:endParaRPr lang="en-US" altLang="ja-JP" sz="1200" b="0" i="0" u="none" strike="noStrike" dirty="0" smtClean="0">
                        <a:solidFill>
                          <a:schemeClr val="tx1"/>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　行う</a:t>
                      </a:r>
                      <a: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t>。</a:t>
                      </a:r>
                      <a:b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br>
                      <a: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t>・各都道府県</a:t>
                      </a: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に複数チーム</a:t>
                      </a:r>
                      <a: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t>　</a:t>
                      </a:r>
                      <a:b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b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・感染源</a:t>
                      </a:r>
                      <a: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t>、経路、リスク評価</a:t>
                      </a: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、デー</a:t>
                      </a:r>
                      <a:endParaRPr lang="en-US" altLang="ja-JP" sz="1200" b="0" i="0" u="none" strike="noStrike" dirty="0" smtClean="0">
                        <a:solidFill>
                          <a:schemeClr val="tx1"/>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　タ収集・解析、感染</a:t>
                      </a:r>
                      <a:r>
                        <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rPr>
                        <a:t>防止</a:t>
                      </a:r>
                      <a:r>
                        <a:rPr lang="ja-JP" altLang="en-US" sz="1200" b="0" i="0" u="none" strike="noStrike" dirty="0" smtClean="0">
                          <a:solidFill>
                            <a:schemeClr val="tx1"/>
                          </a:solidFill>
                          <a:effectLst/>
                          <a:latin typeface="游ゴシック" panose="020B0400000000000000" pitchFamily="50" charset="-128"/>
                          <a:ea typeface="游ゴシック" panose="020B0400000000000000" pitchFamily="50" charset="-128"/>
                        </a:rPr>
                        <a:t>対策。</a:t>
                      </a:r>
                      <a:endPar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572" marR="6572" marT="6572" marB="0" anchor="ctr"/>
                </a:tc>
                <a:tc>
                  <a:txBody>
                    <a:bodyPr/>
                    <a:lstStyle/>
                    <a:p>
                      <a:pPr algn="l" fontAlgn="ctr"/>
                      <a:r>
                        <a:rPr lang="ja-JP" altLang="en-US" sz="1200" b="0" i="0" u="none" strike="noStrike" dirty="0" smtClean="0">
                          <a:solidFill>
                            <a:schemeClr val="tx1"/>
                          </a:solidFill>
                          <a:effectLst/>
                          <a:latin typeface="游ゴシック" panose="020B0400000000000000" pitchFamily="50" charset="-128"/>
                          <a:ea typeface="+mn-ea"/>
                        </a:rPr>
                        <a:t>・感染源、経路、リスク評</a:t>
                      </a:r>
                      <a:endParaRPr lang="en-US" altLang="ja-JP" sz="1200" b="0" i="0" u="none" strike="noStrike" dirty="0" smtClean="0">
                        <a:solidFill>
                          <a:schemeClr val="tx1"/>
                        </a:solidFill>
                        <a:effectLst/>
                        <a:latin typeface="游ゴシック" panose="020B0400000000000000" pitchFamily="50" charset="-128"/>
                        <a:ea typeface="+mn-ea"/>
                      </a:endParaRPr>
                    </a:p>
                    <a:p>
                      <a:pPr algn="l" fontAlgn="ctr"/>
                      <a:r>
                        <a:rPr lang="ja-JP" altLang="en-US" sz="1200" b="0" i="0" u="none" strike="noStrike" dirty="0" smtClean="0">
                          <a:solidFill>
                            <a:schemeClr val="tx1"/>
                          </a:solidFill>
                          <a:effectLst/>
                          <a:latin typeface="游ゴシック" panose="020B0400000000000000" pitchFamily="50" charset="-128"/>
                          <a:ea typeface="+mn-ea"/>
                        </a:rPr>
                        <a:t>　価、データ収集・解析、感</a:t>
                      </a:r>
                      <a:endParaRPr lang="en-US" altLang="ja-JP" sz="1200" b="0" i="0" u="none" strike="noStrike" dirty="0" smtClean="0">
                        <a:solidFill>
                          <a:schemeClr val="tx1"/>
                        </a:solidFill>
                        <a:effectLst/>
                        <a:latin typeface="游ゴシック" panose="020B0400000000000000" pitchFamily="50" charset="-128"/>
                        <a:ea typeface="+mn-ea"/>
                      </a:endParaRPr>
                    </a:p>
                    <a:p>
                      <a:pPr algn="l" fontAlgn="ctr"/>
                      <a:r>
                        <a:rPr lang="ja-JP" altLang="en-US" sz="1200" b="0" i="0" u="none" strike="noStrike" dirty="0" smtClean="0">
                          <a:solidFill>
                            <a:schemeClr val="tx1"/>
                          </a:solidFill>
                          <a:effectLst/>
                          <a:latin typeface="游ゴシック" panose="020B0400000000000000" pitchFamily="50" charset="-128"/>
                          <a:ea typeface="+mn-ea"/>
                        </a:rPr>
                        <a:t>　染防止対策についての専門</a:t>
                      </a:r>
                      <a:endParaRPr lang="en-US" altLang="ja-JP" sz="1200" b="0" i="0" u="none" strike="noStrike" dirty="0" smtClean="0">
                        <a:solidFill>
                          <a:schemeClr val="tx1"/>
                        </a:solidFill>
                        <a:effectLst/>
                        <a:latin typeface="游ゴシック" panose="020B0400000000000000" pitchFamily="50" charset="-128"/>
                        <a:ea typeface="+mn-ea"/>
                      </a:endParaRPr>
                    </a:p>
                    <a:p>
                      <a:pPr algn="l" fontAlgn="ctr"/>
                      <a:r>
                        <a:rPr lang="ja-JP" altLang="en-US" sz="1200" b="0" i="0" u="none" strike="noStrike" dirty="0" smtClean="0">
                          <a:solidFill>
                            <a:schemeClr val="tx1"/>
                          </a:solidFill>
                          <a:effectLst/>
                          <a:latin typeface="游ゴシック" panose="020B0400000000000000" pitchFamily="50" charset="-128"/>
                          <a:ea typeface="+mn-ea"/>
                        </a:rPr>
                        <a:t>　的知識</a:t>
                      </a:r>
                      <a:endParaRPr lang="ja-JP" altLang="en-US" sz="12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572" marR="6572" marT="6572" marB="0" anchor="ctr"/>
                </a:tc>
                <a:tc>
                  <a:txBody>
                    <a:bodyPr/>
                    <a:lstStyle/>
                    <a:p>
                      <a:pPr algn="ctr" fontAlgn="ctr"/>
                      <a:r>
                        <a:rPr lang="ja-JP" altLang="en-US" sz="1200" b="0" i="0" u="none" strike="noStrike" dirty="0" smtClean="0">
                          <a:solidFill>
                            <a:schemeClr val="tx1"/>
                          </a:solidFill>
                          <a:effectLst/>
                          <a:latin typeface="游ゴシック" panose="020B0400000000000000" pitchFamily="50" charset="-128"/>
                          <a:ea typeface="+mn-ea"/>
                        </a:rPr>
                        <a:t>国</a:t>
                      </a:r>
                      <a:endParaRPr lang="en-US" altLang="ja-JP" sz="1200" b="0" i="0" u="none" strike="noStrike" dirty="0" smtClean="0">
                        <a:solidFill>
                          <a:schemeClr val="tx1"/>
                        </a:solidFill>
                        <a:effectLst/>
                        <a:latin typeface="游ゴシック" panose="020B0400000000000000" pitchFamily="50" charset="-128"/>
                        <a:ea typeface="+mn-ea"/>
                      </a:endParaRPr>
                    </a:p>
                    <a:p>
                      <a:pPr algn="ctr" fontAlgn="ctr"/>
                      <a:r>
                        <a:rPr lang="ja-JP" altLang="en-US" sz="1200" b="0" i="0" u="none" strike="noStrike" dirty="0" smtClean="0">
                          <a:solidFill>
                            <a:schemeClr val="tx1"/>
                          </a:solidFill>
                          <a:effectLst/>
                          <a:latin typeface="游ゴシック" panose="020B0400000000000000" pitchFamily="50" charset="-128"/>
                          <a:ea typeface="+mn-ea"/>
                        </a:rPr>
                        <a:t>（委託事業）</a:t>
                      </a:r>
                      <a:endParaRPr lang="zh-TW" altLang="en-US" sz="12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572" marR="6572" marT="6572" marB="0" anchor="ctr"/>
                </a:tc>
                <a:extLst>
                  <a:ext uri="{0D108BD9-81ED-4DB2-BD59-A6C34878D82A}">
                    <a16:rowId xmlns:a16="http://schemas.microsoft.com/office/drawing/2014/main" val="3585162779"/>
                  </a:ext>
                </a:extLst>
              </a:tr>
            </a:tbl>
          </a:graphicData>
        </a:graphic>
      </p:graphicFrame>
      <p:sp>
        <p:nvSpPr>
          <p:cNvPr id="8" name="スライド番号プレースホルダー 7"/>
          <p:cNvSpPr>
            <a:spLocks noGrp="1"/>
          </p:cNvSpPr>
          <p:nvPr>
            <p:ph type="sldNum" sz="quarter" idx="12"/>
          </p:nvPr>
        </p:nvSpPr>
        <p:spPr>
          <a:xfrm>
            <a:off x="7025640" y="6356351"/>
            <a:ext cx="2057400" cy="365125"/>
          </a:xfrm>
        </p:spPr>
        <p:txBody>
          <a:bodyPr/>
          <a:lstStyle/>
          <a:p>
            <a:fld id="{73AE1A66-8411-45AF-918C-103F4F4269B5}" type="slidenum">
              <a:rPr kumimoji="1" lang="ja-JP" altLang="en-US" sz="1600" b="1" smtClean="0">
                <a:solidFill>
                  <a:schemeClr val="tx1"/>
                </a:solidFill>
              </a:rPr>
              <a:t>8</a:t>
            </a:fld>
            <a:endParaRPr kumimoji="1" lang="ja-JP" altLang="en-US" sz="1600" b="1" dirty="0">
              <a:solidFill>
                <a:schemeClr val="tx1"/>
              </a:solidFill>
            </a:endParaRPr>
          </a:p>
        </p:txBody>
      </p:sp>
    </p:spTree>
    <p:extLst>
      <p:ext uri="{BB962C8B-B14F-4D97-AF65-F5344CB8AC3E}">
        <p14:creationId xmlns:p14="http://schemas.microsoft.com/office/powerpoint/2010/main" val="153577700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1638</TotalTime>
  <Words>3321</Words>
  <Application>Microsoft Office PowerPoint</Application>
  <PresentationFormat>画面に合わせる (4:3)</PresentationFormat>
  <Paragraphs>363</Paragraphs>
  <Slides>10</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10</vt:i4>
      </vt:variant>
    </vt:vector>
  </HeadingPairs>
  <TitlesOfParts>
    <vt:vector size="21" baseType="lpstr">
      <vt:lpstr>ＤＦ特太ゴシック体</vt:lpstr>
      <vt:lpstr>ＤＨＰ特太ゴシック体</vt:lpstr>
      <vt:lpstr>HG丸ｺﾞｼｯｸM-PRO</vt:lpstr>
      <vt:lpstr>Meiryo UI</vt:lpstr>
      <vt:lpstr>ＭＳ Ｐゴシック</vt:lpstr>
      <vt:lpstr>游ゴシック</vt:lpstr>
      <vt:lpstr>游ゴシック Light</vt:lpstr>
      <vt:lpstr>Arial</vt:lpstr>
      <vt:lpstr>Calibri</vt:lpstr>
      <vt:lpstr>Calibri Light</vt:lpstr>
      <vt:lpstr>Office テーマ</vt:lpstr>
      <vt:lpstr>新型コロナウイルス感染症対策の最新トピックス</vt:lpstr>
      <vt:lpstr>「地域保健対策の推進に関する基本的な指針」の改定の方向性（案）</vt:lpstr>
      <vt:lpstr>新型コロナウイルス感染症に関する今後の取組</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令和３年度研究課題</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新型コロナウイルス感染症に関する今後の取組</dc:title>
  <dc:creator>鷹合 一真(takagou-kazuma)</dc:creator>
  <cp:lastModifiedBy>十川 恵子(togawa-keiko)</cp:lastModifiedBy>
  <cp:revision>99</cp:revision>
  <cp:lastPrinted>2021-01-18T13:49:57Z</cp:lastPrinted>
  <dcterms:created xsi:type="dcterms:W3CDTF">2020-08-23T23:03:35Z</dcterms:created>
  <dcterms:modified xsi:type="dcterms:W3CDTF">2021-01-18T23:52:22Z</dcterms:modified>
</cp:coreProperties>
</file>