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3" r:id="rId5"/>
    <p:sldId id="261" r:id="rId6"/>
    <p:sldId id="257" r:id="rId7"/>
    <p:sldId id="262" r:id="rId8"/>
    <p:sldId id="258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55C4B8-97AF-42C6-A4DC-3A081535D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9DDC17-3ECF-4E6B-974D-C7D598EFB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70178C-205E-4954-A6BC-8AFCEBB7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834E3A-12B7-4DE4-89CC-BA1A2452D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83805C-D068-4601-B560-49836DC0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67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B7EDB6-4BE6-4323-96F9-0D3D1374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A7561E9-0540-430F-B1A2-9616B3F8C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C9B284-FED6-4F61-B81E-5544EDA2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9B35A2-272F-4B1B-9B7C-7EA40117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2F5A9A-D0AE-4881-A74E-C4A00347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06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E4B8BD3-C9D9-405F-A000-3E926B38B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F751AD-BE7B-4203-8455-37780BD94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8C3B1D-E870-456D-B51B-2917DCC4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002BC3-1FFC-47BE-A61F-8E764571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659C1D-01B2-49DF-A73D-E69A3F69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37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D0502B-FF8C-4384-AE81-0240CBA1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F525D2-67AE-42F8-A7A9-979D148BD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D3BA15-7528-47E7-AA9F-6C38128F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6B6242-D900-43F5-AF71-8253985E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E0B280-FEE7-43DE-80AD-224EE7AC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39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82607-D4B6-4C23-8E04-EA3DF4DE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699BB3-C76D-4A1A-A6B7-CC79A346C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36A1AF-193E-49A7-A00D-B20E7CD32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6B76F5-9E80-4AE7-B615-2EA216CE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9E7A49-DE8E-4133-A36E-5C0DAD20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39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12D3CB-4B26-4BCE-8AC6-A6E45343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3AEF61-0036-4531-B341-B4BE8A4D9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CBE14A-64F7-43BC-A94C-02B46C2EB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372C75-F8C0-41BE-841E-F39D9D10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501F24-92AC-44F0-83BE-F28093A7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3BB63B-44FA-4281-8E02-23DC1C43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03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114F01-11B3-47F3-942A-DD8641D5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DF6A16-6EB4-4B1D-9B9E-6ED8B725C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273286-3A54-4BE1-8F86-9054B7B4D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783C921-B8A8-4A27-A5CF-077FD28FF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CB73005-B756-4A8A-87EF-C694A8E97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4B09C1E-65DB-4D93-AF16-4522006E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BF7A916-8861-4377-B3FE-5C8AA9CF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50BCEBB-CD9D-4966-9AA5-4BCE8C73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6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7DD595-05D2-4611-80AA-E0017C93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5EC59B-5C15-4A2B-B269-074FE659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2158F8-DF5A-488A-A246-DF9068CE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292A86-B5B5-4080-A426-6B558745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00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BA5D0F-A2C7-490B-B7E3-C7F09C15F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CF6F2AB-DE74-4F9B-9BBB-8947F5D8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6374C2-FD65-42B3-8676-CCC546D3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9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9D427F-7BA9-4E3C-AEE7-2AF2B8FA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3DA2AC-430E-4102-9D1D-049FFAB0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AD764DE-3FE1-4417-949E-1511FC074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3C4948-B7F3-43C1-A9EF-F401480A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98E096-8468-42C0-AD49-F49B6A2C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56C6DD-1358-4DA9-A814-288B6BFA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5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E23C7-0D40-4AF9-86B7-8FBC36F3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CD9B5BD-91B4-45ED-8EBD-824E6F23B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2E96B6-9601-4F11-BD21-FE6DF2091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FE6789-35D0-4FA7-B870-457AAF6E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6EFCAB-2484-4EEC-B1F9-DAD793DD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023B2B9-57EE-47C5-8D4F-912E1FD5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1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0E3DA09-F250-42CF-8218-FBC8B397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34E733-C84C-439E-B7E9-A0CF00E9A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2F9533-939C-49C4-8DB8-C09196C92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7B9E-E3E6-45EC-818C-DF86789356EB}" type="datetimeFigureOut">
              <a:rPr kumimoji="1" lang="ja-JP" altLang="en-US" smtClean="0"/>
              <a:t>2021/1/17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48BFD7-6931-4920-8F45-0C5A1073F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A7DA29-9315-45C7-9C48-8627B8383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44872-823D-4262-9A09-4F7F19725F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00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C233B1-2EF1-4809-A582-E79D1E4D0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58072"/>
            <a:ext cx="12192000" cy="2387600"/>
          </a:xfrm>
        </p:spPr>
        <p:txBody>
          <a:bodyPr anchor="ctr">
            <a:normAutofit fontScale="90000"/>
          </a:bodyPr>
          <a:lstStyle/>
          <a:p>
            <a:r>
              <a:rPr lang="ja-JP" altLang="en-US" sz="4000" dirty="0"/>
              <a:t>新型コロナウイルス感染症対応を超えた未来を見据えて</a:t>
            </a:r>
            <a:br>
              <a:rPr lang="ja-JP" altLang="en-US" dirty="0"/>
            </a:br>
            <a:br>
              <a:rPr lang="ja-JP" altLang="en-US" b="1" dirty="0"/>
            </a:br>
            <a:r>
              <a:rPr lang="ja-JP" altLang="en-US" b="1" dirty="0"/>
              <a:t>都市部における公表や住民啓発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D68A2F-9A6B-46BE-9BCC-2B22B641E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9638"/>
            <a:ext cx="9144000" cy="1655762"/>
          </a:xfrm>
        </p:spPr>
        <p:txBody>
          <a:bodyPr anchor="ctr">
            <a:normAutofit/>
          </a:bodyPr>
          <a:lstStyle/>
          <a:p>
            <a:r>
              <a:rPr lang="ja-JP" altLang="en-US" sz="4000" dirty="0"/>
              <a:t>神奈川県健康医療局長　前田 光哉</a:t>
            </a:r>
            <a:endParaRPr kumimoji="1" lang="ja-JP" altLang="en-US" sz="4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3A7C5C-33DC-4129-8CAB-C1C9A958EE55}"/>
              </a:ext>
            </a:extLst>
          </p:cNvPr>
          <p:cNvSpPr txBox="1"/>
          <p:nvPr/>
        </p:nvSpPr>
        <p:spPr>
          <a:xfrm>
            <a:off x="0" y="0"/>
            <a:ext cx="675056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令和２年度　全国保健所長会研修会</a:t>
            </a:r>
          </a:p>
        </p:txBody>
      </p:sp>
    </p:spTree>
    <p:extLst>
      <p:ext uri="{BB962C8B-B14F-4D97-AF65-F5344CB8AC3E}">
        <p14:creationId xmlns:p14="http://schemas.microsoft.com/office/powerpoint/2010/main" val="88116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CEA7F02-2D6C-481D-84C7-7562BF37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28859"/>
            <a:ext cx="3749964" cy="322454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F831724-7C76-4C46-A149-80CCB060D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805" y="148115"/>
            <a:ext cx="4865189" cy="327402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8BA215-368D-4701-BA81-3A7E286AA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53404"/>
            <a:ext cx="5294602" cy="36045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7FE8C63-3420-4D91-B091-926B1630C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219" y="3435861"/>
            <a:ext cx="5050415" cy="34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7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5A35FA9-F739-490B-A486-6B9DE4C1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6" y="90922"/>
            <a:ext cx="5629564" cy="243035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BF7E52-77AD-45B3-AE8B-4A31F3124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60" y="2521277"/>
            <a:ext cx="8395449" cy="43367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25A7D40-0770-4413-ACD8-96A7DFC4D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328" y="164813"/>
            <a:ext cx="4830618" cy="27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C5D15C-A140-4382-B490-E918CBA27411}"/>
              </a:ext>
            </a:extLst>
          </p:cNvPr>
          <p:cNvSpPr txBox="1"/>
          <p:nvPr/>
        </p:nvSpPr>
        <p:spPr>
          <a:xfrm>
            <a:off x="999836" y="5380672"/>
            <a:ext cx="103539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ヒラギノ角ゴ Pro W3"/>
              </a:rPr>
              <a:t>電話、または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ヒラギノ角ゴ Pro W3"/>
              </a:rPr>
              <a:t>LINE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ヒラギノ角ゴ Pro W3"/>
              </a:rPr>
              <a:t>アプリで、発熱等診療予約センターに予約申込をします。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ヒラギノ角ゴ Pro W3"/>
              </a:rPr>
              <a:t>発熱等診療予約センターは、電話での聞き取り、または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ヒラギノ角ゴ Pro W3"/>
              </a:rPr>
              <a:t>LINE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ヒラギノ角ゴ Pro W3"/>
              </a:rPr>
              <a:t>アプリで入力された受診希望日時・地域などから、発熱診療等医療機関に、予約可否を確認します。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ヒラギノ角ゴ Pro W3"/>
              </a:rPr>
              <a:t>予約が確定したら、発熱等診療予約センターから、申込みのあった電話番号、または</a:t>
            </a:r>
            <a:r>
              <a:rPr lang="en-US" altLang="ja-JP" b="0" i="0" dirty="0">
                <a:solidFill>
                  <a:srgbClr val="000000"/>
                </a:solidFill>
                <a:effectLst/>
                <a:latin typeface="ヒラギノ角ゴ Pro W3"/>
              </a:rPr>
              <a:t>LINE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ヒラギノ角ゴ Pro W3"/>
              </a:rPr>
              <a:t>アカウントにお知らせします。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4F02AF5-2E44-405F-B906-267A7E8E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63" y="269153"/>
            <a:ext cx="11059074" cy="49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4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5BAB6AD-290D-4C27-8E08-58E412933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5" y="0"/>
            <a:ext cx="11475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9C7355-8800-4F2E-B4E6-E7E64F688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9" y="509061"/>
            <a:ext cx="3978238" cy="234251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213A54-09C7-4783-9400-E1CA04B0011C}"/>
              </a:ext>
            </a:extLst>
          </p:cNvPr>
          <p:cNvSpPr txBox="1"/>
          <p:nvPr/>
        </p:nvSpPr>
        <p:spPr>
          <a:xfrm>
            <a:off x="0" y="9875"/>
            <a:ext cx="42546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 fontAlgn="base"/>
            <a:r>
              <a:rPr lang="ja-JP" altLang="en-US" sz="2400" b="0" i="0" dirty="0">
                <a:solidFill>
                  <a:srgbClr val="000000"/>
                </a:solidFill>
                <a:effectLst/>
                <a:latin typeface="ヒラギノ角ゴ Pro W3"/>
              </a:rPr>
              <a:t>新型コロナウイルス関連 動画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782036-9673-4867-AC84-B66BF3F6A350}"/>
              </a:ext>
            </a:extLst>
          </p:cNvPr>
          <p:cNvSpPr txBox="1"/>
          <p:nvPr/>
        </p:nvSpPr>
        <p:spPr>
          <a:xfrm>
            <a:off x="5611092" y="6488668"/>
            <a:ext cx="6580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緊急事態宣言発出</a:t>
            </a:r>
            <a:r>
              <a:rPr lang="zh-TW" altLang="en-US" dirty="0"/>
              <a:t>！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ヒラギノ角ゴ Pro W3"/>
              </a:rPr>
              <a:t> 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ヒラギノ角ゴ Pro W3"/>
              </a:rPr>
              <a:t>1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ヒラギノ角ゴ Pro W3"/>
              </a:rPr>
              <a:t>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ヒラギノ角ゴ Pro W3"/>
              </a:rPr>
              <a:t>7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ヒラギノ角ゴ Pro W3"/>
              </a:rPr>
              <a:t>日公開）</a:t>
            </a:r>
            <a:endParaRPr lang="zh-TW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FC2EEE-3996-4F05-BF5F-013455A97C4C}"/>
              </a:ext>
            </a:extLst>
          </p:cNvPr>
          <p:cNvSpPr txBox="1"/>
          <p:nvPr/>
        </p:nvSpPr>
        <p:spPr>
          <a:xfrm>
            <a:off x="5611092" y="6120788"/>
            <a:ext cx="6580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県内全域の飲食店等に時短営業を要請します</a:t>
            </a:r>
            <a:r>
              <a:rPr lang="zh-TW" altLang="en-US" dirty="0"/>
              <a:t>（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5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1AD569-EA88-47E3-94C6-28A2E591576A}"/>
              </a:ext>
            </a:extLst>
          </p:cNvPr>
          <p:cNvSpPr txBox="1"/>
          <p:nvPr/>
        </p:nvSpPr>
        <p:spPr>
          <a:xfrm>
            <a:off x="5614121" y="5496516"/>
            <a:ext cx="6494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ステージ</a:t>
            </a:r>
            <a:r>
              <a:rPr lang="en-US" altLang="ja-JP" dirty="0"/>
              <a:t>4</a:t>
            </a:r>
            <a:r>
              <a:rPr lang="ja-JP" altLang="en-US" dirty="0"/>
              <a:t>（感染爆発）は間近！徹底した外出自粛を</a:t>
            </a:r>
            <a:r>
              <a:rPr lang="zh-TW" altLang="en-US" dirty="0"/>
              <a:t>（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C3BB45-9A55-47FB-9249-FD5D1BE84A25}"/>
              </a:ext>
            </a:extLst>
          </p:cNvPr>
          <p:cNvSpPr txBox="1"/>
          <p:nvPr/>
        </p:nvSpPr>
        <p:spPr>
          <a:xfrm>
            <a:off x="5611092" y="4885726"/>
            <a:ext cx="6580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時短営業の延長と可能な限りの外出自粛の要請</a:t>
            </a:r>
            <a:r>
              <a:rPr lang="zh-TW" altLang="en-US" dirty="0"/>
              <a:t>（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15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70E814-5207-4623-AC2A-D4D1E9118F1C}"/>
              </a:ext>
            </a:extLst>
          </p:cNvPr>
          <p:cNvSpPr txBox="1"/>
          <p:nvPr/>
        </p:nvSpPr>
        <p:spPr>
          <a:xfrm>
            <a:off x="5614122" y="4213590"/>
            <a:ext cx="6577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飲食店等（横浜・川崎）の皆様は時短営業を、県民の皆様は外出控えめに！</a:t>
            </a:r>
            <a:r>
              <a:rPr lang="zh-TW" altLang="en-US" dirty="0"/>
              <a:t> （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3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F26BA58-B2BF-4828-85EC-D12001EFBA34}"/>
              </a:ext>
            </a:extLst>
          </p:cNvPr>
          <p:cNvSpPr txBox="1"/>
          <p:nvPr/>
        </p:nvSpPr>
        <p:spPr>
          <a:xfrm>
            <a:off x="5614122" y="38449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ステージ</a:t>
            </a:r>
            <a:r>
              <a:rPr lang="en-US" altLang="ja-JP" dirty="0"/>
              <a:t>3</a:t>
            </a:r>
            <a:r>
              <a:rPr lang="ja-JP" altLang="en-US" dirty="0"/>
              <a:t>目前！ 警戒宣言を発出</a:t>
            </a:r>
            <a:r>
              <a:rPr lang="zh-TW" altLang="en-US" dirty="0"/>
              <a:t>（</a:t>
            </a:r>
            <a:r>
              <a:rPr lang="en-US" altLang="zh-TW" dirty="0"/>
              <a:t>11</a:t>
            </a:r>
            <a:r>
              <a:rPr lang="zh-TW" altLang="en-US" dirty="0"/>
              <a:t>月</a:t>
            </a:r>
            <a:r>
              <a:rPr lang="en-US" altLang="zh-TW" dirty="0"/>
              <a:t>27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C4E59F0-4B28-4C67-9CF8-A02C937EB5E0}"/>
              </a:ext>
            </a:extLst>
          </p:cNvPr>
          <p:cNvSpPr txBox="1"/>
          <p:nvPr/>
        </p:nvSpPr>
        <p:spPr>
          <a:xfrm>
            <a:off x="5612605" y="3216424"/>
            <a:ext cx="6497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県民総ぐるみでの感染防止にご理解とご協力を！</a:t>
            </a:r>
            <a:r>
              <a:rPr lang="zh-TW" altLang="en-US" dirty="0"/>
              <a:t> </a:t>
            </a:r>
            <a:r>
              <a:rPr lang="en-US" altLang="zh-TW" dirty="0"/>
              <a:t>(11</a:t>
            </a:r>
            <a:r>
              <a:rPr lang="zh-TW" altLang="en-US" dirty="0"/>
              <a:t>月</a:t>
            </a:r>
            <a:r>
              <a:rPr lang="en-US" altLang="zh-TW" dirty="0"/>
              <a:t>20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9168EB2-83C2-4F13-86FD-7C371D85A651}"/>
              </a:ext>
            </a:extLst>
          </p:cNvPr>
          <p:cNvSpPr txBox="1"/>
          <p:nvPr/>
        </p:nvSpPr>
        <p:spPr>
          <a:xfrm>
            <a:off x="5654097" y="28655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本日、医療アラートを発出！</a:t>
            </a:r>
            <a:r>
              <a:rPr lang="zh-TW" altLang="en-US" dirty="0"/>
              <a:t> </a:t>
            </a:r>
            <a:r>
              <a:rPr lang="en-US" altLang="zh-TW" dirty="0"/>
              <a:t>(11</a:t>
            </a:r>
            <a:r>
              <a:rPr lang="zh-TW" altLang="en-US" dirty="0"/>
              <a:t>月</a:t>
            </a:r>
            <a:r>
              <a:rPr lang="en-US" altLang="zh-TW" dirty="0"/>
              <a:t>14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81CCE5A-1A1F-42C3-9D51-A8D296EA866B}"/>
              </a:ext>
            </a:extLst>
          </p:cNvPr>
          <p:cNvSpPr txBox="1"/>
          <p:nvPr/>
        </p:nvSpPr>
        <p:spPr>
          <a:xfrm>
            <a:off x="5611092" y="248262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会食時の新マナー「マスク会食」</a:t>
            </a:r>
            <a:r>
              <a:rPr lang="zh-TW" altLang="en-US" dirty="0"/>
              <a:t> </a:t>
            </a:r>
            <a:r>
              <a:rPr lang="en-US" altLang="zh-TW" dirty="0"/>
              <a:t>(11</a:t>
            </a:r>
            <a:r>
              <a:rPr lang="zh-TW" altLang="en-US" dirty="0"/>
              <a:t>月</a:t>
            </a:r>
            <a:r>
              <a:rPr lang="en-US" altLang="zh-TW" dirty="0"/>
              <a:t>12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50BBDD-D3FA-445A-AC7C-8D83D760E136}"/>
              </a:ext>
            </a:extLst>
          </p:cNvPr>
          <p:cNvSpPr txBox="1"/>
          <p:nvPr/>
        </p:nvSpPr>
        <p:spPr>
          <a:xfrm>
            <a:off x="5631006" y="1835266"/>
            <a:ext cx="64977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いのち・健康を守るために「ためらわないで！受診、健診・検診」</a:t>
            </a:r>
            <a:r>
              <a:rPr lang="zh-TW" altLang="en-US" dirty="0"/>
              <a:t>（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12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902AD8-7D9F-45D5-8DEB-A876A07D3043}"/>
              </a:ext>
            </a:extLst>
          </p:cNvPr>
          <p:cNvSpPr txBox="1"/>
          <p:nvPr/>
        </p:nvSpPr>
        <p:spPr>
          <a:xfrm>
            <a:off x="5654096" y="976935"/>
            <a:ext cx="6494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ja-JP" dirty="0"/>
              <a:t>YouTuber</a:t>
            </a:r>
            <a:r>
              <a:rPr lang="ja-JP" altLang="en-US" dirty="0"/>
              <a:t>（「かの</a:t>
            </a:r>
            <a:r>
              <a:rPr lang="en-US" altLang="ja-JP" dirty="0"/>
              <a:t>/</a:t>
            </a:r>
            <a:r>
              <a:rPr lang="ja-JP" altLang="en-US" dirty="0"/>
              <a:t>カノックスター」と「たすく」）による「感染防止対策取組書」の動画を公開しました</a:t>
            </a:r>
            <a:r>
              <a:rPr lang="zh-TW" altLang="en-US" dirty="0"/>
              <a:t>（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72CFE25-E26D-48F1-A9A7-83E9BAFDCF14}"/>
              </a:ext>
            </a:extLst>
          </p:cNvPr>
          <p:cNvSpPr txBox="1"/>
          <p:nvPr/>
        </p:nvSpPr>
        <p:spPr>
          <a:xfrm>
            <a:off x="5654096" y="422207"/>
            <a:ext cx="6454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家庭や職場さらには会食の場など、あらゆる場面で感染防止対策の徹底を！</a:t>
            </a:r>
            <a:r>
              <a:rPr lang="zh-TW" altLang="en-US" dirty="0"/>
              <a:t>（</a:t>
            </a:r>
            <a:r>
              <a:rPr lang="en-US" altLang="zh-TW" dirty="0"/>
              <a:t>8</a:t>
            </a:r>
            <a:r>
              <a:rPr lang="zh-TW" altLang="en-US" dirty="0"/>
              <a:t>月</a:t>
            </a:r>
            <a:r>
              <a:rPr lang="en-US" altLang="zh-TW" dirty="0"/>
              <a:t>7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E6E4690-7401-4C03-AC78-AAA0D52056CC}"/>
              </a:ext>
            </a:extLst>
          </p:cNvPr>
          <p:cNvSpPr txBox="1"/>
          <p:nvPr/>
        </p:nvSpPr>
        <p:spPr>
          <a:xfrm>
            <a:off x="5654096" y="78363"/>
            <a:ext cx="6142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医療提供体制は現状体制を維持します</a:t>
            </a:r>
            <a:r>
              <a:rPr lang="zh-TW" altLang="en-US" dirty="0"/>
              <a:t>（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29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65E4333-C0A9-4462-A041-56EF52489DC2}"/>
              </a:ext>
            </a:extLst>
          </p:cNvPr>
          <p:cNvSpPr txBox="1"/>
          <p:nvPr/>
        </p:nvSpPr>
        <p:spPr>
          <a:xfrm>
            <a:off x="0" y="6527641"/>
            <a:ext cx="6142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神奈川警戒アラートを発動しました</a:t>
            </a:r>
            <a:r>
              <a:rPr lang="zh-TW" altLang="en-US" dirty="0"/>
              <a:t>（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17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BACC298-C118-4BFA-83F7-107B149F1B27}"/>
              </a:ext>
            </a:extLst>
          </p:cNvPr>
          <p:cNvSpPr txBox="1"/>
          <p:nvPr/>
        </p:nvSpPr>
        <p:spPr>
          <a:xfrm>
            <a:off x="-46182" y="5916851"/>
            <a:ext cx="5657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イベント自粛の緩和と神奈川警戒アラート発動基準の変更</a:t>
            </a:r>
            <a:r>
              <a:rPr lang="zh-TW" altLang="en-US" dirty="0"/>
              <a:t>（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10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8152BF-A6ED-40FD-9BFA-25963645A6AE}"/>
              </a:ext>
            </a:extLst>
          </p:cNvPr>
          <p:cNvSpPr txBox="1"/>
          <p:nvPr/>
        </p:nvSpPr>
        <p:spPr>
          <a:xfrm>
            <a:off x="0" y="5271582"/>
            <a:ext cx="565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ステップ</a:t>
            </a:r>
            <a:r>
              <a:rPr lang="en-US" altLang="ja-JP" dirty="0"/>
              <a:t>2</a:t>
            </a:r>
            <a:r>
              <a:rPr lang="ja-JP" altLang="en-US" dirty="0"/>
              <a:t>への移行と神奈川警戒アラートの見直しについて</a:t>
            </a:r>
            <a:r>
              <a:rPr lang="zh-TW" altLang="en-US" dirty="0"/>
              <a:t>（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E792828-C04B-4EC4-B762-94B14970B316}"/>
              </a:ext>
            </a:extLst>
          </p:cNvPr>
          <p:cNvSpPr txBox="1"/>
          <p:nvPr/>
        </p:nvSpPr>
        <p:spPr>
          <a:xfrm>
            <a:off x="-4618" y="4652989"/>
            <a:ext cx="5654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「感染防止対策取組書」をご活用ください！</a:t>
            </a:r>
            <a:r>
              <a:rPr lang="zh-TW" altLang="en-US" dirty="0"/>
              <a:t>（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42489ED-2B83-4B5D-98F5-56CB477BD1F6}"/>
              </a:ext>
            </a:extLst>
          </p:cNvPr>
          <p:cNvSpPr txBox="1"/>
          <p:nvPr/>
        </p:nvSpPr>
        <p:spPr>
          <a:xfrm>
            <a:off x="-4618" y="4343484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緊急事態宣言が解除されました</a:t>
            </a:r>
            <a:r>
              <a:rPr lang="zh-TW" altLang="en-US" dirty="0"/>
              <a:t>（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25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E92470-614B-4C3F-A6A5-4199214C9B1B}"/>
              </a:ext>
            </a:extLst>
          </p:cNvPr>
          <p:cNvSpPr txBox="1"/>
          <p:nvPr/>
        </p:nvSpPr>
        <p:spPr>
          <a:xfrm>
            <a:off x="-4618" y="4014280"/>
            <a:ext cx="614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休業要請の段階的解除について</a:t>
            </a:r>
            <a:r>
              <a:rPr lang="zh-TW" altLang="en-US" dirty="0"/>
              <a:t>（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22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BBCBDE1-0F90-4361-B367-FE1A5248FC7F}"/>
              </a:ext>
            </a:extLst>
          </p:cNvPr>
          <p:cNvSpPr txBox="1"/>
          <p:nvPr/>
        </p:nvSpPr>
        <p:spPr>
          <a:xfrm>
            <a:off x="1" y="3431587"/>
            <a:ext cx="5649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「</a:t>
            </a:r>
            <a:r>
              <a:rPr lang="en-US" altLang="ja-JP" dirty="0"/>
              <a:t>LINE</a:t>
            </a:r>
            <a:r>
              <a:rPr lang="ja-JP" altLang="en-US" dirty="0"/>
              <a:t>コロナお知らせシステム」で感染拡大防止</a:t>
            </a:r>
            <a:r>
              <a:rPr lang="zh-TW" altLang="en-US" dirty="0"/>
              <a:t>（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21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02E7359-E96B-48ED-920E-F2C79B08197B}"/>
              </a:ext>
            </a:extLst>
          </p:cNvPr>
          <p:cNvSpPr txBox="1"/>
          <p:nvPr/>
        </p:nvSpPr>
        <p:spPr>
          <a:xfrm>
            <a:off x="0" y="2848791"/>
            <a:ext cx="5611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dirty="0"/>
              <a:t>緊急事態宣言解除後の神奈川ビジョンについて</a:t>
            </a:r>
            <a:r>
              <a:rPr lang="zh-TW" altLang="en-US" dirty="0"/>
              <a:t>（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20</a:t>
            </a:r>
            <a:r>
              <a:rPr lang="zh-TW" altLang="en-US" dirty="0"/>
              <a:t>日公開）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82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F02E42B-4F26-4BA8-A967-C8029AB95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23" y="233362"/>
            <a:ext cx="94964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4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C23F966-F0E3-4786-A3F8-70902DCFA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627" y="3333028"/>
            <a:ext cx="2419350" cy="3429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76F6745-F19E-424D-B32B-E0578E277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276" y="1"/>
            <a:ext cx="3161723" cy="32671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5CA558-215F-4BAD-A151-BB221A7F3DB7}"/>
              </a:ext>
            </a:extLst>
          </p:cNvPr>
          <p:cNvSpPr txBox="1"/>
          <p:nvPr/>
        </p:nvSpPr>
        <p:spPr>
          <a:xfrm>
            <a:off x="5931332" y="423212"/>
            <a:ext cx="316172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solidFill>
                  <a:srgbClr val="333333"/>
                </a:solidFill>
                <a:effectLst/>
                <a:latin typeface="ヒラギノ角ゴ Pro W3"/>
              </a:rPr>
              <a:t>「マスク会食」卓上ポップ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0DFA9CF-889B-4E69-83CB-84E2D115F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3" y="2124364"/>
            <a:ext cx="8079188" cy="463766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84948B-9B88-4D71-BE77-42F2936FA658}"/>
              </a:ext>
            </a:extLst>
          </p:cNvPr>
          <p:cNvSpPr txBox="1"/>
          <p:nvPr/>
        </p:nvSpPr>
        <p:spPr>
          <a:xfrm>
            <a:off x="115023" y="1633558"/>
            <a:ext cx="476048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effectLst/>
                <a:latin typeface="ヒラギノ角ゴ Pro W3"/>
              </a:rPr>
              <a:t>会食時の新マナー「マスク会食」動画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96AE95F-B815-40E8-860A-7FB1EB01B4FE}"/>
              </a:ext>
            </a:extLst>
          </p:cNvPr>
          <p:cNvSpPr txBox="1"/>
          <p:nvPr/>
        </p:nvSpPr>
        <p:spPr>
          <a:xfrm>
            <a:off x="115023" y="284713"/>
            <a:ext cx="548827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altLang="ja-JP" b="1" i="0" dirty="0">
                <a:solidFill>
                  <a:srgbClr val="0E5FA6"/>
                </a:solidFill>
                <a:effectLst/>
                <a:latin typeface="ヒラギノ角ゴ Pro W3"/>
              </a:rPr>
              <a:t>【</a:t>
            </a:r>
            <a:r>
              <a:rPr lang="ja-JP" altLang="en-US" b="1" i="0" dirty="0">
                <a:solidFill>
                  <a:srgbClr val="0E5FA6"/>
                </a:solidFill>
                <a:effectLst/>
                <a:latin typeface="ヒラギノ角ゴ Pro W3"/>
              </a:rPr>
              <a:t>事業者の方向け</a:t>
            </a:r>
            <a:r>
              <a:rPr lang="en-US" altLang="ja-JP" b="1" i="0" dirty="0">
                <a:solidFill>
                  <a:srgbClr val="0E5FA6"/>
                </a:solidFill>
                <a:effectLst/>
                <a:latin typeface="ヒラギノ角ゴ Pro W3"/>
              </a:rPr>
              <a:t>】</a:t>
            </a:r>
            <a:r>
              <a:rPr lang="ja-JP" altLang="en-US" b="1" i="0" dirty="0">
                <a:solidFill>
                  <a:srgbClr val="0E5FA6"/>
                </a:solidFill>
                <a:effectLst/>
                <a:latin typeface="ヒラギノ角ゴ Pro W3"/>
              </a:rPr>
              <a:t>マスク会食の取組を始めた飲食店等に「マスク合計</a:t>
            </a:r>
            <a:r>
              <a:rPr lang="en-US" altLang="ja-JP" b="1" i="0" dirty="0">
                <a:solidFill>
                  <a:srgbClr val="0E5FA6"/>
                </a:solidFill>
                <a:effectLst/>
                <a:latin typeface="ヒラギノ角ゴ Pro W3"/>
              </a:rPr>
              <a:t>10,000</a:t>
            </a:r>
            <a:r>
              <a:rPr lang="ja-JP" altLang="en-US" b="1" i="0" dirty="0">
                <a:solidFill>
                  <a:srgbClr val="0E5FA6"/>
                </a:solidFill>
                <a:effectLst/>
                <a:latin typeface="ヒラギノ角ゴ Pro W3"/>
              </a:rPr>
              <a:t>枚」をプレゼント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421603-6C36-42CC-8952-0A471BB7BCE4}"/>
              </a:ext>
            </a:extLst>
          </p:cNvPr>
          <p:cNvSpPr txBox="1"/>
          <p:nvPr/>
        </p:nvSpPr>
        <p:spPr>
          <a:xfrm>
            <a:off x="8654473" y="4054764"/>
            <a:ext cx="87716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チラシ</a:t>
            </a:r>
          </a:p>
        </p:txBody>
      </p:sp>
    </p:spTree>
    <p:extLst>
      <p:ext uri="{BB962C8B-B14F-4D97-AF65-F5344CB8AC3E}">
        <p14:creationId xmlns:p14="http://schemas.microsoft.com/office/powerpoint/2010/main" val="104066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934AFE1-B6DF-46BB-9E67-276F7A53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6" y="0"/>
            <a:ext cx="7515225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F8C8FD1-44BB-4405-9FFC-F668D2502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932" y="3870180"/>
            <a:ext cx="29337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2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549</Words>
  <Application>Microsoft Office PowerPoint</Application>
  <PresentationFormat>ワイド画面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ヒラギノ角ゴ Pro W3</vt:lpstr>
      <vt:lpstr>游ゴシック</vt:lpstr>
      <vt:lpstr>游ゴシック Light</vt:lpstr>
      <vt:lpstr>Arial</vt:lpstr>
      <vt:lpstr>Office テーマ</vt:lpstr>
      <vt:lpstr>新型コロナウイルス感染症対応を超えた未来を見据えて  都市部における公表や住民啓発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新型コロナウイルス感染症対応を超えた未来を見据えて  都市部における公表や住民啓発</dc:title>
  <dc:creator>前田 光哉</dc:creator>
  <cp:lastModifiedBy>前田 光哉</cp:lastModifiedBy>
  <cp:revision>27</cp:revision>
  <dcterms:created xsi:type="dcterms:W3CDTF">2021-01-17T11:34:12Z</dcterms:created>
  <dcterms:modified xsi:type="dcterms:W3CDTF">2021-01-17T13:24:02Z</dcterms:modified>
</cp:coreProperties>
</file>