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962" r:id="rId2"/>
    <p:sldMasterId id="2147484064" r:id="rId3"/>
    <p:sldMasterId id="2147484076" r:id="rId4"/>
  </p:sldMasterIdLst>
  <p:notesMasterIdLst>
    <p:notesMasterId r:id="rId70"/>
  </p:notesMasterIdLst>
  <p:handoutMasterIdLst>
    <p:handoutMasterId r:id="rId71"/>
  </p:handoutMasterIdLst>
  <p:sldIdLst>
    <p:sldId id="715" r:id="rId5"/>
    <p:sldId id="744" r:id="rId6"/>
    <p:sldId id="754" r:id="rId7"/>
    <p:sldId id="755" r:id="rId8"/>
    <p:sldId id="726" r:id="rId9"/>
    <p:sldId id="727" r:id="rId10"/>
    <p:sldId id="728" r:id="rId11"/>
    <p:sldId id="756" r:id="rId12"/>
    <p:sldId id="757" r:id="rId13"/>
    <p:sldId id="758" r:id="rId14"/>
    <p:sldId id="759" r:id="rId15"/>
    <p:sldId id="760" r:id="rId16"/>
    <p:sldId id="761" r:id="rId17"/>
    <p:sldId id="762" r:id="rId18"/>
    <p:sldId id="763" r:id="rId19"/>
    <p:sldId id="764" r:id="rId20"/>
    <p:sldId id="765" r:id="rId21"/>
    <p:sldId id="766" r:id="rId22"/>
    <p:sldId id="767" r:id="rId23"/>
    <p:sldId id="768" r:id="rId24"/>
    <p:sldId id="769" r:id="rId25"/>
    <p:sldId id="770" r:id="rId26"/>
    <p:sldId id="771" r:id="rId27"/>
    <p:sldId id="772" r:id="rId28"/>
    <p:sldId id="773" r:id="rId29"/>
    <p:sldId id="774" r:id="rId30"/>
    <p:sldId id="775" r:id="rId31"/>
    <p:sldId id="776" r:id="rId32"/>
    <p:sldId id="777" r:id="rId33"/>
    <p:sldId id="778" r:id="rId34"/>
    <p:sldId id="779" r:id="rId35"/>
    <p:sldId id="716" r:id="rId36"/>
    <p:sldId id="743" r:id="rId37"/>
    <p:sldId id="780" r:id="rId38"/>
    <p:sldId id="745" r:id="rId39"/>
    <p:sldId id="746" r:id="rId40"/>
    <p:sldId id="784" r:id="rId41"/>
    <p:sldId id="748" r:id="rId42"/>
    <p:sldId id="785" r:id="rId43"/>
    <p:sldId id="747" r:id="rId44"/>
    <p:sldId id="749" r:id="rId45"/>
    <p:sldId id="750" r:id="rId46"/>
    <p:sldId id="786" r:id="rId47"/>
    <p:sldId id="751" r:id="rId48"/>
    <p:sldId id="752" r:id="rId49"/>
    <p:sldId id="753" r:id="rId50"/>
    <p:sldId id="782" r:id="rId51"/>
    <p:sldId id="787" r:id="rId52"/>
    <p:sldId id="789" r:id="rId53"/>
    <p:sldId id="790" r:id="rId54"/>
    <p:sldId id="793" r:id="rId55"/>
    <p:sldId id="792" r:id="rId56"/>
    <p:sldId id="791" r:id="rId57"/>
    <p:sldId id="794" r:id="rId58"/>
    <p:sldId id="796" r:id="rId59"/>
    <p:sldId id="797" r:id="rId60"/>
    <p:sldId id="795" r:id="rId61"/>
    <p:sldId id="799" r:id="rId62"/>
    <p:sldId id="801" r:id="rId63"/>
    <p:sldId id="800" r:id="rId64"/>
    <p:sldId id="798" r:id="rId65"/>
    <p:sldId id="802" r:id="rId66"/>
    <p:sldId id="804" r:id="rId67"/>
    <p:sldId id="269" r:id="rId68"/>
    <p:sldId id="803" r:id="rId69"/>
  </p:sldIdLst>
  <p:sldSz cx="9144000" cy="6858000" type="screen4x3"/>
  <p:notesSz cx="6858000" cy="9945688"/>
  <p:custDataLst>
    <p:tags r:id="rId72"/>
  </p:custDataLst>
  <p:defaultTextStyle>
    <a:defPPr>
      <a:defRPr lang="ja-JP"/>
    </a:defPPr>
    <a:lvl1pPr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0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0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CCCCFF"/>
    <a:srgbClr val="FFFFCC"/>
    <a:srgbClr val="66FF66"/>
    <a:srgbClr val="FFFF00"/>
    <a:srgbClr val="99FFCC"/>
    <a:srgbClr val="FF9999"/>
    <a:srgbClr val="FF99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4" autoAdjust="0"/>
    <p:restoredTop sz="90641" autoAdjust="0"/>
  </p:normalViewPr>
  <p:slideViewPr>
    <p:cSldViewPr snapToGrid="0">
      <p:cViewPr varScale="1">
        <p:scale>
          <a:sx n="81" d="100"/>
          <a:sy n="81" d="100"/>
        </p:scale>
        <p:origin x="1482" y="90"/>
      </p:cViewPr>
      <p:guideLst>
        <p:guide orient="horz" pos="2160"/>
        <p:guide pos="2880"/>
      </p:guideLst>
    </p:cSldViewPr>
  </p:slideViewPr>
  <p:notesTextViewPr>
    <p:cViewPr>
      <p:scale>
        <a:sx n="3" d="2"/>
        <a:sy n="3" d="2"/>
      </p:scale>
      <p:origin x="0" y="0"/>
    </p:cViewPr>
  </p:notesTextViewPr>
  <p:sorterViewPr>
    <p:cViewPr varScale="1">
      <p:scale>
        <a:sx n="1" d="1"/>
        <a:sy n="1" d="1"/>
      </p:scale>
      <p:origin x="0" y="-14244"/>
    </p:cViewPr>
  </p:sorterViewPr>
  <p:notesViewPr>
    <p:cSldViewPr snapToGrid="0">
      <p:cViewPr varScale="1">
        <p:scale>
          <a:sx n="115" d="100"/>
          <a:sy n="115" d="100"/>
        </p:scale>
        <p:origin x="2846"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percentStacked"/>
        <c:varyColors val="0"/>
        <c:ser>
          <c:idx val="0"/>
          <c:order val="0"/>
          <c:tx>
            <c:strRef>
              <c:f>棒グラフ!$A$7</c:f>
              <c:strCache>
                <c:ptCount val="1"/>
                <c:pt idx="0">
                  <c:v>職域</c:v>
                </c:pt>
              </c:strCache>
            </c:strRef>
          </c:tx>
          <c:spPr>
            <a:solidFill>
              <a:schemeClr val="bg1">
                <a:lumMod val="50000"/>
              </a:schemeClr>
            </a:solidFill>
            <a:ln>
              <a:solidFill>
                <a:sysClr val="windowText" lastClr="000000"/>
              </a:solidFill>
            </a:ln>
            <a:effectLst/>
          </c:spPr>
          <c:invertIfNegative val="0"/>
          <c:dLbls>
            <c:delete val="1"/>
          </c:dLbls>
          <c:cat>
            <c:strRef>
              <c:f>棒グラフ!$B$6:$D$6</c:f>
              <c:strCache>
                <c:ptCount val="3"/>
                <c:pt idx="0">
                  <c:v>専攻医</c:v>
                </c:pt>
                <c:pt idx="1">
                  <c:v>専門医</c:v>
                </c:pt>
                <c:pt idx="2">
                  <c:v>指導医</c:v>
                </c:pt>
              </c:strCache>
            </c:strRef>
          </c:cat>
          <c:val>
            <c:numRef>
              <c:f>棒グラフ!$B$7:$D$7</c:f>
              <c:numCache>
                <c:formatCode>General</c:formatCode>
                <c:ptCount val="3"/>
                <c:pt idx="0">
                  <c:v>23</c:v>
                </c:pt>
                <c:pt idx="1">
                  <c:v>94</c:v>
                </c:pt>
                <c:pt idx="2">
                  <c:v>449</c:v>
                </c:pt>
              </c:numCache>
            </c:numRef>
          </c:val>
          <c:extLst>
            <c:ext xmlns:c16="http://schemas.microsoft.com/office/drawing/2014/chart" uri="{C3380CC4-5D6E-409C-BE32-E72D297353CC}">
              <c16:uniqueId val="{00000000-1577-434E-AAF2-259F825462E2}"/>
            </c:ext>
          </c:extLst>
        </c:ser>
        <c:ser>
          <c:idx val="1"/>
          <c:order val="1"/>
          <c:tx>
            <c:strRef>
              <c:f>棒グラフ!$A$8</c:f>
              <c:strCache>
                <c:ptCount val="1"/>
                <c:pt idx="0">
                  <c:v>行政</c:v>
                </c:pt>
              </c:strCache>
            </c:strRef>
          </c:tx>
          <c:spPr>
            <a:solidFill>
              <a:schemeClr val="bg1">
                <a:lumMod val="65000"/>
              </a:schemeClr>
            </a:solidFill>
            <a:ln>
              <a:solidFill>
                <a:sysClr val="windowText" lastClr="000000"/>
              </a:solidFill>
            </a:ln>
            <a:effectLst/>
          </c:spPr>
          <c:invertIfNegative val="0"/>
          <c:dLbls>
            <c:delete val="1"/>
          </c:dLbls>
          <c:cat>
            <c:strRef>
              <c:f>棒グラフ!$B$6:$D$6</c:f>
              <c:strCache>
                <c:ptCount val="3"/>
                <c:pt idx="0">
                  <c:v>専攻医</c:v>
                </c:pt>
                <c:pt idx="1">
                  <c:v>専門医</c:v>
                </c:pt>
                <c:pt idx="2">
                  <c:v>指導医</c:v>
                </c:pt>
              </c:strCache>
            </c:strRef>
          </c:cat>
          <c:val>
            <c:numRef>
              <c:f>棒グラフ!$B$8:$D$8</c:f>
              <c:numCache>
                <c:formatCode>General</c:formatCode>
                <c:ptCount val="3"/>
                <c:pt idx="0">
                  <c:v>133</c:v>
                </c:pt>
                <c:pt idx="1">
                  <c:v>53</c:v>
                </c:pt>
                <c:pt idx="2">
                  <c:v>789</c:v>
                </c:pt>
              </c:numCache>
            </c:numRef>
          </c:val>
          <c:extLst>
            <c:ext xmlns:c16="http://schemas.microsoft.com/office/drawing/2014/chart" uri="{C3380CC4-5D6E-409C-BE32-E72D297353CC}">
              <c16:uniqueId val="{00000001-1577-434E-AAF2-259F825462E2}"/>
            </c:ext>
          </c:extLst>
        </c:ser>
        <c:ser>
          <c:idx val="2"/>
          <c:order val="2"/>
          <c:tx>
            <c:strRef>
              <c:f>棒グラフ!$A$9</c:f>
              <c:strCache>
                <c:ptCount val="1"/>
                <c:pt idx="0">
                  <c:v>教育研究機関</c:v>
                </c:pt>
              </c:strCache>
            </c:strRef>
          </c:tx>
          <c:spPr>
            <a:solidFill>
              <a:schemeClr val="bg1">
                <a:lumMod val="75000"/>
              </a:schemeClr>
            </a:solidFill>
            <a:ln>
              <a:solidFill>
                <a:sysClr val="windowText" lastClr="000000"/>
              </a:solidFill>
            </a:ln>
            <a:effectLst/>
          </c:spPr>
          <c:invertIfNegative val="0"/>
          <c:dLbls>
            <c:delete val="1"/>
          </c:dLbls>
          <c:cat>
            <c:strRef>
              <c:f>棒グラフ!$B$6:$D$6</c:f>
              <c:strCache>
                <c:ptCount val="3"/>
                <c:pt idx="0">
                  <c:v>専攻医</c:v>
                </c:pt>
                <c:pt idx="1">
                  <c:v>専門医</c:v>
                </c:pt>
                <c:pt idx="2">
                  <c:v>指導医</c:v>
                </c:pt>
              </c:strCache>
            </c:strRef>
          </c:cat>
          <c:val>
            <c:numRef>
              <c:f>棒グラフ!$B$9:$D$9</c:f>
              <c:numCache>
                <c:formatCode>General</c:formatCode>
                <c:ptCount val="3"/>
                <c:pt idx="0">
                  <c:v>170</c:v>
                </c:pt>
                <c:pt idx="1">
                  <c:v>105</c:v>
                </c:pt>
                <c:pt idx="2">
                  <c:v>769</c:v>
                </c:pt>
              </c:numCache>
            </c:numRef>
          </c:val>
          <c:extLst>
            <c:ext xmlns:c16="http://schemas.microsoft.com/office/drawing/2014/chart" uri="{C3380CC4-5D6E-409C-BE32-E72D297353CC}">
              <c16:uniqueId val="{00000002-1577-434E-AAF2-259F825462E2}"/>
            </c:ext>
          </c:extLst>
        </c:ser>
        <c:ser>
          <c:idx val="3"/>
          <c:order val="3"/>
          <c:tx>
            <c:strRef>
              <c:f>棒グラフ!$A$10</c:f>
              <c:strCache>
                <c:ptCount val="1"/>
                <c:pt idx="0">
                  <c:v>医療機関</c:v>
                </c:pt>
              </c:strCache>
            </c:strRef>
          </c:tx>
          <c:spPr>
            <a:solidFill>
              <a:schemeClr val="bg2">
                <a:lumMod val="50000"/>
              </a:schemeClr>
            </a:solidFill>
            <a:ln>
              <a:solidFill>
                <a:sysClr val="windowText" lastClr="000000"/>
              </a:solidFill>
            </a:ln>
            <a:effectLst/>
          </c:spPr>
          <c:invertIfNegative val="0"/>
          <c:dLbls>
            <c:delete val="1"/>
          </c:dLbls>
          <c:cat>
            <c:strRef>
              <c:f>棒グラフ!$B$6:$D$6</c:f>
              <c:strCache>
                <c:ptCount val="3"/>
                <c:pt idx="0">
                  <c:v>専攻医</c:v>
                </c:pt>
                <c:pt idx="1">
                  <c:v>専門医</c:v>
                </c:pt>
                <c:pt idx="2">
                  <c:v>指導医</c:v>
                </c:pt>
              </c:strCache>
            </c:strRef>
          </c:cat>
          <c:val>
            <c:numRef>
              <c:f>棒グラフ!$B$10:$D$10</c:f>
              <c:numCache>
                <c:formatCode>General</c:formatCode>
                <c:ptCount val="3"/>
                <c:pt idx="0">
                  <c:v>7</c:v>
                </c:pt>
                <c:pt idx="1">
                  <c:v>120</c:v>
                </c:pt>
                <c:pt idx="2">
                  <c:v>701</c:v>
                </c:pt>
              </c:numCache>
            </c:numRef>
          </c:val>
          <c:extLst>
            <c:ext xmlns:c16="http://schemas.microsoft.com/office/drawing/2014/chart" uri="{C3380CC4-5D6E-409C-BE32-E72D297353CC}">
              <c16:uniqueId val="{00000003-1577-434E-AAF2-259F825462E2}"/>
            </c:ext>
          </c:extLst>
        </c:ser>
        <c:ser>
          <c:idx val="4"/>
          <c:order val="4"/>
          <c:tx>
            <c:strRef>
              <c:f>棒グラフ!$A$11</c:f>
              <c:strCache>
                <c:ptCount val="1"/>
                <c:pt idx="0">
                  <c:v>その他</c:v>
                </c:pt>
              </c:strCache>
            </c:strRef>
          </c:tx>
          <c:spPr>
            <a:solidFill>
              <a:schemeClr val="accent3">
                <a:tint val="54000"/>
              </a:schemeClr>
            </a:solidFill>
            <a:ln>
              <a:solidFill>
                <a:sysClr val="windowText" lastClr="000000"/>
              </a:solidFill>
            </a:ln>
            <a:effectLst/>
          </c:spPr>
          <c:invertIfNegative val="0"/>
          <c:dLbls>
            <c:delete val="1"/>
          </c:dLbls>
          <c:cat>
            <c:strRef>
              <c:f>棒グラフ!$B$6:$D$6</c:f>
              <c:strCache>
                <c:ptCount val="3"/>
                <c:pt idx="0">
                  <c:v>専攻医</c:v>
                </c:pt>
                <c:pt idx="1">
                  <c:v>専門医</c:v>
                </c:pt>
                <c:pt idx="2">
                  <c:v>指導医</c:v>
                </c:pt>
              </c:strCache>
            </c:strRef>
          </c:cat>
          <c:val>
            <c:numRef>
              <c:f>棒グラフ!$B$11:$D$11</c:f>
              <c:numCache>
                <c:formatCode>General</c:formatCode>
                <c:ptCount val="3"/>
                <c:pt idx="0">
                  <c:v>3</c:v>
                </c:pt>
                <c:pt idx="1">
                  <c:v>2</c:v>
                </c:pt>
                <c:pt idx="2">
                  <c:v>15</c:v>
                </c:pt>
              </c:numCache>
            </c:numRef>
          </c:val>
          <c:extLst>
            <c:ext xmlns:c16="http://schemas.microsoft.com/office/drawing/2014/chart" uri="{C3380CC4-5D6E-409C-BE32-E72D297353CC}">
              <c16:uniqueId val="{00000004-1577-434E-AAF2-259F825462E2}"/>
            </c:ext>
          </c:extLst>
        </c:ser>
        <c:dLbls>
          <c:dLblPos val="ctr"/>
          <c:showLegendKey val="0"/>
          <c:showVal val="1"/>
          <c:showCatName val="0"/>
          <c:showSerName val="0"/>
          <c:showPercent val="0"/>
          <c:showBubbleSize val="0"/>
        </c:dLbls>
        <c:gapWidth val="150"/>
        <c:overlap val="100"/>
        <c:axId val="496055680"/>
        <c:axId val="496053384"/>
      </c:barChart>
      <c:catAx>
        <c:axId val="496055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496053384"/>
        <c:crosses val="autoZero"/>
        <c:auto val="1"/>
        <c:lblAlgn val="ctr"/>
        <c:lblOffset val="100"/>
        <c:noMultiLvlLbl val="0"/>
      </c:catAx>
      <c:valAx>
        <c:axId val="496053384"/>
        <c:scaling>
          <c:orientation val="minMax"/>
        </c:scaling>
        <c:delete val="0"/>
        <c:axPos val="b"/>
        <c:majorGridlines>
          <c:spPr>
            <a:ln w="9525" cap="flat" cmpd="sng" algn="ctr">
              <a:solidFill>
                <a:schemeClr val="tx1"/>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496055680"/>
        <c:crosses val="autoZero"/>
        <c:crossBetween val="between"/>
        <c:majorUnit val="0.2"/>
      </c:valAx>
      <c:spPr>
        <a:solidFill>
          <a:schemeClr val="bg1">
            <a:lumMod val="95000"/>
          </a:schemeClr>
        </a:solidFill>
        <a:ln>
          <a:noFill/>
        </a:ln>
        <a:effectLst/>
      </c:spPr>
    </c:plotArea>
    <c:legend>
      <c:legendPos val="r"/>
      <c:layout>
        <c:manualLayout>
          <c:xMode val="edge"/>
          <c:yMode val="edge"/>
          <c:x val="0.75025099721551558"/>
          <c:y val="5.9363972513458152E-2"/>
          <c:w val="0.24768977766554193"/>
          <c:h val="0.83503198551072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0DA2F-BAE1-4E45-AF9A-35C217A6FC29}" type="doc">
      <dgm:prSet loTypeId="urn:microsoft.com/office/officeart/2005/8/layout/radial1" loCatId="relationship" qsTypeId="urn:microsoft.com/office/officeart/2005/8/quickstyle/3d2" qsCatId="3D" csTypeId="urn:microsoft.com/office/officeart/2005/8/colors/colorful3" csCatId="colorful" phldr="1"/>
      <dgm:spPr/>
      <dgm:t>
        <a:bodyPr/>
        <a:lstStyle/>
        <a:p>
          <a:endParaRPr kumimoji="1" lang="ja-JP" altLang="en-US"/>
        </a:p>
      </dgm:t>
    </dgm:pt>
    <dgm:pt modelId="{ECF0A86C-0511-498A-BCEA-3D8F3BC41F94}">
      <dgm:prSet phldrT="[テキスト]"/>
      <dgm:spPr/>
      <dgm:t>
        <a:bodyPr/>
        <a:lstStyle/>
        <a:p>
          <a:r>
            <a:rPr kumimoji="1" lang="ja-JP" altLang="en-US" dirty="0"/>
            <a:t>研修基幹施設</a:t>
          </a:r>
        </a:p>
      </dgm:t>
    </dgm:pt>
    <dgm:pt modelId="{3E3771A9-83B4-46CD-A45E-0D111ACEAFEA}" type="parTrans" cxnId="{60948A9C-B516-45F7-9DDD-BDACE6D87BE7}">
      <dgm:prSet/>
      <dgm:spPr/>
      <dgm:t>
        <a:bodyPr/>
        <a:lstStyle/>
        <a:p>
          <a:endParaRPr kumimoji="1" lang="ja-JP" altLang="en-US"/>
        </a:p>
      </dgm:t>
    </dgm:pt>
    <dgm:pt modelId="{2A2A4940-6B64-404D-A862-A00577E9AE87}" type="sibTrans" cxnId="{60948A9C-B516-45F7-9DDD-BDACE6D87BE7}">
      <dgm:prSet/>
      <dgm:spPr/>
      <dgm:t>
        <a:bodyPr/>
        <a:lstStyle/>
        <a:p>
          <a:endParaRPr kumimoji="1" lang="ja-JP" altLang="en-US"/>
        </a:p>
      </dgm:t>
    </dgm:pt>
    <dgm:pt modelId="{B5042B2F-58B1-4B32-8DC9-577E4B2EDE7D}">
      <dgm:prSet phldrT="[テキスト]"/>
      <dgm:spPr/>
      <dgm:t>
        <a:bodyPr/>
        <a:lstStyle/>
        <a:p>
          <a:r>
            <a:rPr kumimoji="1" lang="ja-JP" altLang="en-US" dirty="0">
              <a:solidFill>
                <a:schemeClr val="tx1"/>
              </a:solidFill>
            </a:rPr>
            <a:t>連携施設</a:t>
          </a:r>
        </a:p>
      </dgm:t>
    </dgm:pt>
    <dgm:pt modelId="{1AA9C638-D09E-443F-B353-8C90A059927E}" type="parTrans" cxnId="{79516E8D-9500-4F9B-858A-B0DD3BBD68D7}">
      <dgm:prSet/>
      <dgm:spPr/>
      <dgm:t>
        <a:bodyPr/>
        <a:lstStyle/>
        <a:p>
          <a:endParaRPr kumimoji="1" lang="ja-JP" altLang="en-US"/>
        </a:p>
      </dgm:t>
    </dgm:pt>
    <dgm:pt modelId="{2CEFAA60-E3E4-4AE8-A23A-3ACD852E9092}" type="sibTrans" cxnId="{79516E8D-9500-4F9B-858A-B0DD3BBD68D7}">
      <dgm:prSet/>
      <dgm:spPr/>
      <dgm:t>
        <a:bodyPr/>
        <a:lstStyle/>
        <a:p>
          <a:endParaRPr kumimoji="1" lang="ja-JP" altLang="en-US"/>
        </a:p>
      </dgm:t>
    </dgm:pt>
    <dgm:pt modelId="{442F7072-34E8-4411-9D39-F52362F0B02A}">
      <dgm:prSet phldrT="[テキスト]"/>
      <dgm:spPr/>
      <dgm:t>
        <a:bodyPr/>
        <a:lstStyle/>
        <a:p>
          <a:r>
            <a:rPr kumimoji="1" lang="ja-JP" altLang="en-US" dirty="0">
              <a:solidFill>
                <a:schemeClr val="tx1"/>
              </a:solidFill>
            </a:rPr>
            <a:t>連携施設</a:t>
          </a:r>
        </a:p>
      </dgm:t>
    </dgm:pt>
    <dgm:pt modelId="{DA3F5856-4BBD-4AF4-AEDD-E10BE54A8B73}" type="parTrans" cxnId="{F2D308FA-2C3F-4BF4-B140-81B8C72C6926}">
      <dgm:prSet/>
      <dgm:spPr/>
      <dgm:t>
        <a:bodyPr/>
        <a:lstStyle/>
        <a:p>
          <a:endParaRPr kumimoji="1" lang="ja-JP" altLang="en-US"/>
        </a:p>
      </dgm:t>
    </dgm:pt>
    <dgm:pt modelId="{00819E6F-4DC1-4418-87B2-4B8CF56889AC}" type="sibTrans" cxnId="{F2D308FA-2C3F-4BF4-B140-81B8C72C6926}">
      <dgm:prSet/>
      <dgm:spPr/>
      <dgm:t>
        <a:bodyPr/>
        <a:lstStyle/>
        <a:p>
          <a:endParaRPr kumimoji="1" lang="ja-JP" altLang="en-US"/>
        </a:p>
      </dgm:t>
    </dgm:pt>
    <dgm:pt modelId="{4B48AA40-6B74-4F7C-B6FE-9276E0119634}">
      <dgm:prSet phldrT="[テキスト]"/>
      <dgm:spPr/>
      <dgm:t>
        <a:bodyPr/>
        <a:lstStyle/>
        <a:p>
          <a:r>
            <a:rPr kumimoji="1" lang="ja-JP" altLang="en-US" dirty="0">
              <a:solidFill>
                <a:schemeClr val="tx1"/>
              </a:solidFill>
            </a:rPr>
            <a:t>連携施設</a:t>
          </a:r>
        </a:p>
      </dgm:t>
    </dgm:pt>
    <dgm:pt modelId="{B8F2AACC-6A92-4FD1-B72A-5D6C27CD4D9C}" type="parTrans" cxnId="{A185C747-03A5-4BBB-A36C-6E2071FEB32E}">
      <dgm:prSet/>
      <dgm:spPr/>
      <dgm:t>
        <a:bodyPr/>
        <a:lstStyle/>
        <a:p>
          <a:endParaRPr kumimoji="1" lang="ja-JP" altLang="en-US"/>
        </a:p>
      </dgm:t>
    </dgm:pt>
    <dgm:pt modelId="{22CB0EA6-DC67-487D-8EF8-9DEE59BDEA19}" type="sibTrans" cxnId="{A185C747-03A5-4BBB-A36C-6E2071FEB32E}">
      <dgm:prSet/>
      <dgm:spPr/>
      <dgm:t>
        <a:bodyPr/>
        <a:lstStyle/>
        <a:p>
          <a:endParaRPr kumimoji="1" lang="ja-JP" altLang="en-US"/>
        </a:p>
      </dgm:t>
    </dgm:pt>
    <dgm:pt modelId="{EEF7D3F8-EB5D-4092-B6DE-A58D193CF326}">
      <dgm:prSet phldrT="[テキスト]"/>
      <dgm:spPr/>
      <dgm:t>
        <a:bodyPr/>
        <a:lstStyle/>
        <a:p>
          <a:r>
            <a:rPr kumimoji="1" lang="ja-JP" altLang="en-US" dirty="0">
              <a:solidFill>
                <a:schemeClr val="tx1"/>
              </a:solidFill>
            </a:rPr>
            <a:t>連携施設</a:t>
          </a:r>
        </a:p>
      </dgm:t>
    </dgm:pt>
    <dgm:pt modelId="{1B8136A8-93F8-48CD-A9C7-F07E50006F1C}" type="parTrans" cxnId="{2583366C-4B4F-4F44-8FB2-154E93224009}">
      <dgm:prSet/>
      <dgm:spPr/>
      <dgm:t>
        <a:bodyPr/>
        <a:lstStyle/>
        <a:p>
          <a:endParaRPr kumimoji="1" lang="ja-JP" altLang="en-US"/>
        </a:p>
      </dgm:t>
    </dgm:pt>
    <dgm:pt modelId="{57EA5E1A-88F0-4378-9480-6B7E0C3F8890}" type="sibTrans" cxnId="{2583366C-4B4F-4F44-8FB2-154E93224009}">
      <dgm:prSet/>
      <dgm:spPr/>
      <dgm:t>
        <a:bodyPr/>
        <a:lstStyle/>
        <a:p>
          <a:endParaRPr kumimoji="1" lang="ja-JP" altLang="en-US"/>
        </a:p>
      </dgm:t>
    </dgm:pt>
    <dgm:pt modelId="{2B808050-2FBF-491A-9130-9700B350B979}">
      <dgm:prSet phldrT="[テキスト]"/>
      <dgm:spPr/>
      <dgm:t>
        <a:bodyPr/>
        <a:lstStyle/>
        <a:p>
          <a:r>
            <a:rPr kumimoji="1" lang="ja-JP" altLang="en-US" dirty="0"/>
            <a:t>連携施設</a:t>
          </a:r>
        </a:p>
      </dgm:t>
    </dgm:pt>
    <dgm:pt modelId="{95F22415-AA60-430F-A053-8ED6289CB3AF}" type="parTrans" cxnId="{0C138D7D-E618-4426-802F-D72FD6DE104C}">
      <dgm:prSet/>
      <dgm:spPr/>
      <dgm:t>
        <a:bodyPr/>
        <a:lstStyle/>
        <a:p>
          <a:endParaRPr kumimoji="1" lang="ja-JP" altLang="en-US"/>
        </a:p>
      </dgm:t>
    </dgm:pt>
    <dgm:pt modelId="{F80A3F92-4052-4D4A-953B-0A8ED009E5F3}" type="sibTrans" cxnId="{0C138D7D-E618-4426-802F-D72FD6DE104C}">
      <dgm:prSet/>
      <dgm:spPr/>
      <dgm:t>
        <a:bodyPr/>
        <a:lstStyle/>
        <a:p>
          <a:endParaRPr kumimoji="1" lang="ja-JP" altLang="en-US"/>
        </a:p>
      </dgm:t>
    </dgm:pt>
    <dgm:pt modelId="{7E1F1F48-3F44-4C3E-AB9D-FF514E580E6F}">
      <dgm:prSet phldrT="[テキスト]"/>
      <dgm:spPr/>
      <dgm:t>
        <a:bodyPr/>
        <a:lstStyle/>
        <a:p>
          <a:r>
            <a:rPr kumimoji="1" lang="ja-JP" altLang="en-US" dirty="0"/>
            <a:t>連携施設</a:t>
          </a:r>
        </a:p>
      </dgm:t>
    </dgm:pt>
    <dgm:pt modelId="{00554168-1D74-4115-85D0-4184C147BC2D}" type="parTrans" cxnId="{A0C76DB9-681C-40B6-8C43-715F1572FD1A}">
      <dgm:prSet/>
      <dgm:spPr/>
      <dgm:t>
        <a:bodyPr/>
        <a:lstStyle/>
        <a:p>
          <a:endParaRPr kumimoji="1" lang="ja-JP" altLang="en-US"/>
        </a:p>
      </dgm:t>
    </dgm:pt>
    <dgm:pt modelId="{073B65F7-0849-43A5-98A6-C6C1C72333CF}" type="sibTrans" cxnId="{A0C76DB9-681C-40B6-8C43-715F1572FD1A}">
      <dgm:prSet/>
      <dgm:spPr/>
      <dgm:t>
        <a:bodyPr/>
        <a:lstStyle/>
        <a:p>
          <a:endParaRPr kumimoji="1" lang="ja-JP" altLang="en-US"/>
        </a:p>
      </dgm:t>
    </dgm:pt>
    <dgm:pt modelId="{0F6C8F28-1B72-40D4-B49B-BF2CF142714F}">
      <dgm:prSet phldrT="[テキスト]"/>
      <dgm:spPr/>
      <dgm:t>
        <a:bodyPr/>
        <a:lstStyle/>
        <a:p>
          <a:r>
            <a:rPr kumimoji="1" lang="ja-JP" altLang="en-US" dirty="0"/>
            <a:t>連携施設</a:t>
          </a:r>
        </a:p>
      </dgm:t>
    </dgm:pt>
    <dgm:pt modelId="{1EDB6386-A9E6-4C8D-987F-5DE01F14851E}" type="parTrans" cxnId="{4966E0D7-429B-4D89-806E-8016D6362329}">
      <dgm:prSet/>
      <dgm:spPr/>
      <dgm:t>
        <a:bodyPr/>
        <a:lstStyle/>
        <a:p>
          <a:endParaRPr kumimoji="1" lang="ja-JP" altLang="en-US"/>
        </a:p>
      </dgm:t>
    </dgm:pt>
    <dgm:pt modelId="{73D5B783-62FC-40ED-9AFD-5A134BD80CEE}" type="sibTrans" cxnId="{4966E0D7-429B-4D89-806E-8016D6362329}">
      <dgm:prSet/>
      <dgm:spPr/>
      <dgm:t>
        <a:bodyPr/>
        <a:lstStyle/>
        <a:p>
          <a:endParaRPr kumimoji="1" lang="ja-JP" altLang="en-US"/>
        </a:p>
      </dgm:t>
    </dgm:pt>
    <dgm:pt modelId="{BCC95D2B-A90E-43CB-AE94-46437C423C6B}">
      <dgm:prSet phldrT="[テキスト]"/>
      <dgm:spPr/>
      <dgm:t>
        <a:bodyPr/>
        <a:lstStyle/>
        <a:p>
          <a:endParaRPr kumimoji="1" lang="ja-JP" altLang="en-US" dirty="0"/>
        </a:p>
      </dgm:t>
    </dgm:pt>
    <dgm:pt modelId="{56EA2C99-2CBF-4DD6-A12F-6AB9C710F8BF}" type="parTrans" cxnId="{DF6151ED-A7B0-4F29-BDFB-E51C50D4DF26}">
      <dgm:prSet/>
      <dgm:spPr/>
      <dgm:t>
        <a:bodyPr/>
        <a:lstStyle/>
        <a:p>
          <a:endParaRPr kumimoji="1" lang="ja-JP" altLang="en-US"/>
        </a:p>
      </dgm:t>
    </dgm:pt>
    <dgm:pt modelId="{4B350F02-5E1D-4647-82C3-56E0FC8D7EFD}" type="sibTrans" cxnId="{DF6151ED-A7B0-4F29-BDFB-E51C50D4DF26}">
      <dgm:prSet/>
      <dgm:spPr/>
      <dgm:t>
        <a:bodyPr/>
        <a:lstStyle/>
        <a:p>
          <a:endParaRPr kumimoji="1" lang="ja-JP" altLang="en-US"/>
        </a:p>
      </dgm:t>
    </dgm:pt>
    <dgm:pt modelId="{CD954CDB-2066-4A3C-B5AB-B5F050F12BEA}" type="pres">
      <dgm:prSet presAssocID="{7F70DA2F-BAE1-4E45-AF9A-35C217A6FC29}" presName="cycle" presStyleCnt="0">
        <dgm:presLayoutVars>
          <dgm:chMax val="1"/>
          <dgm:dir/>
          <dgm:animLvl val="ctr"/>
          <dgm:resizeHandles val="exact"/>
        </dgm:presLayoutVars>
      </dgm:prSet>
      <dgm:spPr/>
    </dgm:pt>
    <dgm:pt modelId="{4FF4D7D3-1B69-4E6E-AE31-FD7F6CE4A883}" type="pres">
      <dgm:prSet presAssocID="{ECF0A86C-0511-498A-BCEA-3D8F3BC41F94}" presName="centerShape" presStyleLbl="node0" presStyleIdx="0" presStyleCnt="1" custScaleX="158171" custScaleY="150876"/>
      <dgm:spPr/>
    </dgm:pt>
    <dgm:pt modelId="{A1B6C28A-7CE8-4BCE-8463-BF4BFD932DF2}" type="pres">
      <dgm:prSet presAssocID="{1AA9C638-D09E-443F-B353-8C90A059927E}" presName="Name9" presStyleLbl="parChTrans1D2" presStyleIdx="0" presStyleCnt="7"/>
      <dgm:spPr/>
    </dgm:pt>
    <dgm:pt modelId="{CEC1D814-CD64-44A2-85C1-667836B6B433}" type="pres">
      <dgm:prSet presAssocID="{1AA9C638-D09E-443F-B353-8C90A059927E}" presName="connTx" presStyleLbl="parChTrans1D2" presStyleIdx="0" presStyleCnt="7"/>
      <dgm:spPr/>
    </dgm:pt>
    <dgm:pt modelId="{25D84D7C-0393-4595-B34B-D5ABA111B22B}" type="pres">
      <dgm:prSet presAssocID="{B5042B2F-58B1-4B32-8DC9-577E4B2EDE7D}" presName="node" presStyleLbl="node1" presStyleIdx="0" presStyleCnt="7">
        <dgm:presLayoutVars>
          <dgm:bulletEnabled val="1"/>
        </dgm:presLayoutVars>
      </dgm:prSet>
      <dgm:spPr/>
    </dgm:pt>
    <dgm:pt modelId="{6F75D770-CEEE-4D03-ACC1-568054505234}" type="pres">
      <dgm:prSet presAssocID="{DA3F5856-4BBD-4AF4-AEDD-E10BE54A8B73}" presName="Name9" presStyleLbl="parChTrans1D2" presStyleIdx="1" presStyleCnt="7"/>
      <dgm:spPr/>
    </dgm:pt>
    <dgm:pt modelId="{AB29D864-DA2D-4918-8D76-B8C4FDC6DD8D}" type="pres">
      <dgm:prSet presAssocID="{DA3F5856-4BBD-4AF4-AEDD-E10BE54A8B73}" presName="connTx" presStyleLbl="parChTrans1D2" presStyleIdx="1" presStyleCnt="7"/>
      <dgm:spPr/>
    </dgm:pt>
    <dgm:pt modelId="{5B149C9E-8DA8-4DC1-A126-2917E557B739}" type="pres">
      <dgm:prSet presAssocID="{442F7072-34E8-4411-9D39-F52362F0B02A}" presName="node" presStyleLbl="node1" presStyleIdx="1" presStyleCnt="7">
        <dgm:presLayoutVars>
          <dgm:bulletEnabled val="1"/>
        </dgm:presLayoutVars>
      </dgm:prSet>
      <dgm:spPr/>
    </dgm:pt>
    <dgm:pt modelId="{774C3ECD-9493-480D-A5F6-DBA638AFC785}" type="pres">
      <dgm:prSet presAssocID="{B8F2AACC-6A92-4FD1-B72A-5D6C27CD4D9C}" presName="Name9" presStyleLbl="parChTrans1D2" presStyleIdx="2" presStyleCnt="7"/>
      <dgm:spPr/>
    </dgm:pt>
    <dgm:pt modelId="{5359522F-BD9F-46C1-9924-2A8A205FF8F5}" type="pres">
      <dgm:prSet presAssocID="{B8F2AACC-6A92-4FD1-B72A-5D6C27CD4D9C}" presName="connTx" presStyleLbl="parChTrans1D2" presStyleIdx="2" presStyleCnt="7"/>
      <dgm:spPr/>
    </dgm:pt>
    <dgm:pt modelId="{DA2DD831-450D-4E67-BE7D-FC26CA7734F6}" type="pres">
      <dgm:prSet presAssocID="{4B48AA40-6B74-4F7C-B6FE-9276E0119634}" presName="node" presStyleLbl="node1" presStyleIdx="2" presStyleCnt="7">
        <dgm:presLayoutVars>
          <dgm:bulletEnabled val="1"/>
        </dgm:presLayoutVars>
      </dgm:prSet>
      <dgm:spPr/>
    </dgm:pt>
    <dgm:pt modelId="{E5B0C60F-48AF-4B5D-8A18-DE05F6CF7CAA}" type="pres">
      <dgm:prSet presAssocID="{1B8136A8-93F8-48CD-A9C7-F07E50006F1C}" presName="Name9" presStyleLbl="parChTrans1D2" presStyleIdx="3" presStyleCnt="7"/>
      <dgm:spPr/>
    </dgm:pt>
    <dgm:pt modelId="{E09FAEC1-DDB2-4F26-B9BF-7395E1AF0E1F}" type="pres">
      <dgm:prSet presAssocID="{1B8136A8-93F8-48CD-A9C7-F07E50006F1C}" presName="connTx" presStyleLbl="parChTrans1D2" presStyleIdx="3" presStyleCnt="7"/>
      <dgm:spPr/>
    </dgm:pt>
    <dgm:pt modelId="{85ADDFF1-4D42-493C-BD67-71B67178BC18}" type="pres">
      <dgm:prSet presAssocID="{EEF7D3F8-EB5D-4092-B6DE-A58D193CF326}" presName="node" presStyleLbl="node1" presStyleIdx="3" presStyleCnt="7">
        <dgm:presLayoutVars>
          <dgm:bulletEnabled val="1"/>
        </dgm:presLayoutVars>
      </dgm:prSet>
      <dgm:spPr/>
    </dgm:pt>
    <dgm:pt modelId="{8231AEF9-3F34-4831-8A48-2880EB61B12D}" type="pres">
      <dgm:prSet presAssocID="{95F22415-AA60-430F-A053-8ED6289CB3AF}" presName="Name9" presStyleLbl="parChTrans1D2" presStyleIdx="4" presStyleCnt="7"/>
      <dgm:spPr/>
    </dgm:pt>
    <dgm:pt modelId="{36E26D7F-6A0A-43E8-94D1-C8177F9EB76A}" type="pres">
      <dgm:prSet presAssocID="{95F22415-AA60-430F-A053-8ED6289CB3AF}" presName="connTx" presStyleLbl="parChTrans1D2" presStyleIdx="4" presStyleCnt="7"/>
      <dgm:spPr/>
    </dgm:pt>
    <dgm:pt modelId="{4777A8B0-AD25-4001-B2E0-E98847F3D769}" type="pres">
      <dgm:prSet presAssocID="{2B808050-2FBF-491A-9130-9700B350B979}" presName="node" presStyleLbl="node1" presStyleIdx="4" presStyleCnt="7">
        <dgm:presLayoutVars>
          <dgm:bulletEnabled val="1"/>
        </dgm:presLayoutVars>
      </dgm:prSet>
      <dgm:spPr/>
    </dgm:pt>
    <dgm:pt modelId="{51F029DB-2D5E-4958-9FD4-1B4EEB34FF06}" type="pres">
      <dgm:prSet presAssocID="{00554168-1D74-4115-85D0-4184C147BC2D}" presName="Name9" presStyleLbl="parChTrans1D2" presStyleIdx="5" presStyleCnt="7"/>
      <dgm:spPr/>
    </dgm:pt>
    <dgm:pt modelId="{3B4C9658-2750-491F-AF5B-9A3DDF12E7EB}" type="pres">
      <dgm:prSet presAssocID="{00554168-1D74-4115-85D0-4184C147BC2D}" presName="connTx" presStyleLbl="parChTrans1D2" presStyleIdx="5" presStyleCnt="7"/>
      <dgm:spPr/>
    </dgm:pt>
    <dgm:pt modelId="{3AC22059-6960-4090-85D8-6F16C26129B6}" type="pres">
      <dgm:prSet presAssocID="{7E1F1F48-3F44-4C3E-AB9D-FF514E580E6F}" presName="node" presStyleLbl="node1" presStyleIdx="5" presStyleCnt="7">
        <dgm:presLayoutVars>
          <dgm:bulletEnabled val="1"/>
        </dgm:presLayoutVars>
      </dgm:prSet>
      <dgm:spPr/>
    </dgm:pt>
    <dgm:pt modelId="{C83796FB-B987-4B98-A9FB-26040DC17261}" type="pres">
      <dgm:prSet presAssocID="{1EDB6386-A9E6-4C8D-987F-5DE01F14851E}" presName="Name9" presStyleLbl="parChTrans1D2" presStyleIdx="6" presStyleCnt="7"/>
      <dgm:spPr/>
    </dgm:pt>
    <dgm:pt modelId="{59DC8416-051A-4E64-9A1A-FAD3CB91FADF}" type="pres">
      <dgm:prSet presAssocID="{1EDB6386-A9E6-4C8D-987F-5DE01F14851E}" presName="connTx" presStyleLbl="parChTrans1D2" presStyleIdx="6" presStyleCnt="7"/>
      <dgm:spPr/>
    </dgm:pt>
    <dgm:pt modelId="{2D26E944-8C91-420A-831E-1F0C720A095D}" type="pres">
      <dgm:prSet presAssocID="{0F6C8F28-1B72-40D4-B49B-BF2CF142714F}" presName="node" presStyleLbl="node1" presStyleIdx="6" presStyleCnt="7">
        <dgm:presLayoutVars>
          <dgm:bulletEnabled val="1"/>
        </dgm:presLayoutVars>
      </dgm:prSet>
      <dgm:spPr/>
    </dgm:pt>
  </dgm:ptLst>
  <dgm:cxnLst>
    <dgm:cxn modelId="{952A850B-DD0B-47A2-9231-0C37CA6D61BA}" type="presOf" srcId="{1B8136A8-93F8-48CD-A9C7-F07E50006F1C}" destId="{E09FAEC1-DDB2-4F26-B9BF-7395E1AF0E1F}" srcOrd="1" destOrd="0" presId="urn:microsoft.com/office/officeart/2005/8/layout/radial1"/>
    <dgm:cxn modelId="{1F0D950F-2259-4E49-B9BB-DE9936E5B6F2}" type="presOf" srcId="{B5042B2F-58B1-4B32-8DC9-577E4B2EDE7D}" destId="{25D84D7C-0393-4595-B34B-D5ABA111B22B}" srcOrd="0" destOrd="0" presId="urn:microsoft.com/office/officeart/2005/8/layout/radial1"/>
    <dgm:cxn modelId="{78D25E14-3FC4-4A9A-A6C6-FA9BDDB35636}" type="presOf" srcId="{1EDB6386-A9E6-4C8D-987F-5DE01F14851E}" destId="{59DC8416-051A-4E64-9A1A-FAD3CB91FADF}" srcOrd="1" destOrd="0" presId="urn:microsoft.com/office/officeart/2005/8/layout/radial1"/>
    <dgm:cxn modelId="{97C8C625-7654-40DF-9A25-C29F17BCF359}" type="presOf" srcId="{DA3F5856-4BBD-4AF4-AEDD-E10BE54A8B73}" destId="{6F75D770-CEEE-4D03-ACC1-568054505234}" srcOrd="0" destOrd="0" presId="urn:microsoft.com/office/officeart/2005/8/layout/radial1"/>
    <dgm:cxn modelId="{9709A327-236F-49DF-87E7-487FCB7F8246}" type="presOf" srcId="{1AA9C638-D09E-443F-B353-8C90A059927E}" destId="{A1B6C28A-7CE8-4BCE-8463-BF4BFD932DF2}" srcOrd="0" destOrd="0" presId="urn:microsoft.com/office/officeart/2005/8/layout/radial1"/>
    <dgm:cxn modelId="{E60F3A30-896B-45FF-B2EA-D5E0498958BD}" type="presOf" srcId="{B8F2AACC-6A92-4FD1-B72A-5D6C27CD4D9C}" destId="{5359522F-BD9F-46C1-9924-2A8A205FF8F5}" srcOrd="1" destOrd="0" presId="urn:microsoft.com/office/officeart/2005/8/layout/radial1"/>
    <dgm:cxn modelId="{F0F35D5C-BAE9-4FC9-BFCB-C5081D67CC5B}" type="presOf" srcId="{4B48AA40-6B74-4F7C-B6FE-9276E0119634}" destId="{DA2DD831-450D-4E67-BE7D-FC26CA7734F6}" srcOrd="0" destOrd="0" presId="urn:microsoft.com/office/officeart/2005/8/layout/radial1"/>
    <dgm:cxn modelId="{A185C747-03A5-4BBB-A36C-6E2071FEB32E}" srcId="{ECF0A86C-0511-498A-BCEA-3D8F3BC41F94}" destId="{4B48AA40-6B74-4F7C-B6FE-9276E0119634}" srcOrd="2" destOrd="0" parTransId="{B8F2AACC-6A92-4FD1-B72A-5D6C27CD4D9C}" sibTransId="{22CB0EA6-DC67-487D-8EF8-9DEE59BDEA19}"/>
    <dgm:cxn modelId="{2583366C-4B4F-4F44-8FB2-154E93224009}" srcId="{ECF0A86C-0511-498A-BCEA-3D8F3BC41F94}" destId="{EEF7D3F8-EB5D-4092-B6DE-A58D193CF326}" srcOrd="3" destOrd="0" parTransId="{1B8136A8-93F8-48CD-A9C7-F07E50006F1C}" sibTransId="{57EA5E1A-88F0-4378-9480-6B7E0C3F8890}"/>
    <dgm:cxn modelId="{05F6D350-FCB5-47A0-A975-94AAF39A0A9E}" type="presOf" srcId="{1B8136A8-93F8-48CD-A9C7-F07E50006F1C}" destId="{E5B0C60F-48AF-4B5D-8A18-DE05F6CF7CAA}" srcOrd="0" destOrd="0" presId="urn:microsoft.com/office/officeart/2005/8/layout/radial1"/>
    <dgm:cxn modelId="{276C0C74-89ED-466E-ACB6-D73F99DF7842}" type="presOf" srcId="{1EDB6386-A9E6-4C8D-987F-5DE01F14851E}" destId="{C83796FB-B987-4B98-A9FB-26040DC17261}" srcOrd="0" destOrd="0" presId="urn:microsoft.com/office/officeart/2005/8/layout/radial1"/>
    <dgm:cxn modelId="{06BBF454-0217-4119-A56D-57A60198934A}" type="presOf" srcId="{95F22415-AA60-430F-A053-8ED6289CB3AF}" destId="{36E26D7F-6A0A-43E8-94D1-C8177F9EB76A}" srcOrd="1" destOrd="0" presId="urn:microsoft.com/office/officeart/2005/8/layout/radial1"/>
    <dgm:cxn modelId="{0C138D7D-E618-4426-802F-D72FD6DE104C}" srcId="{ECF0A86C-0511-498A-BCEA-3D8F3BC41F94}" destId="{2B808050-2FBF-491A-9130-9700B350B979}" srcOrd="4" destOrd="0" parTransId="{95F22415-AA60-430F-A053-8ED6289CB3AF}" sibTransId="{F80A3F92-4052-4D4A-953B-0A8ED009E5F3}"/>
    <dgm:cxn modelId="{62C0EE7D-47FF-482B-956C-7143C2B9B59B}" type="presOf" srcId="{ECF0A86C-0511-498A-BCEA-3D8F3BC41F94}" destId="{4FF4D7D3-1B69-4E6E-AE31-FD7F6CE4A883}" srcOrd="0" destOrd="0" presId="urn:microsoft.com/office/officeart/2005/8/layout/radial1"/>
    <dgm:cxn modelId="{79516E8D-9500-4F9B-858A-B0DD3BBD68D7}" srcId="{ECF0A86C-0511-498A-BCEA-3D8F3BC41F94}" destId="{B5042B2F-58B1-4B32-8DC9-577E4B2EDE7D}" srcOrd="0" destOrd="0" parTransId="{1AA9C638-D09E-443F-B353-8C90A059927E}" sibTransId="{2CEFAA60-E3E4-4AE8-A23A-3ACD852E9092}"/>
    <dgm:cxn modelId="{60948A9C-B516-45F7-9DDD-BDACE6D87BE7}" srcId="{7F70DA2F-BAE1-4E45-AF9A-35C217A6FC29}" destId="{ECF0A86C-0511-498A-BCEA-3D8F3BC41F94}" srcOrd="0" destOrd="0" parTransId="{3E3771A9-83B4-46CD-A45E-0D111ACEAFEA}" sibTransId="{2A2A4940-6B64-404D-A862-A00577E9AE87}"/>
    <dgm:cxn modelId="{42D4F39D-CCDE-4A23-B96C-C297629EFAC2}" type="presOf" srcId="{EEF7D3F8-EB5D-4092-B6DE-A58D193CF326}" destId="{85ADDFF1-4D42-493C-BD67-71B67178BC18}" srcOrd="0" destOrd="0" presId="urn:microsoft.com/office/officeart/2005/8/layout/radial1"/>
    <dgm:cxn modelId="{4AC77EA2-A90B-45F5-B41F-470F712F6A3B}" type="presOf" srcId="{DA3F5856-4BBD-4AF4-AEDD-E10BE54A8B73}" destId="{AB29D864-DA2D-4918-8D76-B8C4FDC6DD8D}" srcOrd="1" destOrd="0" presId="urn:microsoft.com/office/officeart/2005/8/layout/radial1"/>
    <dgm:cxn modelId="{69A0E0A9-7DBA-461F-BF39-62A622B5F8D0}" type="presOf" srcId="{2B808050-2FBF-491A-9130-9700B350B979}" destId="{4777A8B0-AD25-4001-B2E0-E98847F3D769}" srcOrd="0" destOrd="0" presId="urn:microsoft.com/office/officeart/2005/8/layout/radial1"/>
    <dgm:cxn modelId="{7EEDD5AE-C372-4BDB-93C5-E960E50A7348}" type="presOf" srcId="{442F7072-34E8-4411-9D39-F52362F0B02A}" destId="{5B149C9E-8DA8-4DC1-A126-2917E557B739}" srcOrd="0" destOrd="0" presId="urn:microsoft.com/office/officeart/2005/8/layout/radial1"/>
    <dgm:cxn modelId="{E7CA5DB3-3D46-43DA-AB87-1D3728655032}" type="presOf" srcId="{95F22415-AA60-430F-A053-8ED6289CB3AF}" destId="{8231AEF9-3F34-4831-8A48-2880EB61B12D}" srcOrd="0" destOrd="0" presId="urn:microsoft.com/office/officeart/2005/8/layout/radial1"/>
    <dgm:cxn modelId="{A0C76DB9-681C-40B6-8C43-715F1572FD1A}" srcId="{ECF0A86C-0511-498A-BCEA-3D8F3BC41F94}" destId="{7E1F1F48-3F44-4C3E-AB9D-FF514E580E6F}" srcOrd="5" destOrd="0" parTransId="{00554168-1D74-4115-85D0-4184C147BC2D}" sibTransId="{073B65F7-0849-43A5-98A6-C6C1C72333CF}"/>
    <dgm:cxn modelId="{E86790D1-928D-4BEE-A5D8-70E26455E056}" type="presOf" srcId="{0F6C8F28-1B72-40D4-B49B-BF2CF142714F}" destId="{2D26E944-8C91-420A-831E-1F0C720A095D}" srcOrd="0" destOrd="0" presId="urn:microsoft.com/office/officeart/2005/8/layout/radial1"/>
    <dgm:cxn modelId="{C176C4D1-5A74-4C84-9001-22A5B9221B9D}" type="presOf" srcId="{00554168-1D74-4115-85D0-4184C147BC2D}" destId="{51F029DB-2D5E-4958-9FD4-1B4EEB34FF06}" srcOrd="0" destOrd="0" presId="urn:microsoft.com/office/officeart/2005/8/layout/radial1"/>
    <dgm:cxn modelId="{3D4A1DD7-4017-4F57-BD84-DB29C644E601}" type="presOf" srcId="{B8F2AACC-6A92-4FD1-B72A-5D6C27CD4D9C}" destId="{774C3ECD-9493-480D-A5F6-DBA638AFC785}" srcOrd="0" destOrd="0" presId="urn:microsoft.com/office/officeart/2005/8/layout/radial1"/>
    <dgm:cxn modelId="{4966E0D7-429B-4D89-806E-8016D6362329}" srcId="{ECF0A86C-0511-498A-BCEA-3D8F3BC41F94}" destId="{0F6C8F28-1B72-40D4-B49B-BF2CF142714F}" srcOrd="6" destOrd="0" parTransId="{1EDB6386-A9E6-4C8D-987F-5DE01F14851E}" sibTransId="{73D5B783-62FC-40ED-9AFD-5A134BD80CEE}"/>
    <dgm:cxn modelId="{DBA3CBDB-FC35-46D7-8A2E-F93789376094}" type="presOf" srcId="{00554168-1D74-4115-85D0-4184C147BC2D}" destId="{3B4C9658-2750-491F-AF5B-9A3DDF12E7EB}" srcOrd="1" destOrd="0" presId="urn:microsoft.com/office/officeart/2005/8/layout/radial1"/>
    <dgm:cxn modelId="{DF6151ED-A7B0-4F29-BDFB-E51C50D4DF26}" srcId="{7F70DA2F-BAE1-4E45-AF9A-35C217A6FC29}" destId="{BCC95D2B-A90E-43CB-AE94-46437C423C6B}" srcOrd="1" destOrd="0" parTransId="{56EA2C99-2CBF-4DD6-A12F-6AB9C710F8BF}" sibTransId="{4B350F02-5E1D-4647-82C3-56E0FC8D7EFD}"/>
    <dgm:cxn modelId="{DD90E7F2-8BF9-47D2-8072-9EFFFD9008D0}" type="presOf" srcId="{7F70DA2F-BAE1-4E45-AF9A-35C217A6FC29}" destId="{CD954CDB-2066-4A3C-B5AB-B5F050F12BEA}" srcOrd="0" destOrd="0" presId="urn:microsoft.com/office/officeart/2005/8/layout/radial1"/>
    <dgm:cxn modelId="{7B6B15F5-DAD3-4CA8-90C2-54FF02813676}" type="presOf" srcId="{7E1F1F48-3F44-4C3E-AB9D-FF514E580E6F}" destId="{3AC22059-6960-4090-85D8-6F16C26129B6}" srcOrd="0" destOrd="0" presId="urn:microsoft.com/office/officeart/2005/8/layout/radial1"/>
    <dgm:cxn modelId="{6024EDF9-1EFE-4BD1-AF44-007C321E3EE4}" type="presOf" srcId="{1AA9C638-D09E-443F-B353-8C90A059927E}" destId="{CEC1D814-CD64-44A2-85C1-667836B6B433}" srcOrd="1" destOrd="0" presId="urn:microsoft.com/office/officeart/2005/8/layout/radial1"/>
    <dgm:cxn modelId="{F2D308FA-2C3F-4BF4-B140-81B8C72C6926}" srcId="{ECF0A86C-0511-498A-BCEA-3D8F3BC41F94}" destId="{442F7072-34E8-4411-9D39-F52362F0B02A}" srcOrd="1" destOrd="0" parTransId="{DA3F5856-4BBD-4AF4-AEDD-E10BE54A8B73}" sibTransId="{00819E6F-4DC1-4418-87B2-4B8CF56889AC}"/>
    <dgm:cxn modelId="{A9AED38C-DB2C-418A-A6DB-B7C2378F118C}" type="presParOf" srcId="{CD954CDB-2066-4A3C-B5AB-B5F050F12BEA}" destId="{4FF4D7D3-1B69-4E6E-AE31-FD7F6CE4A883}" srcOrd="0" destOrd="0" presId="urn:microsoft.com/office/officeart/2005/8/layout/radial1"/>
    <dgm:cxn modelId="{E5BDC9A9-6A2D-4DA3-BCC4-A4DBB68A4E0F}" type="presParOf" srcId="{CD954CDB-2066-4A3C-B5AB-B5F050F12BEA}" destId="{A1B6C28A-7CE8-4BCE-8463-BF4BFD932DF2}" srcOrd="1" destOrd="0" presId="urn:microsoft.com/office/officeart/2005/8/layout/radial1"/>
    <dgm:cxn modelId="{FDC664C3-82B5-4B29-A939-C1D093FFFDDD}" type="presParOf" srcId="{A1B6C28A-7CE8-4BCE-8463-BF4BFD932DF2}" destId="{CEC1D814-CD64-44A2-85C1-667836B6B433}" srcOrd="0" destOrd="0" presId="urn:microsoft.com/office/officeart/2005/8/layout/radial1"/>
    <dgm:cxn modelId="{7DA2E41C-B29A-4CC4-809C-7542D0F9E21C}" type="presParOf" srcId="{CD954CDB-2066-4A3C-B5AB-B5F050F12BEA}" destId="{25D84D7C-0393-4595-B34B-D5ABA111B22B}" srcOrd="2" destOrd="0" presId="urn:microsoft.com/office/officeart/2005/8/layout/radial1"/>
    <dgm:cxn modelId="{55E4EB81-1F60-45A9-9F3F-219A5A79957A}" type="presParOf" srcId="{CD954CDB-2066-4A3C-B5AB-B5F050F12BEA}" destId="{6F75D770-CEEE-4D03-ACC1-568054505234}" srcOrd="3" destOrd="0" presId="urn:microsoft.com/office/officeart/2005/8/layout/radial1"/>
    <dgm:cxn modelId="{66B137D5-7238-472A-99D9-FF16F372104B}" type="presParOf" srcId="{6F75D770-CEEE-4D03-ACC1-568054505234}" destId="{AB29D864-DA2D-4918-8D76-B8C4FDC6DD8D}" srcOrd="0" destOrd="0" presId="urn:microsoft.com/office/officeart/2005/8/layout/radial1"/>
    <dgm:cxn modelId="{F6B426C2-D5EF-41A0-BD9E-F4E8D5096003}" type="presParOf" srcId="{CD954CDB-2066-4A3C-B5AB-B5F050F12BEA}" destId="{5B149C9E-8DA8-4DC1-A126-2917E557B739}" srcOrd="4" destOrd="0" presId="urn:microsoft.com/office/officeart/2005/8/layout/radial1"/>
    <dgm:cxn modelId="{480EF46D-9AAC-42CC-A2DA-D95B8A45F826}" type="presParOf" srcId="{CD954CDB-2066-4A3C-B5AB-B5F050F12BEA}" destId="{774C3ECD-9493-480D-A5F6-DBA638AFC785}" srcOrd="5" destOrd="0" presId="urn:microsoft.com/office/officeart/2005/8/layout/radial1"/>
    <dgm:cxn modelId="{7593F80E-CF83-4290-865B-C4CF6479F53B}" type="presParOf" srcId="{774C3ECD-9493-480D-A5F6-DBA638AFC785}" destId="{5359522F-BD9F-46C1-9924-2A8A205FF8F5}" srcOrd="0" destOrd="0" presId="urn:microsoft.com/office/officeart/2005/8/layout/radial1"/>
    <dgm:cxn modelId="{25CD67D5-DB64-4AE0-B57F-991D8C4DC9C4}" type="presParOf" srcId="{CD954CDB-2066-4A3C-B5AB-B5F050F12BEA}" destId="{DA2DD831-450D-4E67-BE7D-FC26CA7734F6}" srcOrd="6" destOrd="0" presId="urn:microsoft.com/office/officeart/2005/8/layout/radial1"/>
    <dgm:cxn modelId="{ABB5D55C-8601-4105-B735-B118BEE4205F}" type="presParOf" srcId="{CD954CDB-2066-4A3C-B5AB-B5F050F12BEA}" destId="{E5B0C60F-48AF-4B5D-8A18-DE05F6CF7CAA}" srcOrd="7" destOrd="0" presId="urn:microsoft.com/office/officeart/2005/8/layout/radial1"/>
    <dgm:cxn modelId="{F3B9F211-E6C7-44B1-AC0E-7BB817331DA6}" type="presParOf" srcId="{E5B0C60F-48AF-4B5D-8A18-DE05F6CF7CAA}" destId="{E09FAEC1-DDB2-4F26-B9BF-7395E1AF0E1F}" srcOrd="0" destOrd="0" presId="urn:microsoft.com/office/officeart/2005/8/layout/radial1"/>
    <dgm:cxn modelId="{A13632D8-B340-4AC8-A5D8-A90C29EFA018}" type="presParOf" srcId="{CD954CDB-2066-4A3C-B5AB-B5F050F12BEA}" destId="{85ADDFF1-4D42-493C-BD67-71B67178BC18}" srcOrd="8" destOrd="0" presId="urn:microsoft.com/office/officeart/2005/8/layout/radial1"/>
    <dgm:cxn modelId="{353CD01A-57FA-4CC1-BF92-01249B10DE26}" type="presParOf" srcId="{CD954CDB-2066-4A3C-B5AB-B5F050F12BEA}" destId="{8231AEF9-3F34-4831-8A48-2880EB61B12D}" srcOrd="9" destOrd="0" presId="urn:microsoft.com/office/officeart/2005/8/layout/radial1"/>
    <dgm:cxn modelId="{D9726CD8-1DF4-4038-94F7-62BF749A3D15}" type="presParOf" srcId="{8231AEF9-3F34-4831-8A48-2880EB61B12D}" destId="{36E26D7F-6A0A-43E8-94D1-C8177F9EB76A}" srcOrd="0" destOrd="0" presId="urn:microsoft.com/office/officeart/2005/8/layout/radial1"/>
    <dgm:cxn modelId="{2C38D952-89DF-4E7C-AF90-FCFC21928735}" type="presParOf" srcId="{CD954CDB-2066-4A3C-B5AB-B5F050F12BEA}" destId="{4777A8B0-AD25-4001-B2E0-E98847F3D769}" srcOrd="10" destOrd="0" presId="urn:microsoft.com/office/officeart/2005/8/layout/radial1"/>
    <dgm:cxn modelId="{815DE2BB-5655-4F7E-A2FA-4EE0DD01C5C3}" type="presParOf" srcId="{CD954CDB-2066-4A3C-B5AB-B5F050F12BEA}" destId="{51F029DB-2D5E-4958-9FD4-1B4EEB34FF06}" srcOrd="11" destOrd="0" presId="urn:microsoft.com/office/officeart/2005/8/layout/radial1"/>
    <dgm:cxn modelId="{F8318D31-6197-4CE9-B7BA-E4D8DA39DB74}" type="presParOf" srcId="{51F029DB-2D5E-4958-9FD4-1B4EEB34FF06}" destId="{3B4C9658-2750-491F-AF5B-9A3DDF12E7EB}" srcOrd="0" destOrd="0" presId="urn:microsoft.com/office/officeart/2005/8/layout/radial1"/>
    <dgm:cxn modelId="{F91C611E-A6A7-43F2-8C98-DD8D2D95F08F}" type="presParOf" srcId="{CD954CDB-2066-4A3C-B5AB-B5F050F12BEA}" destId="{3AC22059-6960-4090-85D8-6F16C26129B6}" srcOrd="12" destOrd="0" presId="urn:microsoft.com/office/officeart/2005/8/layout/radial1"/>
    <dgm:cxn modelId="{23A07198-E76F-4C61-B767-31D56AA7CB2D}" type="presParOf" srcId="{CD954CDB-2066-4A3C-B5AB-B5F050F12BEA}" destId="{C83796FB-B987-4B98-A9FB-26040DC17261}" srcOrd="13" destOrd="0" presId="urn:microsoft.com/office/officeart/2005/8/layout/radial1"/>
    <dgm:cxn modelId="{C8325764-4350-4FB4-A8D6-B74CC673E612}" type="presParOf" srcId="{C83796FB-B987-4B98-A9FB-26040DC17261}" destId="{59DC8416-051A-4E64-9A1A-FAD3CB91FADF}" srcOrd="0" destOrd="0" presId="urn:microsoft.com/office/officeart/2005/8/layout/radial1"/>
    <dgm:cxn modelId="{CF4652F5-7D16-46C2-B823-43A71B58DC58}" type="presParOf" srcId="{CD954CDB-2066-4A3C-B5AB-B5F050F12BEA}" destId="{2D26E944-8C91-420A-831E-1F0C720A095D}"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4D7D3-1B69-4E6E-AE31-FD7F6CE4A883}">
      <dsp:nvSpPr>
        <dsp:cNvPr id="0" name=""/>
        <dsp:cNvSpPr/>
      </dsp:nvSpPr>
      <dsp:spPr>
        <a:xfrm>
          <a:off x="1166527" y="1671492"/>
          <a:ext cx="1555376" cy="148364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kumimoji="1" lang="ja-JP" altLang="en-US" sz="2700" kern="1200" dirty="0"/>
            <a:t>研修基幹施設</a:t>
          </a:r>
        </a:p>
      </dsp:txBody>
      <dsp:txXfrm>
        <a:off x="1394307" y="1888766"/>
        <a:ext cx="1099816" cy="1049093"/>
      </dsp:txXfrm>
    </dsp:sp>
    <dsp:sp modelId="{A1B6C28A-7CE8-4BCE-8463-BF4BFD932DF2}">
      <dsp:nvSpPr>
        <dsp:cNvPr id="0" name=""/>
        <dsp:cNvSpPr/>
      </dsp:nvSpPr>
      <dsp:spPr>
        <a:xfrm rot="16200000">
          <a:off x="1823282" y="1527799"/>
          <a:ext cx="241866" cy="45520"/>
        </a:xfrm>
        <a:custGeom>
          <a:avLst/>
          <a:gdLst/>
          <a:ahLst/>
          <a:cxnLst/>
          <a:rect l="0" t="0" r="0" b="0"/>
          <a:pathLst>
            <a:path>
              <a:moveTo>
                <a:pt x="0" y="22760"/>
              </a:moveTo>
              <a:lnTo>
                <a:pt x="241866"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938169" y="1544512"/>
        <a:ext cx="12093" cy="12093"/>
      </dsp:txXfrm>
    </dsp:sp>
    <dsp:sp modelId="{25D84D7C-0393-4595-B34B-D5ABA111B22B}">
      <dsp:nvSpPr>
        <dsp:cNvPr id="0" name=""/>
        <dsp:cNvSpPr/>
      </dsp:nvSpPr>
      <dsp:spPr>
        <a:xfrm>
          <a:off x="1452540" y="446274"/>
          <a:ext cx="983351" cy="98335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1596548" y="590282"/>
        <a:ext cx="695335" cy="695335"/>
      </dsp:txXfrm>
    </dsp:sp>
    <dsp:sp modelId="{6F75D770-CEEE-4D03-ACC1-568054505234}">
      <dsp:nvSpPr>
        <dsp:cNvPr id="0" name=""/>
        <dsp:cNvSpPr/>
      </dsp:nvSpPr>
      <dsp:spPr>
        <a:xfrm rot="19285714">
          <a:off x="2516801" y="1845989"/>
          <a:ext cx="220550" cy="45520"/>
        </a:xfrm>
        <a:custGeom>
          <a:avLst/>
          <a:gdLst/>
          <a:ahLst/>
          <a:cxnLst/>
          <a:rect l="0" t="0" r="0" b="0"/>
          <a:pathLst>
            <a:path>
              <a:moveTo>
                <a:pt x="0" y="22760"/>
              </a:moveTo>
              <a:lnTo>
                <a:pt x="220550"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621563" y="1863236"/>
        <a:ext cx="11027" cy="11027"/>
      </dsp:txXfrm>
    </dsp:sp>
    <dsp:sp modelId="{5B149C9E-8DA8-4DC1-A126-2917E557B739}">
      <dsp:nvSpPr>
        <dsp:cNvPr id="0" name=""/>
        <dsp:cNvSpPr/>
      </dsp:nvSpPr>
      <dsp:spPr>
        <a:xfrm>
          <a:off x="2606025" y="1001763"/>
          <a:ext cx="983351" cy="983351"/>
        </a:xfrm>
        <a:prstGeom prst="ellipse">
          <a:avLst/>
        </a:prstGeom>
        <a:gradFill rotWithShape="0">
          <a:gsLst>
            <a:gs pos="0">
              <a:schemeClr val="accent3">
                <a:hueOff val="0"/>
                <a:satOff val="0"/>
                <a:lumOff val="-16667"/>
                <a:alphaOff val="0"/>
                <a:shade val="51000"/>
                <a:satMod val="130000"/>
              </a:schemeClr>
            </a:gs>
            <a:gs pos="80000">
              <a:schemeClr val="accent3">
                <a:hueOff val="0"/>
                <a:satOff val="0"/>
                <a:lumOff val="-16667"/>
                <a:alphaOff val="0"/>
                <a:shade val="93000"/>
                <a:satMod val="130000"/>
              </a:schemeClr>
            </a:gs>
            <a:gs pos="100000">
              <a:schemeClr val="accent3">
                <a:hueOff val="0"/>
                <a:satOff val="0"/>
                <a:lumOff val="-1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2750033" y="1145771"/>
        <a:ext cx="695335" cy="695335"/>
      </dsp:txXfrm>
    </dsp:sp>
    <dsp:sp modelId="{774C3ECD-9493-480D-A5F6-DBA638AFC785}">
      <dsp:nvSpPr>
        <dsp:cNvPr id="0" name=""/>
        <dsp:cNvSpPr/>
      </dsp:nvSpPr>
      <dsp:spPr>
        <a:xfrm rot="771429">
          <a:off x="2697947" y="2586313"/>
          <a:ext cx="207898" cy="45520"/>
        </a:xfrm>
        <a:custGeom>
          <a:avLst/>
          <a:gdLst/>
          <a:ahLst/>
          <a:cxnLst/>
          <a:rect l="0" t="0" r="0" b="0"/>
          <a:pathLst>
            <a:path>
              <a:moveTo>
                <a:pt x="0" y="22760"/>
              </a:moveTo>
              <a:lnTo>
                <a:pt x="207898"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796699" y="2603876"/>
        <a:ext cx="10394" cy="10394"/>
      </dsp:txXfrm>
    </dsp:sp>
    <dsp:sp modelId="{DA2DD831-450D-4E67-BE7D-FC26CA7734F6}">
      <dsp:nvSpPr>
        <dsp:cNvPr id="0" name=""/>
        <dsp:cNvSpPr/>
      </dsp:nvSpPr>
      <dsp:spPr>
        <a:xfrm>
          <a:off x="2890912" y="2249936"/>
          <a:ext cx="983351" cy="983351"/>
        </a:xfrm>
        <a:prstGeom prst="ellipse">
          <a:avLst/>
        </a:prstGeom>
        <a:gradFill rotWithShape="0">
          <a:gsLst>
            <a:gs pos="0">
              <a:schemeClr val="accent3">
                <a:hueOff val="0"/>
                <a:satOff val="0"/>
                <a:lumOff val="-33333"/>
                <a:alphaOff val="0"/>
                <a:shade val="51000"/>
                <a:satMod val="130000"/>
              </a:schemeClr>
            </a:gs>
            <a:gs pos="80000">
              <a:schemeClr val="accent3">
                <a:hueOff val="0"/>
                <a:satOff val="0"/>
                <a:lumOff val="-33333"/>
                <a:alphaOff val="0"/>
                <a:shade val="93000"/>
                <a:satMod val="130000"/>
              </a:schemeClr>
            </a:gs>
            <a:gs pos="100000">
              <a:schemeClr val="accent3">
                <a:hueOff val="0"/>
                <a:satOff val="0"/>
                <a:lumOff val="-333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3034920" y="2393944"/>
        <a:ext cx="695335" cy="695335"/>
      </dsp:txXfrm>
    </dsp:sp>
    <dsp:sp modelId="{E5B0C60F-48AF-4B5D-8A18-DE05F6CF7CAA}">
      <dsp:nvSpPr>
        <dsp:cNvPr id="0" name=""/>
        <dsp:cNvSpPr/>
      </dsp:nvSpPr>
      <dsp:spPr>
        <a:xfrm rot="3857143">
          <a:off x="2202187" y="3170738"/>
          <a:ext cx="235493" cy="45520"/>
        </a:xfrm>
        <a:custGeom>
          <a:avLst/>
          <a:gdLst/>
          <a:ahLst/>
          <a:cxnLst/>
          <a:rect l="0" t="0" r="0" b="0"/>
          <a:pathLst>
            <a:path>
              <a:moveTo>
                <a:pt x="0" y="22760"/>
              </a:moveTo>
              <a:lnTo>
                <a:pt x="235493"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314046" y="3187611"/>
        <a:ext cx="11774" cy="11774"/>
      </dsp:txXfrm>
    </dsp:sp>
    <dsp:sp modelId="{85ADDFF1-4D42-493C-BD67-71B67178BC18}">
      <dsp:nvSpPr>
        <dsp:cNvPr id="0" name=""/>
        <dsp:cNvSpPr/>
      </dsp:nvSpPr>
      <dsp:spPr>
        <a:xfrm>
          <a:off x="2092676" y="3250893"/>
          <a:ext cx="983351" cy="983351"/>
        </a:xfrm>
        <a:prstGeom prst="ellipse">
          <a:avLst/>
        </a:prstGeom>
        <a:gradFill rotWithShape="0">
          <a:gsLst>
            <a:gs pos="0">
              <a:schemeClr val="accent3">
                <a:hueOff val="0"/>
                <a:satOff val="0"/>
                <a:lumOff val="-50000"/>
                <a:alphaOff val="0"/>
                <a:shade val="51000"/>
                <a:satMod val="130000"/>
              </a:schemeClr>
            </a:gs>
            <a:gs pos="80000">
              <a:schemeClr val="accent3">
                <a:hueOff val="0"/>
                <a:satOff val="0"/>
                <a:lumOff val="-50000"/>
                <a:alphaOff val="0"/>
                <a:shade val="93000"/>
                <a:satMod val="130000"/>
              </a:schemeClr>
            </a:gs>
            <a:gs pos="100000">
              <a:schemeClr val="accent3">
                <a:hueOff val="0"/>
                <a:satOff val="0"/>
                <a:lumOff val="-5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solidFill>
                <a:schemeClr val="tx1"/>
              </a:solidFill>
            </a:rPr>
            <a:t>連携施設</a:t>
          </a:r>
        </a:p>
      </dsp:txBody>
      <dsp:txXfrm>
        <a:off x="2236684" y="3394901"/>
        <a:ext cx="695335" cy="695335"/>
      </dsp:txXfrm>
    </dsp:sp>
    <dsp:sp modelId="{8231AEF9-3F34-4831-8A48-2880EB61B12D}">
      <dsp:nvSpPr>
        <dsp:cNvPr id="0" name=""/>
        <dsp:cNvSpPr/>
      </dsp:nvSpPr>
      <dsp:spPr>
        <a:xfrm rot="6942857">
          <a:off x="1450751" y="3170738"/>
          <a:ext cx="235493" cy="45520"/>
        </a:xfrm>
        <a:custGeom>
          <a:avLst/>
          <a:gdLst/>
          <a:ahLst/>
          <a:cxnLst/>
          <a:rect l="0" t="0" r="0" b="0"/>
          <a:pathLst>
            <a:path>
              <a:moveTo>
                <a:pt x="0" y="22760"/>
              </a:moveTo>
              <a:lnTo>
                <a:pt x="235493"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562611" y="3187611"/>
        <a:ext cx="11774" cy="11774"/>
      </dsp:txXfrm>
    </dsp:sp>
    <dsp:sp modelId="{4777A8B0-AD25-4001-B2E0-E98847F3D769}">
      <dsp:nvSpPr>
        <dsp:cNvPr id="0" name=""/>
        <dsp:cNvSpPr/>
      </dsp:nvSpPr>
      <dsp:spPr>
        <a:xfrm>
          <a:off x="812404" y="3250893"/>
          <a:ext cx="983351" cy="983351"/>
        </a:xfrm>
        <a:prstGeom prst="ellipse">
          <a:avLst/>
        </a:prstGeom>
        <a:gradFill rotWithShape="0">
          <a:gsLst>
            <a:gs pos="0">
              <a:schemeClr val="accent3">
                <a:hueOff val="0"/>
                <a:satOff val="0"/>
                <a:lumOff val="-66667"/>
                <a:alphaOff val="0"/>
                <a:shade val="51000"/>
                <a:satMod val="130000"/>
              </a:schemeClr>
            </a:gs>
            <a:gs pos="80000">
              <a:schemeClr val="accent3">
                <a:hueOff val="0"/>
                <a:satOff val="0"/>
                <a:lumOff val="-66667"/>
                <a:alphaOff val="0"/>
                <a:shade val="93000"/>
                <a:satMod val="130000"/>
              </a:schemeClr>
            </a:gs>
            <a:gs pos="100000">
              <a:schemeClr val="accent3">
                <a:hueOff val="0"/>
                <a:satOff val="0"/>
                <a:lumOff val="-6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連携施設</a:t>
          </a:r>
        </a:p>
      </dsp:txBody>
      <dsp:txXfrm>
        <a:off x="956412" y="3394901"/>
        <a:ext cx="695335" cy="695335"/>
      </dsp:txXfrm>
    </dsp:sp>
    <dsp:sp modelId="{51F029DB-2D5E-4958-9FD4-1B4EEB34FF06}">
      <dsp:nvSpPr>
        <dsp:cNvPr id="0" name=""/>
        <dsp:cNvSpPr/>
      </dsp:nvSpPr>
      <dsp:spPr>
        <a:xfrm rot="10028571">
          <a:off x="982585" y="2586313"/>
          <a:ext cx="207898" cy="45520"/>
        </a:xfrm>
        <a:custGeom>
          <a:avLst/>
          <a:gdLst/>
          <a:ahLst/>
          <a:cxnLst/>
          <a:rect l="0" t="0" r="0" b="0"/>
          <a:pathLst>
            <a:path>
              <a:moveTo>
                <a:pt x="0" y="22760"/>
              </a:moveTo>
              <a:lnTo>
                <a:pt x="207898"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081337" y="2603876"/>
        <a:ext cx="10394" cy="10394"/>
      </dsp:txXfrm>
    </dsp:sp>
    <dsp:sp modelId="{3AC22059-6960-4090-85D8-6F16C26129B6}">
      <dsp:nvSpPr>
        <dsp:cNvPr id="0" name=""/>
        <dsp:cNvSpPr/>
      </dsp:nvSpPr>
      <dsp:spPr>
        <a:xfrm>
          <a:off x="14167" y="2249936"/>
          <a:ext cx="983351" cy="983351"/>
        </a:xfrm>
        <a:prstGeom prst="ellipse">
          <a:avLst/>
        </a:prstGeom>
        <a:gradFill rotWithShape="0">
          <a:gsLst>
            <a:gs pos="0">
              <a:schemeClr val="accent3">
                <a:hueOff val="0"/>
                <a:satOff val="0"/>
                <a:lumOff val="-83333"/>
                <a:alphaOff val="0"/>
                <a:shade val="51000"/>
                <a:satMod val="130000"/>
              </a:schemeClr>
            </a:gs>
            <a:gs pos="80000">
              <a:schemeClr val="accent3">
                <a:hueOff val="0"/>
                <a:satOff val="0"/>
                <a:lumOff val="-83333"/>
                <a:alphaOff val="0"/>
                <a:shade val="93000"/>
                <a:satMod val="130000"/>
              </a:schemeClr>
            </a:gs>
            <a:gs pos="100000">
              <a:schemeClr val="accent3">
                <a:hueOff val="0"/>
                <a:satOff val="0"/>
                <a:lumOff val="-833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連携施設</a:t>
          </a:r>
        </a:p>
      </dsp:txBody>
      <dsp:txXfrm>
        <a:off x="158175" y="2393944"/>
        <a:ext cx="695335" cy="695335"/>
      </dsp:txXfrm>
    </dsp:sp>
    <dsp:sp modelId="{C83796FB-B987-4B98-A9FB-26040DC17261}">
      <dsp:nvSpPr>
        <dsp:cNvPr id="0" name=""/>
        <dsp:cNvSpPr/>
      </dsp:nvSpPr>
      <dsp:spPr>
        <a:xfrm rot="13114286">
          <a:off x="1151079" y="1845989"/>
          <a:ext cx="220550" cy="45520"/>
        </a:xfrm>
        <a:custGeom>
          <a:avLst/>
          <a:gdLst/>
          <a:ahLst/>
          <a:cxnLst/>
          <a:rect l="0" t="0" r="0" b="0"/>
          <a:pathLst>
            <a:path>
              <a:moveTo>
                <a:pt x="0" y="22760"/>
              </a:moveTo>
              <a:lnTo>
                <a:pt x="220550" y="22760"/>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255841" y="1863236"/>
        <a:ext cx="11027" cy="11027"/>
      </dsp:txXfrm>
    </dsp:sp>
    <dsp:sp modelId="{2D26E944-8C91-420A-831E-1F0C720A095D}">
      <dsp:nvSpPr>
        <dsp:cNvPr id="0" name=""/>
        <dsp:cNvSpPr/>
      </dsp:nvSpPr>
      <dsp:spPr>
        <a:xfrm>
          <a:off x="299054" y="1001763"/>
          <a:ext cx="983351" cy="983351"/>
        </a:xfrm>
        <a:prstGeom prst="ellipse">
          <a:avLst/>
        </a:prstGeom>
        <a:gradFill rotWithShape="0">
          <a:gsLst>
            <a:gs pos="0">
              <a:schemeClr val="accent3">
                <a:hueOff val="0"/>
                <a:satOff val="0"/>
                <a:lumOff val="-100000"/>
                <a:alphaOff val="0"/>
                <a:shade val="51000"/>
                <a:satMod val="130000"/>
              </a:schemeClr>
            </a:gs>
            <a:gs pos="80000">
              <a:schemeClr val="accent3">
                <a:hueOff val="0"/>
                <a:satOff val="0"/>
                <a:lumOff val="-100000"/>
                <a:alphaOff val="0"/>
                <a:shade val="93000"/>
                <a:satMod val="130000"/>
              </a:schemeClr>
            </a:gs>
            <a:gs pos="100000">
              <a:schemeClr val="accent3">
                <a:hueOff val="0"/>
                <a:satOff val="0"/>
                <a:lumOff val="-10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連携施設</a:t>
          </a:r>
        </a:p>
      </dsp:txBody>
      <dsp:txXfrm>
        <a:off x="443062" y="1145771"/>
        <a:ext cx="695335" cy="69533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1"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defTabSz="886430" eaLnBrk="1" hangingPunct="1">
              <a:defRPr sz="1200">
                <a:latin typeface="Arial" charset="0"/>
              </a:defRPr>
            </a:lvl1pPr>
          </a:lstStyle>
          <a:p>
            <a:pPr>
              <a:defRPr/>
            </a:pPr>
            <a:endParaRPr lang="en-US" altLang="ja-JP" dirty="0"/>
          </a:p>
        </p:txBody>
      </p:sp>
      <p:sp>
        <p:nvSpPr>
          <p:cNvPr id="140291" name="Rectangle 3"/>
          <p:cNvSpPr>
            <a:spLocks noGrp="1" noChangeArrowheads="1"/>
          </p:cNvSpPr>
          <p:nvPr>
            <p:ph type="dt" sz="quarter" idx="1"/>
          </p:nvPr>
        </p:nvSpPr>
        <p:spPr bwMode="auto">
          <a:xfrm>
            <a:off x="3884614"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algn="r" defTabSz="886430" eaLnBrk="1" hangingPunct="1">
              <a:defRPr sz="1200">
                <a:latin typeface="Arial" charset="0"/>
              </a:defRPr>
            </a:lvl1pPr>
          </a:lstStyle>
          <a:p>
            <a:pPr>
              <a:defRPr/>
            </a:pPr>
            <a:endParaRPr lang="en-US" altLang="ja-JP" dirty="0"/>
          </a:p>
        </p:txBody>
      </p:sp>
      <p:sp>
        <p:nvSpPr>
          <p:cNvPr id="140292" name="Rectangle 4"/>
          <p:cNvSpPr>
            <a:spLocks noGrp="1" noChangeArrowheads="1"/>
          </p:cNvSpPr>
          <p:nvPr>
            <p:ph type="ftr" sz="quarter" idx="2"/>
          </p:nvPr>
        </p:nvSpPr>
        <p:spPr bwMode="auto">
          <a:xfrm>
            <a:off x="1"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defTabSz="886430" eaLnBrk="1" hangingPunct="1">
              <a:defRPr sz="1200">
                <a:latin typeface="Arial" charset="0"/>
              </a:defRPr>
            </a:lvl1pPr>
          </a:lstStyle>
          <a:p>
            <a:pPr>
              <a:defRPr/>
            </a:pPr>
            <a:endParaRPr lang="en-US" altLang="ja-JP" dirty="0"/>
          </a:p>
        </p:txBody>
      </p:sp>
      <p:sp>
        <p:nvSpPr>
          <p:cNvPr id="140293" name="Rectangle 5"/>
          <p:cNvSpPr>
            <a:spLocks noGrp="1" noChangeArrowheads="1"/>
          </p:cNvSpPr>
          <p:nvPr>
            <p:ph type="sldNum" sz="quarter" idx="3"/>
          </p:nvPr>
        </p:nvSpPr>
        <p:spPr bwMode="auto">
          <a:xfrm>
            <a:off x="3884614"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algn="r" defTabSz="886430" eaLnBrk="1" hangingPunct="1">
              <a:defRPr sz="1200" smtClean="0">
                <a:latin typeface="Arial" panose="020B0604020202020204" pitchFamily="34" charset="0"/>
              </a:defRPr>
            </a:lvl1pPr>
          </a:lstStyle>
          <a:p>
            <a:pPr>
              <a:defRPr/>
            </a:pPr>
            <a:fld id="{20AF8B75-7749-4A5D-AF96-81D177D58FB3}" type="slidenum">
              <a:rPr lang="en-US" altLang="ja-JP"/>
              <a:pPr>
                <a:defRPr/>
              </a:pPr>
              <a:t>‹#›</a:t>
            </a:fld>
            <a:endParaRPr lang="en-US" altLang="ja-JP" dirty="0"/>
          </a:p>
        </p:txBody>
      </p:sp>
    </p:spTree>
    <p:extLst>
      <p:ext uri="{BB962C8B-B14F-4D97-AF65-F5344CB8AC3E}">
        <p14:creationId xmlns:p14="http://schemas.microsoft.com/office/powerpoint/2010/main" val="2052004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1"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defTabSz="886430" eaLnBrk="1" hangingPunct="1">
              <a:defRPr sz="1200">
                <a:latin typeface="Arial" charset="0"/>
              </a:defRPr>
            </a:lvl1pPr>
          </a:lstStyle>
          <a:p>
            <a:pPr>
              <a:defRPr/>
            </a:pPr>
            <a:endParaRPr lang="en-US" altLang="ja-JP" dirty="0"/>
          </a:p>
        </p:txBody>
      </p:sp>
      <p:sp>
        <p:nvSpPr>
          <p:cNvPr id="163843" name="Rectangle 3"/>
          <p:cNvSpPr>
            <a:spLocks noGrp="1" noChangeArrowheads="1"/>
          </p:cNvSpPr>
          <p:nvPr>
            <p:ph type="dt" idx="1"/>
          </p:nvPr>
        </p:nvSpPr>
        <p:spPr bwMode="auto">
          <a:xfrm>
            <a:off x="3884614" y="2"/>
            <a:ext cx="2971799" cy="495765"/>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lvl1pPr algn="r" defTabSz="886430" eaLnBrk="1" hangingPunct="1">
              <a:defRPr sz="1200">
                <a:latin typeface="Arial" charset="0"/>
              </a:defRPr>
            </a:lvl1pPr>
          </a:lstStyle>
          <a:p>
            <a:pPr>
              <a:defRPr/>
            </a:pPr>
            <a:endParaRPr lang="en-US" altLang="ja-JP" dirty="0"/>
          </a:p>
        </p:txBody>
      </p:sp>
      <p:sp>
        <p:nvSpPr>
          <p:cNvPr id="5124"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5" name="Rectangle 5"/>
          <p:cNvSpPr>
            <a:spLocks noGrp="1" noChangeArrowheads="1"/>
          </p:cNvSpPr>
          <p:nvPr>
            <p:ph type="body" sz="quarter" idx="3"/>
          </p:nvPr>
        </p:nvSpPr>
        <p:spPr bwMode="auto">
          <a:xfrm>
            <a:off x="685800" y="4724163"/>
            <a:ext cx="5486400" cy="4474679"/>
          </a:xfrm>
          <a:prstGeom prst="rect">
            <a:avLst/>
          </a:prstGeom>
          <a:noFill/>
          <a:ln w="9525">
            <a:noFill/>
            <a:miter lim="800000"/>
            <a:headEnd/>
            <a:tailEnd/>
          </a:ln>
        </p:spPr>
        <p:txBody>
          <a:bodyPr vert="horz" wrap="square" lIns="88601" tIns="44301" rIns="88601" bIns="443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63846" name="Rectangle 6"/>
          <p:cNvSpPr>
            <a:spLocks noGrp="1" noChangeArrowheads="1"/>
          </p:cNvSpPr>
          <p:nvPr>
            <p:ph type="ftr" sz="quarter" idx="4"/>
          </p:nvPr>
        </p:nvSpPr>
        <p:spPr bwMode="auto">
          <a:xfrm>
            <a:off x="1"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defTabSz="886430" eaLnBrk="1" hangingPunct="1">
              <a:defRPr sz="1200">
                <a:latin typeface="Arial" charset="0"/>
              </a:defRPr>
            </a:lvl1pPr>
          </a:lstStyle>
          <a:p>
            <a:pPr>
              <a:defRPr/>
            </a:pPr>
            <a:endParaRPr lang="en-US" altLang="ja-JP" dirty="0"/>
          </a:p>
        </p:txBody>
      </p:sp>
      <p:sp>
        <p:nvSpPr>
          <p:cNvPr id="163847" name="Rectangle 7"/>
          <p:cNvSpPr>
            <a:spLocks noGrp="1" noChangeArrowheads="1"/>
          </p:cNvSpPr>
          <p:nvPr>
            <p:ph type="sldNum" sz="quarter" idx="5"/>
          </p:nvPr>
        </p:nvSpPr>
        <p:spPr bwMode="auto">
          <a:xfrm>
            <a:off x="3884614" y="9449923"/>
            <a:ext cx="2971799" cy="494166"/>
          </a:xfrm>
          <a:prstGeom prst="rect">
            <a:avLst/>
          </a:prstGeom>
          <a:noFill/>
          <a:ln w="9525">
            <a:noFill/>
            <a:miter lim="800000"/>
            <a:headEnd/>
            <a:tailEnd/>
          </a:ln>
        </p:spPr>
        <p:txBody>
          <a:bodyPr vert="horz" wrap="square" lIns="88601" tIns="44301" rIns="88601" bIns="44301" numCol="1" anchor="b" anchorCtr="0" compatLnSpc="1">
            <a:prstTxWarp prst="textNoShape">
              <a:avLst/>
            </a:prstTxWarp>
          </a:bodyPr>
          <a:lstStyle>
            <a:lvl1pPr algn="r" defTabSz="886430" eaLnBrk="1" hangingPunct="1">
              <a:defRPr sz="1200" smtClean="0">
                <a:latin typeface="Arial" panose="020B0604020202020204" pitchFamily="34" charset="0"/>
              </a:defRPr>
            </a:lvl1pPr>
          </a:lstStyle>
          <a:p>
            <a:pPr>
              <a:defRPr/>
            </a:pPr>
            <a:fld id="{27CB2B4B-87C7-4F32-937F-F50775F83BF4}" type="slidenum">
              <a:rPr lang="en-US" altLang="ja-JP"/>
              <a:pPr>
                <a:defRPr/>
              </a:pPr>
              <a:t>‹#›</a:t>
            </a:fld>
            <a:endParaRPr lang="en-US" altLang="ja-JP" dirty="0"/>
          </a:p>
        </p:txBody>
      </p:sp>
    </p:spTree>
    <p:extLst>
      <p:ext uri="{BB962C8B-B14F-4D97-AF65-F5344CB8AC3E}">
        <p14:creationId xmlns:p14="http://schemas.microsoft.com/office/powerpoint/2010/main" val="484096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7CB2B4B-87C7-4F32-937F-F50775F83BF4}" type="slidenum">
              <a:rPr lang="en-US" altLang="ja-JP" smtClean="0"/>
              <a:pPr>
                <a:defRPr/>
              </a:pPr>
              <a:t>7</a:t>
            </a:fld>
            <a:endParaRPr lang="en-US" altLang="ja-JP" dirty="0"/>
          </a:p>
        </p:txBody>
      </p:sp>
    </p:spTree>
    <p:extLst>
      <p:ext uri="{BB962C8B-B14F-4D97-AF65-F5344CB8AC3E}">
        <p14:creationId xmlns:p14="http://schemas.microsoft.com/office/powerpoint/2010/main" val="16885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8EFF552-CD80-4557-A94A-58EC50FAB16A}" type="slidenum">
              <a:rPr lang="en-US" altLang="ja-JP" smtClean="0"/>
              <a:pPr>
                <a:defRPr/>
              </a:pPr>
              <a:t>32</a:t>
            </a:fld>
            <a:endParaRPr lang="en-US" altLang="ja-JP" dirty="0"/>
          </a:p>
        </p:txBody>
      </p:sp>
    </p:spTree>
    <p:extLst>
      <p:ext uri="{BB962C8B-B14F-4D97-AF65-F5344CB8AC3E}">
        <p14:creationId xmlns:p14="http://schemas.microsoft.com/office/powerpoint/2010/main" val="353327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7509">
              <a:defRPr/>
            </a:pPr>
            <a:r>
              <a:rPr kumimoji="1" lang="ja-JP" altLang="en-US" dirty="0"/>
              <a:t>認定プログラムは</a:t>
            </a:r>
            <a:r>
              <a:rPr kumimoji="1" lang="en-US" altLang="ja-JP" dirty="0"/>
              <a:t>2017</a:t>
            </a:r>
            <a:r>
              <a:rPr kumimoji="1" lang="ja-JP" altLang="en-US" dirty="0"/>
              <a:t>年</a:t>
            </a:r>
            <a:r>
              <a:rPr kumimoji="1" lang="en-US" altLang="ja-JP" dirty="0"/>
              <a:t>7</a:t>
            </a:r>
            <a:r>
              <a:rPr kumimoji="1" lang="ja-JP" altLang="en-US" dirty="0"/>
              <a:t>月</a:t>
            </a:r>
            <a:r>
              <a:rPr kumimoji="1" lang="en-US" altLang="ja-JP" dirty="0"/>
              <a:t>22</a:t>
            </a:r>
            <a:r>
              <a:rPr kumimoji="1" lang="ja-JP" altLang="en-US" dirty="0"/>
              <a:t>日時点で</a:t>
            </a:r>
            <a:r>
              <a:rPr kumimoji="1" lang="en-US" altLang="ja-JP" dirty="0"/>
              <a:t>63</a:t>
            </a:r>
            <a:r>
              <a:rPr kumimoji="1" lang="ja-JP" altLang="en-US" dirty="0"/>
              <a:t>プログラム．</a:t>
            </a:r>
            <a:endParaRPr kumimoji="1" lang="en-US" altLang="ja-JP" dirty="0"/>
          </a:p>
          <a:p>
            <a:r>
              <a:rPr kumimoji="1" lang="ja-JP" altLang="en-US" dirty="0"/>
              <a:t>全国から幅広く認定されており，一部の都府県では複数のプログラムが認定されているところもあり．</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27CB2B4B-87C7-4F32-937F-F50775F83BF4}" type="slidenum">
              <a:rPr lang="en-US" altLang="ja-JP" smtClean="0"/>
              <a:pPr>
                <a:defRPr/>
              </a:pPr>
              <a:t>33</a:t>
            </a:fld>
            <a:endParaRPr lang="en-US" altLang="ja-JP" dirty="0"/>
          </a:p>
        </p:txBody>
      </p:sp>
    </p:spTree>
    <p:extLst>
      <p:ext uri="{BB962C8B-B14F-4D97-AF65-F5344CB8AC3E}">
        <p14:creationId xmlns:p14="http://schemas.microsoft.com/office/powerpoint/2010/main" val="304872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7CB2B4B-87C7-4F32-937F-F50775F83BF4}" type="slidenum">
              <a:rPr lang="en-US" altLang="ja-JP" smtClean="0"/>
              <a:pPr>
                <a:defRPr/>
              </a:pPr>
              <a:t>35</a:t>
            </a:fld>
            <a:endParaRPr lang="en-US" altLang="ja-JP" dirty="0"/>
          </a:p>
        </p:txBody>
      </p:sp>
    </p:spTree>
    <p:extLst>
      <p:ext uri="{BB962C8B-B14F-4D97-AF65-F5344CB8AC3E}">
        <p14:creationId xmlns:p14="http://schemas.microsoft.com/office/powerpoint/2010/main" val="411893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7CB2B4B-87C7-4F32-937F-F50775F83BF4}" type="slidenum">
              <a:rPr lang="en-US" altLang="ja-JP" smtClean="0"/>
              <a:pPr>
                <a:defRPr/>
              </a:pPr>
              <a:t>64</a:t>
            </a:fld>
            <a:endParaRPr lang="en-US" altLang="ja-JP" dirty="0"/>
          </a:p>
        </p:txBody>
      </p:sp>
    </p:spTree>
    <p:extLst>
      <p:ext uri="{BB962C8B-B14F-4D97-AF65-F5344CB8AC3E}">
        <p14:creationId xmlns:p14="http://schemas.microsoft.com/office/powerpoint/2010/main" val="320643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38E9F8F3-C8F4-4012-9421-07F43499DE0F}" type="slidenum">
              <a:rPr lang="en-US" altLang="ja-JP"/>
              <a:pPr>
                <a:defRPr/>
              </a:pPr>
              <a:t>‹#›</a:t>
            </a:fld>
            <a:endParaRPr lang="en-US" altLang="ja-JP" dirty="0"/>
          </a:p>
        </p:txBody>
      </p:sp>
    </p:spTree>
    <p:extLst>
      <p:ext uri="{BB962C8B-B14F-4D97-AF65-F5344CB8AC3E}">
        <p14:creationId xmlns:p14="http://schemas.microsoft.com/office/powerpoint/2010/main" val="266459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FE1FD225-2F35-493B-A8C8-E75B4F2B4F76}" type="slidenum">
              <a:rPr lang="en-US" altLang="ja-JP"/>
              <a:pPr>
                <a:defRPr/>
              </a:pPr>
              <a:t>‹#›</a:t>
            </a:fld>
            <a:endParaRPr lang="en-US" altLang="ja-JP" dirty="0"/>
          </a:p>
        </p:txBody>
      </p:sp>
    </p:spTree>
    <p:extLst>
      <p:ext uri="{BB962C8B-B14F-4D97-AF65-F5344CB8AC3E}">
        <p14:creationId xmlns:p14="http://schemas.microsoft.com/office/powerpoint/2010/main" val="163838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6413" y="1600200"/>
            <a:ext cx="2132012" cy="45259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6246813"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F0D68D5E-AC64-4107-8148-5E045393D63B}" type="slidenum">
              <a:rPr lang="en-US" altLang="ja-JP"/>
              <a:pPr>
                <a:defRPr/>
              </a:pPr>
              <a:t>‹#›</a:t>
            </a:fld>
            <a:endParaRPr lang="en-US" altLang="ja-JP" dirty="0"/>
          </a:p>
        </p:txBody>
      </p:sp>
    </p:spTree>
    <p:extLst>
      <p:ext uri="{BB962C8B-B14F-4D97-AF65-F5344CB8AC3E}">
        <p14:creationId xmlns:p14="http://schemas.microsoft.com/office/powerpoint/2010/main" val="192733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Rectangle 13"/>
          <p:cNvSpPr>
            <a:spLocks noGrp="1" noChangeArrowheads="1"/>
          </p:cNvSpPr>
          <p:nvPr>
            <p:ph type="sldNum" sz="quarter" idx="4"/>
          </p:nvPr>
        </p:nvSpPr>
        <p:spPr bwMode="auto">
          <a:xfrm>
            <a:off x="8641080" y="6634480"/>
            <a:ext cx="502920" cy="22352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r" eaLnBrk="1" hangingPunct="1">
              <a:defRPr kumimoji="0" sz="1200" smtClean="0"/>
            </a:lvl1pPr>
          </a:lstStyle>
          <a:p>
            <a:pPr>
              <a:defRPr/>
            </a:pPr>
            <a:fld id="{6CD8A197-0E7D-4669-95F7-598C623A02BD}" type="slidenum">
              <a:rPr lang="en-US" altLang="ja-JP" smtClean="0"/>
              <a:pPr>
                <a:defRPr/>
              </a:pPr>
              <a:t>‹#›</a:t>
            </a:fld>
            <a:endParaRPr lang="en-US" altLang="ja-JP" dirty="0"/>
          </a:p>
        </p:txBody>
      </p:sp>
    </p:spTree>
    <p:extLst>
      <p:ext uri="{BB962C8B-B14F-4D97-AF65-F5344CB8AC3E}">
        <p14:creationId xmlns:p14="http://schemas.microsoft.com/office/powerpoint/2010/main" val="2965021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99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eaLnBrk="1" hangingPunct="1">
                <a:defRPr/>
              </a:pPr>
              <a:endParaRPr lang="ja-JP" altLang="en-US">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eaLnBrk="1" hangingPunct="1">
                <a:defRPr/>
              </a:pPr>
              <a:endParaRPr lang="ja-JP" altLang="en-US">
                <a:solidFill>
                  <a:srgbClr val="000000"/>
                </a:solidFill>
              </a:endParaRPr>
            </a:p>
          </p:txBody>
        </p:sp>
      </p:grpSp>
      <p:sp>
        <p:nvSpPr>
          <p:cNvPr id="20492" name="Rectangle 12"/>
          <p:cNvSpPr>
            <a:spLocks noGrp="1" noChangeArrowheads="1"/>
          </p:cNvSpPr>
          <p:nvPr>
            <p:ph type="ctrTitle"/>
          </p:nvPr>
        </p:nvSpPr>
        <p:spPr>
          <a:xfrm>
            <a:off x="990600" y="1676400"/>
            <a:ext cx="7772400" cy="1462088"/>
          </a:xfrm>
        </p:spPr>
        <p:txBody>
          <a:bodyPr/>
          <a:lstStyle>
            <a:lvl1pPr>
              <a:defRPr/>
            </a:lvl1pPr>
          </a:lstStyle>
          <a:p>
            <a:r>
              <a:rPr lang="ja-JP" altLang="en-US"/>
              <a:t>マスタ タイトルの書式設定</a:t>
            </a:r>
          </a:p>
        </p:txBody>
      </p:sp>
      <p:sp>
        <p:nvSpPr>
          <p:cNvPr id="204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dirty="0">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ja-JP" dirty="0">
              <a:solidFill>
                <a:srgbClr val="1C1C1C"/>
              </a:solidFill>
            </a:endParaRPr>
          </a:p>
        </p:txBody>
      </p:sp>
    </p:spTree>
    <p:extLst>
      <p:ext uri="{BB962C8B-B14F-4D97-AF65-F5344CB8AC3E}">
        <p14:creationId xmlns:p14="http://schemas.microsoft.com/office/powerpoint/2010/main" val="3674394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241043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75288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809625" y="1462088"/>
            <a:ext cx="4090988"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53013" y="1462088"/>
            <a:ext cx="4090987"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89148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621315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14413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3"/>
          <p:cNvSpPr>
            <a:spLocks noGrp="1" noChangeArrowheads="1"/>
          </p:cNvSpPr>
          <p:nvPr>
            <p:ph type="sldNum" sz="quarter" idx="10"/>
          </p:nvPr>
        </p:nvSpPr>
        <p:spPr>
          <a:ln/>
        </p:spPr>
        <p:txBody>
          <a:bodyPr/>
          <a:lstStyle>
            <a:lvl1pPr>
              <a:defRPr/>
            </a:lvl1pPr>
          </a:lstStyle>
          <a:p>
            <a:pPr>
              <a:defRPr/>
            </a:pPr>
            <a:fld id="{FA8DA94D-18C3-471E-979F-7E228600D9C2}" type="slidenum">
              <a:rPr lang="en-US" altLang="ja-JP"/>
              <a:pPr>
                <a:defRPr/>
              </a:pPr>
              <a:t>‹#›</a:t>
            </a:fld>
            <a:endParaRPr lang="en-US" altLang="ja-JP" dirty="0"/>
          </a:p>
        </p:txBody>
      </p:sp>
    </p:spTree>
    <p:extLst>
      <p:ext uri="{BB962C8B-B14F-4D97-AF65-F5344CB8AC3E}">
        <p14:creationId xmlns:p14="http://schemas.microsoft.com/office/powerpoint/2010/main" val="117203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970456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419213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1896327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49896D62-4744-434F-9759-42C75D6C7156}"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1760802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61200" y="301625"/>
            <a:ext cx="2082800" cy="58388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809625" y="301625"/>
            <a:ext cx="6099175" cy="58388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B1D03326-7DAE-4763-A92A-4688261E5502}"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1698439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表プレースホルダ 2"/>
          <p:cNvSpPr>
            <a:spLocks noGrp="1"/>
          </p:cNvSpPr>
          <p:nvPr>
            <p:ph type="tbl" idx="1"/>
          </p:nvPr>
        </p:nvSpPr>
        <p:spPr>
          <a:xfrm>
            <a:off x="809625" y="1462088"/>
            <a:ext cx="8334375" cy="4678362"/>
          </a:xfrm>
        </p:spPr>
        <p:txBody>
          <a:bodyPr/>
          <a:lstStyle/>
          <a:p>
            <a:pPr lvl="0"/>
            <a:endParaRPr lang="ja-JP"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64518AE2-B267-484B-9294-A70204717BD6}"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2865278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809625" y="1462088"/>
            <a:ext cx="4090988" cy="46783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53013" y="1462088"/>
            <a:ext cx="4090987"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53013" y="3876675"/>
            <a:ext cx="4090987"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8"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AADA5930-CEDC-4B79-960F-D3DC4EC6F654}"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3469110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1446213" y="301625"/>
            <a:ext cx="7497762" cy="635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809625" y="1462088"/>
            <a:ext cx="4090988"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53013" y="1462088"/>
            <a:ext cx="4090987"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809625" y="3876675"/>
            <a:ext cx="4090988"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5053013" y="3876675"/>
            <a:ext cx="4090987"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817FDA94-AA3B-49DD-9F48-235B1C449BA6}"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548181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809625" y="1462088"/>
            <a:ext cx="4090988" cy="46783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53013" y="1462088"/>
            <a:ext cx="4090987" cy="226218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53013" y="3876675"/>
            <a:ext cx="4090987" cy="22637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8" name="Rectangle 13"/>
          <p:cNvSpPr>
            <a:spLocks noGrp="1" noChangeArrowheads="1"/>
          </p:cNvSpPr>
          <p:nvPr>
            <p:ph type="sldNum" sz="quarter" idx="12"/>
          </p:nvPr>
        </p:nvSpPr>
        <p:spPr>
          <a:xfrm>
            <a:off x="7040563" y="6243638"/>
            <a:ext cx="1905000" cy="457200"/>
          </a:xfrm>
          <a:prstGeom prst="rect">
            <a:avLst/>
          </a:prstGeom>
          <a:ln/>
        </p:spPr>
        <p:txBody>
          <a:bodyPr/>
          <a:lstStyle>
            <a:lvl1pPr>
              <a:defRPr/>
            </a:lvl1pPr>
          </a:lstStyle>
          <a:p>
            <a:pPr eaLnBrk="1" hangingPunct="1">
              <a:defRPr/>
            </a:pPr>
            <a:fld id="{8E2D1C5F-F196-455B-8262-5EB0E2874525}" type="slidenum">
              <a:rPr lang="en-US" altLang="ja-JP">
                <a:solidFill>
                  <a:srgbClr val="000000"/>
                </a:solidFill>
              </a:rPr>
              <a:pPr eaLnBrk="1" hangingPunct="1">
                <a:defRPr/>
              </a:pPr>
              <a:t>‹#›</a:t>
            </a:fld>
            <a:endParaRPr lang="en-US" altLang="ja-JP" dirty="0">
              <a:solidFill>
                <a:srgbClr val="000000"/>
              </a:solidFill>
            </a:endParaRPr>
          </a:p>
        </p:txBody>
      </p:sp>
    </p:spTree>
    <p:extLst>
      <p:ext uri="{BB962C8B-B14F-4D97-AF65-F5344CB8AC3E}">
        <p14:creationId xmlns:p14="http://schemas.microsoft.com/office/powerpoint/2010/main" val="2075945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446213" y="301625"/>
            <a:ext cx="7497762" cy="635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809625" y="1462088"/>
            <a:ext cx="8334375" cy="4678362"/>
          </a:xfrm>
        </p:spPr>
        <p:txBody>
          <a:bodyPr/>
          <a:lstStyle/>
          <a:p>
            <a:pPr lvl="0"/>
            <a:endParaRPr lang="ja-JP"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35439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3"/>
          <p:cNvSpPr>
            <a:spLocks noGrp="1" noChangeArrowheads="1"/>
          </p:cNvSpPr>
          <p:nvPr>
            <p:ph type="sldNum" sz="quarter" idx="10"/>
          </p:nvPr>
        </p:nvSpPr>
        <p:spPr>
          <a:ln/>
        </p:spPr>
        <p:txBody>
          <a:bodyPr/>
          <a:lstStyle>
            <a:lvl1pPr>
              <a:defRPr/>
            </a:lvl1pPr>
          </a:lstStyle>
          <a:p>
            <a:pPr>
              <a:defRPr/>
            </a:pPr>
            <a:fld id="{3C8FF1DE-9E15-428E-A49F-FF39236368E1}" type="slidenum">
              <a:rPr lang="en-US" altLang="ja-JP"/>
              <a:pPr>
                <a:defRPr/>
              </a:pPr>
              <a:t>‹#›</a:t>
            </a:fld>
            <a:endParaRPr lang="en-US" altLang="ja-JP" dirty="0"/>
          </a:p>
        </p:txBody>
      </p:sp>
    </p:spTree>
    <p:extLst>
      <p:ext uri="{BB962C8B-B14F-4D97-AF65-F5344CB8AC3E}">
        <p14:creationId xmlns:p14="http://schemas.microsoft.com/office/powerpoint/2010/main" val="3201343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4168506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746834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4070762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FF8407-5B99-4AB6-8334-156E1280C88C}" type="datetimeFigureOut">
              <a:rPr kumimoji="1" lang="ja-JP" altLang="en-US" smtClean="0"/>
              <a:t>2021/1/18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340407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5FF8407-5B99-4AB6-8334-156E1280C88C}" type="datetimeFigureOut">
              <a:rPr kumimoji="1" lang="ja-JP" altLang="en-US" smtClean="0"/>
              <a:t>2021/1/18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214713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5FF8407-5B99-4AB6-8334-156E1280C88C}" type="datetimeFigureOut">
              <a:rPr kumimoji="1" lang="ja-JP" altLang="en-US" smtClean="0"/>
              <a:t>2021/1/18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1952361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5FF8407-5B99-4AB6-8334-156E1280C88C}" type="datetimeFigureOut">
              <a:rPr kumimoji="1" lang="ja-JP" altLang="en-US" smtClean="0"/>
              <a:t>2021/1/18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3362541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FF8407-5B99-4AB6-8334-156E1280C88C}" type="datetimeFigureOut">
              <a:rPr kumimoji="1" lang="ja-JP" altLang="en-US" smtClean="0"/>
              <a:t>2021/1/18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1612949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FF8407-5B99-4AB6-8334-156E1280C88C}" type="datetimeFigureOut">
              <a:rPr kumimoji="1" lang="ja-JP" altLang="en-US" smtClean="0"/>
              <a:t>2021/1/18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404717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362065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3"/>
          <p:cNvSpPr>
            <a:spLocks noGrp="1" noChangeArrowheads="1"/>
          </p:cNvSpPr>
          <p:nvPr>
            <p:ph type="sldNum" sz="quarter" idx="10"/>
          </p:nvPr>
        </p:nvSpPr>
        <p:spPr>
          <a:ln/>
        </p:spPr>
        <p:txBody>
          <a:bodyPr/>
          <a:lstStyle>
            <a:lvl1pPr>
              <a:defRPr/>
            </a:lvl1pPr>
          </a:lstStyle>
          <a:p>
            <a:pPr>
              <a:defRPr/>
            </a:pPr>
            <a:fld id="{AA4ABF64-7FFA-41BE-A3B5-4EA672146B83}" type="slidenum">
              <a:rPr lang="en-US" altLang="ja-JP"/>
              <a:pPr>
                <a:defRPr/>
              </a:pPr>
              <a:t>‹#›</a:t>
            </a:fld>
            <a:endParaRPr lang="en-US" altLang="ja-JP" dirty="0"/>
          </a:p>
        </p:txBody>
      </p:sp>
    </p:spTree>
    <p:extLst>
      <p:ext uri="{BB962C8B-B14F-4D97-AF65-F5344CB8AC3E}">
        <p14:creationId xmlns:p14="http://schemas.microsoft.com/office/powerpoint/2010/main" val="1903958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8407-5B99-4AB6-8334-156E1280C88C}" type="datetimeFigureOut">
              <a:rPr kumimoji="1" lang="ja-JP" altLang="en-US" smtClean="0"/>
              <a:t>2021/1/18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818922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スライド番号プレースホルダー 3"/>
          <p:cNvSpPr>
            <a:spLocks noGrp="1"/>
          </p:cNvSpPr>
          <p:nvPr>
            <p:ph type="sldNum" sz="quarter" idx="10"/>
          </p:nvPr>
        </p:nvSpPr>
        <p:spPr/>
        <p:txBody>
          <a:bodyPr/>
          <a:lstStyle>
            <a:lvl1pPr>
              <a:defRPr/>
            </a:lvl1pPr>
          </a:lstStyle>
          <a:p>
            <a:fld id="{6F918C9B-86B3-444C-834D-53403AC08BE0}" type="slidenum">
              <a:rPr lang="en-US" altLang="ja-JP"/>
              <a:pPr/>
              <a:t>‹#›</a:t>
            </a:fld>
            <a:endParaRPr lang="en-US" altLang="ja-JP" dirty="0"/>
          </a:p>
        </p:txBody>
      </p:sp>
    </p:spTree>
    <p:extLst>
      <p:ext uri="{BB962C8B-B14F-4D97-AF65-F5344CB8AC3E}">
        <p14:creationId xmlns:p14="http://schemas.microsoft.com/office/powerpoint/2010/main" val="253271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bg>
      <p:bgRef idx="1001">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85B21DAD-460D-435C-986A-753BEDF6A3CC}" type="slidenum">
              <a:rPr lang="en-US" altLang="ja-JP"/>
              <a:pPr/>
              <a:t>‹#›</a:t>
            </a:fld>
            <a:endParaRPr lang="en-US" altLang="ja-JP" dirty="0"/>
          </a:p>
        </p:txBody>
      </p:sp>
      <p:sp>
        <p:nvSpPr>
          <p:cNvPr id="5" name="タイトル 4"/>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134277771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A0C371E1-419A-4FF5-9839-3BC35329EE58}" type="slidenum">
              <a:rPr lang="en-US" altLang="ja-JP"/>
              <a:pPr/>
              <a:t>‹#›</a:t>
            </a:fld>
            <a:endParaRPr lang="en-US" altLang="ja-JP" dirty="0"/>
          </a:p>
        </p:txBody>
      </p:sp>
    </p:spTree>
    <p:extLst>
      <p:ext uri="{BB962C8B-B14F-4D97-AF65-F5344CB8AC3E}">
        <p14:creationId xmlns:p14="http://schemas.microsoft.com/office/powerpoint/2010/main" val="1030002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p:cNvSpPr>
            <a:spLocks noGrp="1"/>
          </p:cNvSpPr>
          <p:nvPr>
            <p:ph type="sldNum" sz="quarter" idx="10"/>
          </p:nvPr>
        </p:nvSpPr>
        <p:spPr/>
        <p:txBody>
          <a:bodyPr/>
          <a:lstStyle>
            <a:lvl1pPr>
              <a:defRPr/>
            </a:lvl1pPr>
          </a:lstStyle>
          <a:p>
            <a:fld id="{0A59FAA1-511C-44C9-8989-B669CA2592BC}" type="slidenum">
              <a:rPr lang="en-US" altLang="ja-JP"/>
              <a:pPr/>
              <a:t>‹#›</a:t>
            </a:fld>
            <a:endParaRPr lang="en-US" altLang="ja-JP" dirty="0"/>
          </a:p>
        </p:txBody>
      </p:sp>
    </p:spTree>
    <p:extLst>
      <p:ext uri="{BB962C8B-B14F-4D97-AF65-F5344CB8AC3E}">
        <p14:creationId xmlns:p14="http://schemas.microsoft.com/office/powerpoint/2010/main" val="262789773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0"/>
          </p:nvPr>
        </p:nvSpPr>
        <p:spPr/>
        <p:txBody>
          <a:bodyPr/>
          <a:lstStyle>
            <a:lvl1pPr>
              <a:defRPr/>
            </a:lvl1pPr>
          </a:lstStyle>
          <a:p>
            <a:fld id="{9FE88D11-D4C3-4126-AA56-3F862437F81E}" type="slidenum">
              <a:rPr lang="en-US" altLang="ja-JP"/>
              <a:pPr/>
              <a:t>‹#›</a:t>
            </a:fld>
            <a:endParaRPr lang="en-US" altLang="ja-JP" dirty="0"/>
          </a:p>
        </p:txBody>
      </p:sp>
    </p:spTree>
    <p:extLst>
      <p:ext uri="{BB962C8B-B14F-4D97-AF65-F5344CB8AC3E}">
        <p14:creationId xmlns:p14="http://schemas.microsoft.com/office/powerpoint/2010/main" val="293411347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スライド番号プレースホルダー 2"/>
          <p:cNvSpPr>
            <a:spLocks noGrp="1"/>
          </p:cNvSpPr>
          <p:nvPr>
            <p:ph type="sldNum" sz="quarter" idx="10"/>
          </p:nvPr>
        </p:nvSpPr>
        <p:spPr/>
        <p:txBody>
          <a:bodyPr/>
          <a:lstStyle>
            <a:lvl1pPr>
              <a:defRPr/>
            </a:lvl1pPr>
          </a:lstStyle>
          <a:p>
            <a:fld id="{D9D4E90A-90EF-498D-A216-749CF93C24A3}" type="slidenum">
              <a:rPr lang="en-US" altLang="ja-JP"/>
              <a:pPr/>
              <a:t>‹#›</a:t>
            </a:fld>
            <a:endParaRPr lang="en-US" altLang="ja-JP" dirty="0"/>
          </a:p>
        </p:txBody>
      </p:sp>
    </p:spTree>
    <p:extLst>
      <p:ext uri="{BB962C8B-B14F-4D97-AF65-F5344CB8AC3E}">
        <p14:creationId xmlns:p14="http://schemas.microsoft.com/office/powerpoint/2010/main" val="405815982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bg>
      <p:bgRef idx="1001">
        <a:schemeClr val="bg1"/>
      </p:bgRef>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EA5EC17D-F703-4881-93CF-F08B6BA608A6}" type="slidenum">
              <a:rPr lang="en-US" altLang="ja-JP"/>
              <a:pPr/>
              <a:t>‹#›</a:t>
            </a:fld>
            <a:endParaRPr lang="en-US" altLang="ja-JP" dirty="0"/>
          </a:p>
        </p:txBody>
      </p:sp>
    </p:spTree>
    <p:extLst>
      <p:ext uri="{BB962C8B-B14F-4D97-AF65-F5344CB8AC3E}">
        <p14:creationId xmlns:p14="http://schemas.microsoft.com/office/powerpoint/2010/main" val="116661177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64429FBA-968B-4E0D-A771-668F0F15AC9E}" type="slidenum">
              <a:rPr lang="en-US" altLang="ja-JP"/>
              <a:pPr/>
              <a:t>‹#›</a:t>
            </a:fld>
            <a:endParaRPr lang="en-US" altLang="ja-JP" dirty="0"/>
          </a:p>
        </p:txBody>
      </p:sp>
    </p:spTree>
    <p:extLst>
      <p:ext uri="{BB962C8B-B14F-4D97-AF65-F5344CB8AC3E}">
        <p14:creationId xmlns:p14="http://schemas.microsoft.com/office/powerpoint/2010/main" val="4207959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7F497CC3-6D8F-4586-9E70-6EA3845BC8DA}" type="slidenum">
              <a:rPr lang="en-US" altLang="ja-JP"/>
              <a:pPr/>
              <a:t>‹#›</a:t>
            </a:fld>
            <a:endParaRPr lang="en-US" altLang="ja-JP" dirty="0"/>
          </a:p>
        </p:txBody>
      </p:sp>
    </p:spTree>
    <p:extLst>
      <p:ext uri="{BB962C8B-B14F-4D97-AF65-F5344CB8AC3E}">
        <p14:creationId xmlns:p14="http://schemas.microsoft.com/office/powerpoint/2010/main" val="119745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3"/>
          <p:cNvSpPr>
            <a:spLocks noGrp="1" noChangeArrowheads="1"/>
          </p:cNvSpPr>
          <p:nvPr>
            <p:ph type="sldNum" sz="quarter" idx="10"/>
          </p:nvPr>
        </p:nvSpPr>
        <p:spPr>
          <a:ln/>
        </p:spPr>
        <p:txBody>
          <a:bodyPr/>
          <a:lstStyle>
            <a:lvl1pPr>
              <a:defRPr/>
            </a:lvl1pPr>
          </a:lstStyle>
          <a:p>
            <a:pPr>
              <a:defRPr/>
            </a:pPr>
            <a:fld id="{78FABE62-48B2-4952-97B7-53FCD5C26AB6}" type="slidenum">
              <a:rPr lang="en-US" altLang="ja-JP"/>
              <a:pPr>
                <a:defRPr/>
              </a:pPr>
              <a:t>‹#›</a:t>
            </a:fld>
            <a:endParaRPr lang="en-US" altLang="ja-JP" dirty="0"/>
          </a:p>
        </p:txBody>
      </p:sp>
    </p:spTree>
    <p:extLst>
      <p:ext uri="{BB962C8B-B14F-4D97-AF65-F5344CB8AC3E}">
        <p14:creationId xmlns:p14="http://schemas.microsoft.com/office/powerpoint/2010/main" val="30619168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29FFE258-2DB5-4089-97D3-2D105DE4D4FE}" type="slidenum">
              <a:rPr lang="en-US" altLang="ja-JP"/>
              <a:pPr/>
              <a:t>‹#›</a:t>
            </a:fld>
            <a:endParaRPr lang="en-US" altLang="ja-JP" dirty="0"/>
          </a:p>
        </p:txBody>
      </p:sp>
    </p:spTree>
    <p:extLst>
      <p:ext uri="{BB962C8B-B14F-4D97-AF65-F5344CB8AC3E}">
        <p14:creationId xmlns:p14="http://schemas.microsoft.com/office/powerpoint/2010/main" val="1024254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p:txBody>
          <a:bodyPr/>
          <a:lstStyle>
            <a:lvl1pPr>
              <a:defRPr/>
            </a:lvl1pPr>
          </a:lstStyle>
          <a:p>
            <a:fld id="{2A9E4F53-CA7F-435D-94EF-1A42C08932D6}" type="slidenum">
              <a:rPr lang="en-US" altLang="ja-JP"/>
              <a:pPr/>
              <a:t>‹#›</a:t>
            </a:fld>
            <a:endParaRPr lang="en-US" altLang="ja-JP" dirty="0"/>
          </a:p>
        </p:txBody>
      </p:sp>
    </p:spTree>
    <p:extLst>
      <p:ext uri="{BB962C8B-B14F-4D97-AF65-F5344CB8AC3E}">
        <p14:creationId xmlns:p14="http://schemas.microsoft.com/office/powerpoint/2010/main" val="350177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3"/>
          <p:cNvSpPr>
            <a:spLocks noGrp="1" noChangeArrowheads="1"/>
          </p:cNvSpPr>
          <p:nvPr>
            <p:ph type="sldNum" sz="quarter" idx="10"/>
          </p:nvPr>
        </p:nvSpPr>
        <p:spPr>
          <a:ln/>
        </p:spPr>
        <p:txBody>
          <a:bodyPr/>
          <a:lstStyle>
            <a:lvl1pPr>
              <a:defRPr/>
            </a:lvl1pPr>
          </a:lstStyle>
          <a:p>
            <a:pPr>
              <a:defRPr/>
            </a:pPr>
            <a:fld id="{C814054F-D536-43FA-B541-98A50CCC8E40}" type="slidenum">
              <a:rPr lang="en-US" altLang="ja-JP"/>
              <a:pPr>
                <a:defRPr/>
              </a:pPr>
              <a:t>‹#›</a:t>
            </a:fld>
            <a:endParaRPr lang="en-US" altLang="ja-JP" dirty="0"/>
          </a:p>
        </p:txBody>
      </p:sp>
    </p:spTree>
    <p:extLst>
      <p:ext uri="{BB962C8B-B14F-4D97-AF65-F5344CB8AC3E}">
        <p14:creationId xmlns:p14="http://schemas.microsoft.com/office/powerpoint/2010/main" val="294477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77C5BC63-8E66-49DB-BDE7-4A3FB36F109C}" type="slidenum">
              <a:rPr lang="en-US" altLang="ja-JP"/>
              <a:pPr>
                <a:defRPr/>
              </a:pPr>
              <a:t>‹#›</a:t>
            </a:fld>
            <a:endParaRPr lang="en-US" altLang="ja-JP" dirty="0"/>
          </a:p>
        </p:txBody>
      </p:sp>
    </p:spTree>
    <p:extLst>
      <p:ext uri="{BB962C8B-B14F-4D97-AF65-F5344CB8AC3E}">
        <p14:creationId xmlns:p14="http://schemas.microsoft.com/office/powerpoint/2010/main" val="255366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ED0FCEFA-20C0-4B1B-8290-DDE97882ECB6}" type="slidenum">
              <a:rPr lang="en-US" altLang="ja-JP"/>
              <a:pPr>
                <a:defRPr/>
              </a:pPr>
              <a:t>‹#›</a:t>
            </a:fld>
            <a:endParaRPr lang="en-US" altLang="ja-JP" dirty="0"/>
          </a:p>
        </p:txBody>
      </p:sp>
    </p:spTree>
    <p:extLst>
      <p:ext uri="{BB962C8B-B14F-4D97-AF65-F5344CB8AC3E}">
        <p14:creationId xmlns:p14="http://schemas.microsoft.com/office/powerpoint/2010/main" val="23914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3"/>
          <p:cNvSpPr>
            <a:spLocks noGrp="1" noChangeArrowheads="1"/>
          </p:cNvSpPr>
          <p:nvPr>
            <p:ph type="sldNum" sz="quarter" idx="10"/>
          </p:nvPr>
        </p:nvSpPr>
        <p:spPr>
          <a:ln/>
        </p:spPr>
        <p:txBody>
          <a:bodyPr/>
          <a:lstStyle>
            <a:lvl1pPr>
              <a:defRPr/>
            </a:lvl1pPr>
          </a:lstStyle>
          <a:p>
            <a:pPr>
              <a:defRPr/>
            </a:pPr>
            <a:fld id="{0D1776E9-3D64-4921-8354-CF0CB2854BA8}" type="slidenum">
              <a:rPr lang="en-US" altLang="ja-JP"/>
              <a:pPr>
                <a:defRPr/>
              </a:pPr>
              <a:t>‹#›</a:t>
            </a:fld>
            <a:endParaRPr lang="en-US" altLang="ja-JP" dirty="0"/>
          </a:p>
        </p:txBody>
      </p:sp>
    </p:spTree>
    <p:extLst>
      <p:ext uri="{BB962C8B-B14F-4D97-AF65-F5344CB8AC3E}">
        <p14:creationId xmlns:p14="http://schemas.microsoft.com/office/powerpoint/2010/main" val="405903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1387475" y="5246688"/>
            <a:ext cx="438150" cy="4746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1" name="Rectangle 3"/>
          <p:cNvSpPr>
            <a:spLocks noChangeArrowheads="1"/>
          </p:cNvSpPr>
          <p:nvPr/>
        </p:nvSpPr>
        <p:spPr bwMode="ltGray">
          <a:xfrm>
            <a:off x="1770063" y="5246688"/>
            <a:ext cx="328612" cy="47466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2" name="Rectangle 4"/>
          <p:cNvSpPr>
            <a:spLocks noChangeArrowheads="1"/>
          </p:cNvSpPr>
          <p:nvPr/>
        </p:nvSpPr>
        <p:spPr bwMode="ltGray">
          <a:xfrm>
            <a:off x="1511300" y="5668963"/>
            <a:ext cx="422275" cy="47466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3" name="Rectangle 5"/>
          <p:cNvSpPr>
            <a:spLocks noChangeArrowheads="1"/>
          </p:cNvSpPr>
          <p:nvPr/>
        </p:nvSpPr>
        <p:spPr bwMode="ltGray">
          <a:xfrm>
            <a:off x="1881188" y="5668963"/>
            <a:ext cx="368300" cy="47466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4" name="Rectangle 6"/>
          <p:cNvSpPr>
            <a:spLocks noChangeArrowheads="1"/>
          </p:cNvSpPr>
          <p:nvPr/>
        </p:nvSpPr>
        <p:spPr bwMode="ltGray">
          <a:xfrm>
            <a:off x="1096963" y="5595938"/>
            <a:ext cx="560387"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5" name="Rectangle 7"/>
          <p:cNvSpPr>
            <a:spLocks noChangeArrowheads="1"/>
          </p:cNvSpPr>
          <p:nvPr/>
        </p:nvSpPr>
        <p:spPr bwMode="gray">
          <a:xfrm>
            <a:off x="1731963" y="5138738"/>
            <a:ext cx="31750" cy="10525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6" name="Rectangle 8"/>
          <p:cNvSpPr>
            <a:spLocks noChangeArrowheads="1"/>
          </p:cNvSpPr>
          <p:nvPr/>
        </p:nvSpPr>
        <p:spPr bwMode="gray">
          <a:xfrm>
            <a:off x="1414463" y="5929313"/>
            <a:ext cx="7650162" cy="42862"/>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0330" tIns="50165" rIns="100330" bIns="50165" anchor="ctr"/>
          <a:lstStyle>
            <a:lvl1pPr defTabSz="1001713">
              <a:defRPr kumimoji="1" sz="2000">
                <a:solidFill>
                  <a:schemeClr val="tx1"/>
                </a:solidFill>
                <a:latin typeface="Tahoma" panose="020B0604030504040204" pitchFamily="34" charset="0"/>
                <a:ea typeface="ＭＳ Ｐゴシック" panose="020B0600070205080204" pitchFamily="50" charset="-128"/>
              </a:defRPr>
            </a:lvl1pPr>
            <a:lvl2pPr marL="742950" indent="-285750" defTabSz="1001713">
              <a:defRPr kumimoji="1" sz="2000">
                <a:solidFill>
                  <a:schemeClr val="tx1"/>
                </a:solidFill>
                <a:latin typeface="Tahoma" panose="020B0604030504040204" pitchFamily="34" charset="0"/>
                <a:ea typeface="ＭＳ Ｐゴシック" panose="020B0600070205080204" pitchFamily="50" charset="-128"/>
              </a:defRPr>
            </a:lvl2pPr>
            <a:lvl3pPr marL="1143000" indent="-228600" defTabSz="1001713">
              <a:defRPr kumimoji="1" sz="2000">
                <a:solidFill>
                  <a:schemeClr val="tx1"/>
                </a:solidFill>
                <a:latin typeface="Tahoma" panose="020B0604030504040204" pitchFamily="34" charset="0"/>
                <a:ea typeface="ＭＳ Ｐゴシック" panose="020B0600070205080204" pitchFamily="50" charset="-128"/>
              </a:defRPr>
            </a:lvl3pPr>
            <a:lvl4pPr marL="1600200" indent="-228600" defTabSz="1001713">
              <a:defRPr kumimoji="1" sz="2000">
                <a:solidFill>
                  <a:schemeClr val="tx1"/>
                </a:solidFill>
                <a:latin typeface="Tahoma" panose="020B0604030504040204" pitchFamily="34" charset="0"/>
                <a:ea typeface="ＭＳ Ｐゴシック" panose="020B0600070205080204" pitchFamily="50" charset="-128"/>
              </a:defRPr>
            </a:lvl4pPr>
            <a:lvl5pPr marL="2057400" indent="-228600" defTabSz="1001713">
              <a:defRPr kumimoji="1" sz="2000">
                <a:solidFill>
                  <a:schemeClr val="tx1"/>
                </a:solidFill>
                <a:latin typeface="Tahoma" panose="020B0604030504040204" pitchFamily="34" charset="0"/>
                <a:ea typeface="ＭＳ Ｐゴシック" panose="020B0600070205080204" pitchFamily="50" charset="-128"/>
              </a:defRPr>
            </a:lvl5pPr>
            <a:lvl6pPr marL="25146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6pPr>
            <a:lvl7pPr marL="29718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7pPr>
            <a:lvl8pPr marL="34290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8pPr>
            <a:lvl9pPr marL="3886200" indent="-228600" defTabSz="1001713" eaLnBrk="0" fontAlgn="base" hangingPunct="0">
              <a:spcBef>
                <a:spcPct val="0"/>
              </a:spcBef>
              <a:spcAft>
                <a:spcPct val="0"/>
              </a:spcAft>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endParaRPr lang="ja-JP" altLang="ja-JP" sz="2600"/>
          </a:p>
        </p:txBody>
      </p:sp>
      <p:sp>
        <p:nvSpPr>
          <p:cNvPr id="2057" name="Rectangle 9"/>
          <p:cNvSpPr>
            <a:spLocks noGrp="1" noChangeArrowheads="1"/>
          </p:cNvSpPr>
          <p:nvPr>
            <p:ph type="title"/>
          </p:nvPr>
        </p:nvSpPr>
        <p:spPr bwMode="auto">
          <a:xfrm>
            <a:off x="2416175" y="5243513"/>
            <a:ext cx="65722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330" tIns="50165" rIns="100330" bIns="50165" numCol="1" anchor="b" anchorCtr="0" compatLnSpc="1">
            <a:prstTxWarp prst="textNoShape">
              <a:avLst/>
            </a:prstTxWarp>
          </a:bodyPr>
          <a:lstStyle/>
          <a:p>
            <a:pPr lvl="0"/>
            <a:r>
              <a:rPr lang="ja-JP" altLang="en-US"/>
              <a:t>マスタ タイトルの書式設定</a:t>
            </a:r>
          </a:p>
        </p:txBody>
      </p:sp>
      <p:sp>
        <p:nvSpPr>
          <p:cNvPr id="19469" name="Rectangle 13"/>
          <p:cNvSpPr>
            <a:spLocks noGrp="1" noChangeArrowheads="1"/>
          </p:cNvSpPr>
          <p:nvPr>
            <p:ph type="sldNum" sz="quarter" idx="4"/>
          </p:nvPr>
        </p:nvSpPr>
        <p:spPr bwMode="auto">
          <a:xfrm>
            <a:off x="8641080" y="6634480"/>
            <a:ext cx="502920" cy="22352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r" eaLnBrk="1" hangingPunct="1">
              <a:defRPr kumimoji="0" sz="1200" smtClean="0"/>
            </a:lvl1pPr>
          </a:lstStyle>
          <a:p>
            <a:pPr>
              <a:defRPr/>
            </a:pPr>
            <a:fld id="{6CD8A197-0E7D-4669-95F7-598C623A02BD}"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4034" r:id="rId12"/>
    <p:sldLayoutId id="2147484063" r:id="rId13"/>
  </p:sldLayoutIdLst>
  <p:txStyles>
    <p:titleStyle>
      <a:lvl1pPr algn="l" defTabSz="1001713" rtl="0" eaLnBrk="0" fontAlgn="base" hangingPunct="0">
        <a:spcBef>
          <a:spcPct val="0"/>
        </a:spcBef>
        <a:spcAft>
          <a:spcPct val="0"/>
        </a:spcAft>
        <a:defRPr kumimoji="1" sz="2800">
          <a:solidFill>
            <a:schemeClr val="tx2"/>
          </a:solidFill>
          <a:latin typeface="+mj-lt"/>
          <a:ea typeface="+mj-ea"/>
          <a:cs typeface="+mj-cs"/>
        </a:defRPr>
      </a:lvl1pPr>
      <a:lvl2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2pPr>
      <a:lvl3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3pPr>
      <a:lvl4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4pPr>
      <a:lvl5pPr algn="l" defTabSz="1001713" rtl="0" eaLnBrk="0" fontAlgn="base" hangingPunct="0">
        <a:spcBef>
          <a:spcPct val="0"/>
        </a:spcBef>
        <a:spcAft>
          <a:spcPct val="0"/>
        </a:spcAft>
        <a:defRPr kumimoji="1" sz="2800">
          <a:solidFill>
            <a:schemeClr val="tx2"/>
          </a:solidFill>
          <a:latin typeface="Tahoma" pitchFamily="34" charset="0"/>
          <a:ea typeface="ＭＳ Ｐゴシック" pitchFamily="50" charset="-128"/>
        </a:defRPr>
      </a:lvl5pPr>
      <a:lvl6pPr marL="4572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6pPr>
      <a:lvl7pPr marL="9144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7pPr>
      <a:lvl8pPr marL="13716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8pPr>
      <a:lvl9pPr marL="1828800" algn="l" defTabSz="1001713" rtl="0" fontAlgn="base">
        <a:spcBef>
          <a:spcPct val="0"/>
        </a:spcBef>
        <a:spcAft>
          <a:spcPct val="0"/>
        </a:spcAft>
        <a:defRPr kumimoji="1" sz="2800">
          <a:solidFill>
            <a:schemeClr val="tx2"/>
          </a:solidFill>
          <a:latin typeface="Tahoma" pitchFamily="34" charset="0"/>
          <a:ea typeface="ＭＳ Ｐゴシック" pitchFamily="50" charset="-128"/>
        </a:defRPr>
      </a:lvl9pPr>
    </p:titleStyle>
    <p:bodyStyle>
      <a:lvl1pPr marL="374650" indent="-374650" algn="l" defTabSz="1001713" rtl="0" eaLnBrk="0" fontAlgn="base" hangingPunct="0">
        <a:spcBef>
          <a:spcPct val="20000"/>
        </a:spcBef>
        <a:spcAft>
          <a:spcPct val="0"/>
        </a:spcAft>
        <a:buClr>
          <a:schemeClr val="folHlink"/>
        </a:buClr>
        <a:buSzPct val="60000"/>
        <a:buFont typeface="Wingdings" panose="05000000000000000000" pitchFamily="2" charset="2"/>
        <a:buChar char="n"/>
        <a:defRPr kumimoji="1" sz="3600">
          <a:solidFill>
            <a:schemeClr val="tx1"/>
          </a:solidFill>
          <a:latin typeface="+mn-lt"/>
          <a:ea typeface="+mn-ea"/>
          <a:cs typeface="+mn-cs"/>
        </a:defRPr>
      </a:lvl1pPr>
      <a:lvl2pPr marL="814388" indent="-312738" algn="l" defTabSz="1001713" rtl="0" eaLnBrk="0" fontAlgn="base" hangingPunct="0">
        <a:spcBef>
          <a:spcPct val="20000"/>
        </a:spcBef>
        <a:spcAft>
          <a:spcPct val="0"/>
        </a:spcAft>
        <a:buClr>
          <a:schemeClr val="hlink"/>
        </a:buClr>
        <a:buSzPct val="55000"/>
        <a:buFont typeface="Wingdings" panose="05000000000000000000" pitchFamily="2" charset="2"/>
        <a:buChar char="n"/>
        <a:defRPr kumimoji="1" sz="3100">
          <a:solidFill>
            <a:schemeClr val="tx1"/>
          </a:solidFill>
          <a:latin typeface="+mn-lt"/>
          <a:ea typeface="+mn-ea"/>
        </a:defRPr>
      </a:lvl2pPr>
      <a:lvl3pPr marL="1254125" indent="-252413" algn="l" defTabSz="1001713" rtl="0" eaLnBrk="0" fontAlgn="base" hangingPunct="0">
        <a:spcBef>
          <a:spcPct val="20000"/>
        </a:spcBef>
        <a:spcAft>
          <a:spcPct val="0"/>
        </a:spcAft>
        <a:buClr>
          <a:schemeClr val="folHlink"/>
        </a:buClr>
        <a:buSzPct val="50000"/>
        <a:buFont typeface="Wingdings" panose="05000000000000000000" pitchFamily="2" charset="2"/>
        <a:buChar char="n"/>
        <a:defRPr kumimoji="1" sz="2600">
          <a:solidFill>
            <a:schemeClr val="tx1"/>
          </a:solidFill>
          <a:latin typeface="+mn-lt"/>
          <a:ea typeface="+mn-ea"/>
        </a:defRPr>
      </a:lvl3pPr>
      <a:lvl4pPr marL="1755775" indent="-250825" algn="l" defTabSz="1001713" rtl="0" eaLnBrk="0" fontAlgn="base" hangingPunct="0">
        <a:spcBef>
          <a:spcPct val="20000"/>
        </a:spcBef>
        <a:spcAft>
          <a:spcPct val="0"/>
        </a:spcAft>
        <a:buClr>
          <a:schemeClr val="accent2"/>
        </a:buClr>
        <a:buSzPct val="55000"/>
        <a:buFont typeface="Wingdings" panose="05000000000000000000" pitchFamily="2" charset="2"/>
        <a:buChar char="n"/>
        <a:defRPr kumimoji="1" sz="2200">
          <a:solidFill>
            <a:schemeClr val="tx1"/>
          </a:solidFill>
          <a:latin typeface="+mn-lt"/>
          <a:ea typeface="+mn-ea"/>
        </a:defRPr>
      </a:lvl4pPr>
      <a:lvl5pPr marL="2257425" indent="-250825" algn="l" defTabSz="1001713" rtl="0" eaLnBrk="0" fontAlgn="base" hangingPunct="0">
        <a:spcBef>
          <a:spcPct val="20000"/>
        </a:spcBef>
        <a:spcAft>
          <a:spcPct val="0"/>
        </a:spcAft>
        <a:buClr>
          <a:schemeClr val="accent1"/>
        </a:buClr>
        <a:buSzPct val="50000"/>
        <a:buFont typeface="Wingdings" panose="05000000000000000000" pitchFamily="2" charset="2"/>
        <a:buChar char="n"/>
        <a:defRPr kumimoji="1" sz="2200">
          <a:solidFill>
            <a:schemeClr val="tx1"/>
          </a:solidFill>
          <a:latin typeface="+mn-lt"/>
          <a:ea typeface="+mn-ea"/>
        </a:defRPr>
      </a:lvl5pPr>
      <a:lvl6pPr marL="27146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6pPr>
      <a:lvl7pPr marL="31718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7pPr>
      <a:lvl8pPr marL="36290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8pPr>
      <a:lvl9pPr marL="40862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Rectangle 2"/>
          <p:cNvSpPr>
            <a:spLocks noChangeArrowheads="1"/>
          </p:cNvSpPr>
          <p:nvPr/>
        </p:nvSpPr>
        <p:spPr bwMode="ltGray">
          <a:xfrm>
            <a:off x="417513" y="304800"/>
            <a:ext cx="438150" cy="474663"/>
          </a:xfrm>
          <a:prstGeom prst="rect">
            <a:avLst/>
          </a:prstGeom>
          <a:solidFill>
            <a:schemeClr val="accent2"/>
          </a:soli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59" name="Rectangle 3"/>
          <p:cNvSpPr>
            <a:spLocks noChangeArrowheads="1"/>
          </p:cNvSpPr>
          <p:nvPr/>
        </p:nvSpPr>
        <p:spPr bwMode="ltGray">
          <a:xfrm>
            <a:off x="800100" y="30480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0" name="Rectangle 4"/>
          <p:cNvSpPr>
            <a:spLocks noChangeArrowheads="1"/>
          </p:cNvSpPr>
          <p:nvPr/>
        </p:nvSpPr>
        <p:spPr bwMode="ltGray">
          <a:xfrm>
            <a:off x="541338" y="727075"/>
            <a:ext cx="422275" cy="474663"/>
          </a:xfrm>
          <a:prstGeom prst="rect">
            <a:avLst/>
          </a:prstGeom>
          <a:solidFill>
            <a:schemeClr val="folHlink"/>
          </a:soli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1" name="Rectangle 5"/>
          <p:cNvSpPr>
            <a:spLocks noChangeArrowheads="1"/>
          </p:cNvSpPr>
          <p:nvPr/>
        </p:nvSpPr>
        <p:spPr bwMode="ltGray">
          <a:xfrm>
            <a:off x="911225" y="72707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2" name="Rectangle 6"/>
          <p:cNvSpPr>
            <a:spLocks noChangeArrowheads="1"/>
          </p:cNvSpPr>
          <p:nvPr/>
        </p:nvSpPr>
        <p:spPr bwMode="ltGray">
          <a:xfrm>
            <a:off x="127000" y="65405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3" name="Rectangle 7"/>
          <p:cNvSpPr>
            <a:spLocks noChangeArrowheads="1"/>
          </p:cNvSpPr>
          <p:nvPr/>
        </p:nvSpPr>
        <p:spPr bwMode="gray">
          <a:xfrm>
            <a:off x="762000" y="196850"/>
            <a:ext cx="31750" cy="1052513"/>
          </a:xfrm>
          <a:prstGeom prst="rect">
            <a:avLst/>
          </a:prstGeom>
          <a:solidFill>
            <a:schemeClr val="bg2"/>
          </a:soli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19464" name="Rectangle 8"/>
          <p:cNvSpPr>
            <a:spLocks noChangeArrowheads="1"/>
          </p:cNvSpPr>
          <p:nvPr/>
        </p:nvSpPr>
        <p:spPr bwMode="gray">
          <a:xfrm>
            <a:off x="444500" y="987425"/>
            <a:ext cx="8224838"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100330" tIns="50165" rIns="100330" bIns="50165" anchor="ctr"/>
          <a:lstStyle/>
          <a:p>
            <a:pPr algn="ctr" defTabSz="1001713" eaLnBrk="1" hangingPunct="1">
              <a:defRPr/>
            </a:pPr>
            <a:endParaRPr lang="ja-JP" altLang="ja-JP" sz="2600">
              <a:solidFill>
                <a:srgbClr val="000000"/>
              </a:solidFill>
            </a:endParaRPr>
          </a:p>
        </p:txBody>
      </p:sp>
      <p:sp>
        <p:nvSpPr>
          <p:cNvPr id="5129" name="Rectangle 9"/>
          <p:cNvSpPr>
            <a:spLocks noGrp="1" noChangeArrowheads="1"/>
          </p:cNvSpPr>
          <p:nvPr>
            <p:ph type="title"/>
          </p:nvPr>
        </p:nvSpPr>
        <p:spPr bwMode="auto">
          <a:xfrm>
            <a:off x="1446213" y="301625"/>
            <a:ext cx="7497762" cy="635000"/>
          </a:xfrm>
          <a:prstGeom prst="rect">
            <a:avLst/>
          </a:prstGeom>
          <a:noFill/>
          <a:ln w="9525">
            <a:noFill/>
            <a:miter lim="800000"/>
            <a:headEnd/>
            <a:tailEnd/>
          </a:ln>
        </p:spPr>
        <p:txBody>
          <a:bodyPr vert="horz" wrap="square" lIns="100330" tIns="50165" rIns="100330" bIns="50165" numCol="1" anchor="b" anchorCtr="0" compatLnSpc="1">
            <a:prstTxWarp prst="textNoShape">
              <a:avLst/>
            </a:prstTxWarp>
          </a:bodyPr>
          <a:lstStyle/>
          <a:p>
            <a:pPr lvl="0"/>
            <a:r>
              <a:rPr lang="ja-JP" altLang="en-US"/>
              <a:t>マスタ タイトルの書式設定</a:t>
            </a:r>
          </a:p>
        </p:txBody>
      </p:sp>
      <p:sp>
        <p:nvSpPr>
          <p:cNvPr id="5130" name="Rectangle 10"/>
          <p:cNvSpPr>
            <a:spLocks noGrp="1" noChangeArrowheads="1"/>
          </p:cNvSpPr>
          <p:nvPr>
            <p:ph type="body" idx="1"/>
          </p:nvPr>
        </p:nvSpPr>
        <p:spPr bwMode="auto">
          <a:xfrm>
            <a:off x="809625" y="1462088"/>
            <a:ext cx="8334375" cy="4678362"/>
          </a:xfrm>
          <a:prstGeom prst="rect">
            <a:avLst/>
          </a:prstGeom>
          <a:noFill/>
          <a:ln w="9525">
            <a:noFill/>
            <a:miter lim="800000"/>
            <a:headEnd/>
            <a:tailEnd/>
          </a:ln>
        </p:spPr>
        <p:txBody>
          <a:bodyPr vert="horz" wrap="square" lIns="100330" tIns="50165" rIns="100330" bIns="501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46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defRPr kumimoji="0" sz="1600">
                <a:ea typeface="ＭＳ Ｐゴシック" charset="-128"/>
              </a:defRPr>
            </a:lvl1pPr>
          </a:lstStyle>
          <a:p>
            <a:pPr eaLnBrk="1" hangingPunct="1">
              <a:defRPr/>
            </a:pPr>
            <a:endParaRPr lang="en-US" altLang="ja-JP" dirty="0">
              <a:solidFill>
                <a:srgbClr val="000000"/>
              </a:solidFill>
            </a:endParaRPr>
          </a:p>
        </p:txBody>
      </p:sp>
      <p:sp>
        <p:nvSpPr>
          <p:cNvPr id="1946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ctr">
              <a:defRPr kumimoji="0" sz="1600">
                <a:ea typeface="ＭＳ Ｐゴシック" charset="-128"/>
              </a:defRPr>
            </a:lvl1pPr>
          </a:lstStyle>
          <a:p>
            <a:pPr eaLnBrk="1" hangingPunct="1">
              <a:defRPr/>
            </a:pPr>
            <a:endParaRPr lang="en-US" altLang="ja-JP" dirty="0">
              <a:solidFill>
                <a:srgbClr val="000000"/>
              </a:solidFill>
            </a:endParaRPr>
          </a:p>
        </p:txBody>
      </p:sp>
      <p:sp>
        <p:nvSpPr>
          <p:cNvPr id="14" name="Rectangle 13"/>
          <p:cNvSpPr>
            <a:spLocks noGrp="1" noChangeArrowheads="1"/>
          </p:cNvSpPr>
          <p:nvPr>
            <p:ph type="sldNum" sz="quarter" idx="4"/>
          </p:nvPr>
        </p:nvSpPr>
        <p:spPr bwMode="auto">
          <a:xfrm>
            <a:off x="8641080" y="6634480"/>
            <a:ext cx="502920" cy="223520"/>
          </a:xfrm>
          <a:prstGeom prst="rect">
            <a:avLst/>
          </a:prstGeom>
          <a:noFill/>
          <a:ln w="9525">
            <a:noFill/>
            <a:miter lim="800000"/>
            <a:headEnd/>
            <a:tailEnd/>
          </a:ln>
          <a:effectLst/>
        </p:spPr>
        <p:txBody>
          <a:bodyPr vert="horz" wrap="square" lIns="100330" tIns="50165" rIns="100330" bIns="50165" numCol="1" anchor="b" anchorCtr="0" compatLnSpc="1">
            <a:prstTxWarp prst="textNoShape">
              <a:avLst/>
            </a:prstTxWarp>
          </a:bodyPr>
          <a:lstStyle>
            <a:lvl1pPr algn="r" eaLnBrk="1" hangingPunct="1">
              <a:defRPr kumimoji="0" sz="1200" smtClean="0"/>
            </a:lvl1pPr>
          </a:lstStyle>
          <a:p>
            <a:pPr>
              <a:defRPr/>
            </a:pPr>
            <a:fld id="{6CD8A197-0E7D-4669-95F7-598C623A02BD}" type="slidenum">
              <a:rPr lang="en-US" altLang="ja-JP" smtClean="0"/>
              <a:pPr>
                <a:defRPr/>
              </a:pPr>
              <a:t>‹#›</a:t>
            </a:fld>
            <a:endParaRPr lang="en-US" altLang="ja-JP" dirty="0"/>
          </a:p>
        </p:txBody>
      </p:sp>
    </p:spTree>
    <p:extLst>
      <p:ext uri="{BB962C8B-B14F-4D97-AF65-F5344CB8AC3E}">
        <p14:creationId xmlns:p14="http://schemas.microsoft.com/office/powerpoint/2010/main" val="2265934162"/>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Lst>
  <p:txStyles>
    <p:titleStyle>
      <a:lvl1pPr algn="l" defTabSz="1001713" rtl="0" eaLnBrk="0" fontAlgn="base" hangingPunct="0">
        <a:spcBef>
          <a:spcPct val="0"/>
        </a:spcBef>
        <a:spcAft>
          <a:spcPct val="0"/>
        </a:spcAft>
        <a:defRPr kumimoji="1" sz="4800">
          <a:solidFill>
            <a:schemeClr val="tx2"/>
          </a:solidFill>
          <a:latin typeface="+mj-lt"/>
          <a:ea typeface="+mj-ea"/>
          <a:cs typeface="+mj-cs"/>
        </a:defRPr>
      </a:lvl1pPr>
      <a:lvl2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2pPr>
      <a:lvl3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3pPr>
      <a:lvl4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4pPr>
      <a:lvl5pPr algn="l" defTabSz="1001713" rtl="0" eaLnBrk="0" fontAlgn="base" hangingPunct="0">
        <a:spcBef>
          <a:spcPct val="0"/>
        </a:spcBef>
        <a:spcAft>
          <a:spcPct val="0"/>
        </a:spcAft>
        <a:defRPr kumimoji="1" sz="4800">
          <a:solidFill>
            <a:schemeClr val="tx2"/>
          </a:solidFill>
          <a:latin typeface="Tahoma" pitchFamily="34" charset="0"/>
          <a:ea typeface="ＭＳ Ｐゴシック" pitchFamily="50" charset="-128"/>
        </a:defRPr>
      </a:lvl5pPr>
      <a:lvl6pPr marL="4572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6pPr>
      <a:lvl7pPr marL="9144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7pPr>
      <a:lvl8pPr marL="13716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8pPr>
      <a:lvl9pPr marL="1828800" algn="l" defTabSz="1001713" rtl="0" fontAlgn="base">
        <a:spcBef>
          <a:spcPct val="0"/>
        </a:spcBef>
        <a:spcAft>
          <a:spcPct val="0"/>
        </a:spcAft>
        <a:defRPr kumimoji="1" sz="4800">
          <a:solidFill>
            <a:schemeClr val="tx2"/>
          </a:solidFill>
          <a:latin typeface="Tahoma" pitchFamily="34" charset="0"/>
          <a:ea typeface="ＭＳ Ｐゴシック" pitchFamily="50" charset="-128"/>
        </a:defRPr>
      </a:lvl9pPr>
    </p:titleStyle>
    <p:bodyStyle>
      <a:lvl1pPr marL="374650" indent="-374650" algn="l" defTabSz="1001713" rtl="0" eaLnBrk="0" fontAlgn="base" hangingPunct="0">
        <a:spcBef>
          <a:spcPct val="20000"/>
        </a:spcBef>
        <a:spcAft>
          <a:spcPct val="0"/>
        </a:spcAft>
        <a:buClr>
          <a:schemeClr val="folHlink"/>
        </a:buClr>
        <a:buSzPct val="60000"/>
        <a:buFont typeface="Wingdings" pitchFamily="2" charset="2"/>
        <a:buChar char="n"/>
        <a:defRPr kumimoji="1" sz="3600">
          <a:solidFill>
            <a:schemeClr val="tx1"/>
          </a:solidFill>
          <a:latin typeface="+mn-lt"/>
          <a:ea typeface="+mn-ea"/>
          <a:cs typeface="+mn-cs"/>
        </a:defRPr>
      </a:lvl1pPr>
      <a:lvl2pPr marL="814388" indent="-312738" algn="l" defTabSz="1001713" rtl="0" eaLnBrk="0" fontAlgn="base" hangingPunct="0">
        <a:spcBef>
          <a:spcPct val="20000"/>
        </a:spcBef>
        <a:spcAft>
          <a:spcPct val="0"/>
        </a:spcAft>
        <a:buClr>
          <a:schemeClr val="hlink"/>
        </a:buClr>
        <a:buSzPct val="55000"/>
        <a:buFont typeface="Wingdings" pitchFamily="2" charset="2"/>
        <a:buChar char="n"/>
        <a:defRPr kumimoji="1" sz="3100">
          <a:solidFill>
            <a:schemeClr val="tx1"/>
          </a:solidFill>
          <a:latin typeface="+mn-lt"/>
          <a:ea typeface="+mn-ea"/>
        </a:defRPr>
      </a:lvl2pPr>
      <a:lvl3pPr marL="1254125" indent="-252413" algn="l" defTabSz="1001713" rtl="0" eaLnBrk="0" fontAlgn="base" hangingPunct="0">
        <a:spcBef>
          <a:spcPct val="20000"/>
        </a:spcBef>
        <a:spcAft>
          <a:spcPct val="0"/>
        </a:spcAft>
        <a:buClr>
          <a:schemeClr val="folHlink"/>
        </a:buClr>
        <a:buSzPct val="50000"/>
        <a:buFont typeface="Wingdings" pitchFamily="2" charset="2"/>
        <a:buChar char="n"/>
        <a:defRPr kumimoji="1" sz="2600">
          <a:solidFill>
            <a:schemeClr val="tx1"/>
          </a:solidFill>
          <a:latin typeface="+mn-lt"/>
          <a:ea typeface="+mn-ea"/>
        </a:defRPr>
      </a:lvl3pPr>
      <a:lvl4pPr marL="1755775" indent="-250825" algn="l" defTabSz="1001713" rtl="0" eaLnBrk="0" fontAlgn="base" hangingPunct="0">
        <a:spcBef>
          <a:spcPct val="20000"/>
        </a:spcBef>
        <a:spcAft>
          <a:spcPct val="0"/>
        </a:spcAft>
        <a:buClr>
          <a:schemeClr val="accent2"/>
        </a:buClr>
        <a:buSzPct val="55000"/>
        <a:buFont typeface="Wingdings" pitchFamily="2" charset="2"/>
        <a:buChar char="n"/>
        <a:defRPr kumimoji="1" sz="2200">
          <a:solidFill>
            <a:schemeClr val="tx1"/>
          </a:solidFill>
          <a:latin typeface="+mn-lt"/>
          <a:ea typeface="+mn-ea"/>
        </a:defRPr>
      </a:lvl4pPr>
      <a:lvl5pPr marL="2257425" indent="-250825" algn="l" defTabSz="1001713" rtl="0" eaLnBrk="0" fontAlgn="base" hangingPunct="0">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5pPr>
      <a:lvl6pPr marL="27146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6pPr>
      <a:lvl7pPr marL="31718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7pPr>
      <a:lvl8pPr marL="36290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8pPr>
      <a:lvl9pPr marL="4086225" indent="-250825" algn="l" defTabSz="1001713" rtl="0" fontAlgn="base">
        <a:spcBef>
          <a:spcPct val="20000"/>
        </a:spcBef>
        <a:spcAft>
          <a:spcPct val="0"/>
        </a:spcAft>
        <a:buClr>
          <a:schemeClr val="accent1"/>
        </a:buClr>
        <a:buSzPct val="50000"/>
        <a:buFont typeface="Wingdings" pitchFamily="2" charset="2"/>
        <a:buChar char="n"/>
        <a:defRPr kumimoji="1" sz="2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F8407-5B99-4AB6-8334-156E1280C88C}" type="datetimeFigureOut">
              <a:rPr kumimoji="1" lang="ja-JP" altLang="en-US" smtClean="0"/>
              <a:t>2021/1/18</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E76DA-C7C7-4D0D-A5CB-5170C55BA80C}" type="slidenum">
              <a:rPr kumimoji="1" lang="ja-JP" altLang="en-US" smtClean="0"/>
              <a:t>‹#›</a:t>
            </a:fld>
            <a:endParaRPr kumimoji="1" lang="ja-JP" altLang="en-US"/>
          </a:p>
        </p:txBody>
      </p:sp>
    </p:spTree>
    <p:extLst>
      <p:ext uri="{BB962C8B-B14F-4D97-AF65-F5344CB8AC3E}">
        <p14:creationId xmlns:p14="http://schemas.microsoft.com/office/powerpoint/2010/main" val="278459212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solidFill>
                  <a:schemeClr val="tx1"/>
                </a:solidFill>
                <a:latin typeface="ＭＳ ゴシック" pitchFamily="49" charset="-128"/>
                <a:ea typeface="ＭＳ ゴシック" pitchFamily="49" charset="-128"/>
              </a:defRPr>
            </a:lvl1pPr>
          </a:lstStyle>
          <a:p>
            <a:fld id="{8C2DA655-3F5E-466F-B9EB-A83A28D73E3E}" type="slidenum">
              <a:rPr lang="en-US" altLang="ja-JP"/>
              <a:pPr/>
              <a:t>‹#›</a:t>
            </a:fld>
            <a:endParaRPr lang="en-US" altLang="ja-JP" dirty="0"/>
          </a:p>
        </p:txBody>
      </p:sp>
    </p:spTree>
    <p:extLst>
      <p:ext uri="{BB962C8B-B14F-4D97-AF65-F5344CB8AC3E}">
        <p14:creationId xmlns:p14="http://schemas.microsoft.com/office/powerpoint/2010/main" val="393184784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charset="-128"/>
        </a:defRPr>
      </a:lvl2pPr>
      <a:lvl3pPr algn="ctr" rtl="0" fontAlgn="base">
        <a:spcBef>
          <a:spcPct val="0"/>
        </a:spcBef>
        <a:spcAft>
          <a:spcPct val="0"/>
        </a:spcAft>
        <a:defRPr kumimoji="1" sz="4400">
          <a:solidFill>
            <a:schemeClr val="tx2"/>
          </a:solidFill>
          <a:latin typeface="Times New Roman" pitchFamily="18" charset="0"/>
          <a:ea typeface="ＭＳ Ｐゴシック" charset="-128"/>
        </a:defRPr>
      </a:lvl3pPr>
      <a:lvl4pPr algn="ctr" rtl="0" fontAlgn="base">
        <a:spcBef>
          <a:spcPct val="0"/>
        </a:spcBef>
        <a:spcAft>
          <a:spcPct val="0"/>
        </a:spcAft>
        <a:defRPr kumimoji="1" sz="4400">
          <a:solidFill>
            <a:schemeClr val="tx2"/>
          </a:solidFill>
          <a:latin typeface="Times New Roman" pitchFamily="18" charset="0"/>
          <a:ea typeface="ＭＳ Ｐゴシック" charset="-128"/>
        </a:defRPr>
      </a:lvl4pPr>
      <a:lvl5pPr algn="ctr" rtl="0" fontAlgn="base">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44913" y="344384"/>
            <a:ext cx="7772400" cy="2722852"/>
          </a:xfrm>
        </p:spPr>
        <p:txBody>
          <a:bodyPr/>
          <a:lstStyle/>
          <a:p>
            <a:pPr algn="ctr"/>
            <a:r>
              <a:rPr lang="ja-JP" altLang="en-US" sz="3600" b="1" dirty="0"/>
              <a:t>全国保健所長会</a:t>
            </a:r>
            <a:br>
              <a:rPr lang="en-US" altLang="ja-JP" sz="3600" b="1" dirty="0"/>
            </a:br>
            <a:br>
              <a:rPr lang="en-US" altLang="ja-JP" sz="3600" b="1" dirty="0"/>
            </a:br>
            <a:r>
              <a:rPr lang="zh-CN" altLang="en-US" sz="3600" b="1" dirty="0"/>
              <a:t>社会医学系専門医制度</a:t>
            </a:r>
            <a:br>
              <a:rPr lang="zh-CN" altLang="en-US" sz="3600" b="1" dirty="0"/>
            </a:br>
            <a:r>
              <a:rPr lang="ja-JP" altLang="en-US" sz="3600" b="1" dirty="0"/>
              <a:t>指導医講習会</a:t>
            </a:r>
            <a:endParaRPr kumimoji="1" lang="ja-JP" altLang="en-US" sz="2800" b="1" dirty="0"/>
          </a:p>
        </p:txBody>
      </p:sp>
      <p:sp>
        <p:nvSpPr>
          <p:cNvPr id="5" name="サブタイトル 4"/>
          <p:cNvSpPr>
            <a:spLocks noGrp="1"/>
          </p:cNvSpPr>
          <p:nvPr>
            <p:ph type="subTitle" idx="1"/>
          </p:nvPr>
        </p:nvSpPr>
        <p:spPr>
          <a:xfrm>
            <a:off x="4865205" y="6148137"/>
            <a:ext cx="4161564" cy="499526"/>
          </a:xfrm>
        </p:spPr>
        <p:txBody>
          <a:bodyPr/>
          <a:lstStyle/>
          <a:p>
            <a:pPr algn="l"/>
            <a:r>
              <a:rPr kumimoji="1" lang="ja-JP" altLang="en-US" sz="1600" dirty="0"/>
              <a:t>専門医・指導医認定委員会作成</a:t>
            </a:r>
            <a:r>
              <a:rPr kumimoji="1" lang="en-US" altLang="ja-JP" sz="1600" dirty="0"/>
              <a:t>_2020</a:t>
            </a:r>
            <a:r>
              <a:rPr kumimoji="1" lang="ja-JP" altLang="en-US" sz="1600" dirty="0"/>
              <a:t>年度版</a:t>
            </a:r>
            <a:endParaRPr kumimoji="1" lang="en-US" altLang="ja-JP" sz="1600" dirty="0"/>
          </a:p>
        </p:txBody>
      </p:sp>
      <p:pic>
        <p:nvPicPr>
          <p:cNvPr id="2" name="図 1"/>
          <p:cNvPicPr>
            <a:picLocks noChangeAspect="1"/>
          </p:cNvPicPr>
          <p:nvPr/>
        </p:nvPicPr>
        <p:blipFill>
          <a:blip r:embed="rId2"/>
          <a:stretch>
            <a:fillRect/>
          </a:stretch>
        </p:blipFill>
        <p:spPr>
          <a:xfrm>
            <a:off x="4562271" y="5795511"/>
            <a:ext cx="4309355" cy="265078"/>
          </a:xfrm>
          <a:prstGeom prst="rect">
            <a:avLst/>
          </a:prstGeom>
        </p:spPr>
      </p:pic>
      <p:sp>
        <p:nvSpPr>
          <p:cNvPr id="6" name="テキスト ボックス 5">
            <a:extLst>
              <a:ext uri="{FF2B5EF4-FFF2-40B4-BE49-F238E27FC236}">
                <a16:creationId xmlns:a16="http://schemas.microsoft.com/office/drawing/2014/main" id="{771F4E8D-24DF-4BF1-89B2-D550A098D8A5}"/>
              </a:ext>
            </a:extLst>
          </p:cNvPr>
          <p:cNvSpPr txBox="1"/>
          <p:nvPr/>
        </p:nvSpPr>
        <p:spPr>
          <a:xfrm>
            <a:off x="2743498" y="3979261"/>
            <a:ext cx="4375230" cy="1077218"/>
          </a:xfrm>
          <a:prstGeom prst="rect">
            <a:avLst/>
          </a:prstGeom>
          <a:noFill/>
        </p:spPr>
        <p:txBody>
          <a:bodyPr wrap="square" rtlCol="0">
            <a:spAutoFit/>
          </a:bodyPr>
          <a:lstStyle/>
          <a:p>
            <a:pPr algn="ctr"/>
            <a:r>
              <a:rPr kumimoji="1" lang="ja-JP" altLang="en-US" sz="3200" dirty="0"/>
              <a:t>令和３年１月２２日（金）</a:t>
            </a:r>
            <a:endParaRPr kumimoji="1" lang="en-US" altLang="ja-JP" sz="3200" dirty="0"/>
          </a:p>
          <a:p>
            <a:pPr algn="ctr"/>
            <a:r>
              <a:rPr kumimoji="1" lang="en-US" altLang="ja-JP" sz="3200" dirty="0"/>
              <a:t>Zoom</a:t>
            </a:r>
            <a:r>
              <a:rPr kumimoji="1" lang="ja-JP" altLang="en-US" sz="3200" dirty="0"/>
              <a:t>ミーティング</a:t>
            </a:r>
          </a:p>
        </p:txBody>
      </p:sp>
    </p:spTree>
    <p:extLst>
      <p:ext uri="{BB962C8B-B14F-4D97-AF65-F5344CB8AC3E}">
        <p14:creationId xmlns:p14="http://schemas.microsoft.com/office/powerpoint/2010/main" val="270491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0"/>
            <a:ext cx="8640960" cy="720080"/>
          </a:xfrm>
        </p:spPr>
        <p:txBody>
          <a:bodyPr>
            <a:noAutofit/>
          </a:bodyPr>
          <a:lstStyle/>
          <a:p>
            <a:r>
              <a:rPr lang="ja-JP" altLang="en-US" sz="4000" b="1" dirty="0">
                <a:latin typeface="+mj-ea"/>
              </a:rPr>
              <a:t>専門医・指導医・更新制度など</a:t>
            </a:r>
            <a:endParaRPr kumimoji="1" lang="ja-JP" altLang="en-US" sz="4000" b="1" dirty="0">
              <a:latin typeface="+mj-ea"/>
            </a:endParaRPr>
          </a:p>
        </p:txBody>
      </p:sp>
      <p:sp>
        <p:nvSpPr>
          <p:cNvPr id="3" name="コンテンツ プレースホルダー 2"/>
          <p:cNvSpPr>
            <a:spLocks noGrp="1"/>
          </p:cNvSpPr>
          <p:nvPr>
            <p:ph sz="half" idx="1"/>
          </p:nvPr>
        </p:nvSpPr>
        <p:spPr>
          <a:xfrm>
            <a:off x="179512" y="1189285"/>
            <a:ext cx="8712968" cy="5048027"/>
          </a:xfrm>
        </p:spPr>
        <p:txBody>
          <a:bodyPr>
            <a:normAutofit/>
          </a:bodyPr>
          <a:lstStyle/>
          <a:p>
            <a:pPr marL="0" indent="0">
              <a:spcBef>
                <a:spcPts val="600"/>
              </a:spcBef>
              <a:spcAft>
                <a:spcPts val="0"/>
              </a:spcAft>
              <a:buNone/>
            </a:pPr>
            <a:r>
              <a:rPr kumimoji="1" lang="ja-JP" altLang="en-US" sz="2400" b="1" dirty="0">
                <a:latin typeface="HG丸ｺﾞｼｯｸM-PRO" panose="020F0600000000000000" pitchFamily="50" charset="-128"/>
                <a:ea typeface="HG丸ｺﾞｼｯｸM-PRO" panose="020F0600000000000000" pitchFamily="50" charset="-128"/>
              </a:rPr>
              <a:t>○指導医</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・指導医研修の受講が必要（本日の指導医講習会です）</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kumimoji="1" lang="ja-JP" altLang="en-US" sz="2400" dirty="0">
                <a:latin typeface="HG丸ｺﾞｼｯｸM-PRO" panose="020F0600000000000000" pitchFamily="50" charset="-128"/>
                <a:ea typeface="HG丸ｺﾞｼｯｸM-PRO" panose="020F0600000000000000" pitchFamily="50" charset="-128"/>
              </a:rPr>
              <a:t>　指導医要件</a:t>
            </a:r>
            <a:r>
              <a:rPr lang="ja-JP" altLang="en-US" sz="2400" dirty="0">
                <a:latin typeface="HG丸ｺﾞｼｯｸM-PRO" panose="020F0600000000000000" pitchFamily="50" charset="-128"/>
                <a:ea typeface="HG丸ｺﾞｼｯｸM-PRO" panose="020F0600000000000000" pitchFamily="50" charset="-128"/>
              </a:rPr>
              <a:t>　＋　指導医研修　＝　制度上の指導資格</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担当指導医</a:t>
            </a:r>
            <a:r>
              <a:rPr lang="ja-JP" altLang="en-US"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専攻医の研修全体の指導医</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要素指導医：副分野など特定要素の指導医</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○更新制度</a:t>
            </a:r>
            <a:endParaRPr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専門医・指導医ともに５年間ごとに更新</a:t>
            </a:r>
            <a:r>
              <a:rPr lang="ja-JP" altLang="en-US" sz="2400" dirty="0">
                <a:latin typeface="HG丸ｺﾞｼｯｸM-PRO" panose="020F0600000000000000" pitchFamily="50" charset="-128"/>
                <a:ea typeface="HG丸ｺﾞｼｯｸM-PRO" panose="020F0600000000000000" pitchFamily="50" charset="-128"/>
              </a:rPr>
              <a:t>が必要</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○その他</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・１人の指導医が担当する専攻医は原則５名以内</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・専攻医数は研修施設群全体で在籍する指導医数の３倍以内</a:t>
            </a:r>
          </a:p>
        </p:txBody>
      </p:sp>
      <p:pic>
        <p:nvPicPr>
          <p:cNvPr id="4" name="図 3"/>
          <p:cNvPicPr>
            <a:picLocks noChangeAspect="1"/>
          </p:cNvPicPr>
          <p:nvPr/>
        </p:nvPicPr>
        <p:blipFill>
          <a:blip r:embed="rId2"/>
          <a:stretch>
            <a:fillRect/>
          </a:stretch>
        </p:blipFill>
        <p:spPr>
          <a:xfrm>
            <a:off x="4562270" y="6359391"/>
            <a:ext cx="4309355" cy="265078"/>
          </a:xfrm>
          <a:prstGeom prst="rect">
            <a:avLst/>
          </a:prstGeom>
        </p:spPr>
      </p:pic>
    </p:spTree>
    <p:extLst>
      <p:ext uri="{BB962C8B-B14F-4D97-AF65-F5344CB8AC3E}">
        <p14:creationId xmlns:p14="http://schemas.microsoft.com/office/powerpoint/2010/main" val="422410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0648"/>
            <a:ext cx="8640960" cy="720080"/>
          </a:xfrm>
          <a:prstGeom prst="rect">
            <a:avLst/>
          </a:prstGeom>
        </p:spPr>
        <p:txBody>
          <a:bodyPr/>
          <a:lstStyle/>
          <a:p>
            <a:r>
              <a:rPr kumimoji="1" lang="ja-JP" altLang="en-US" sz="4000" b="1" dirty="0">
                <a:latin typeface="+mj-ea"/>
              </a:rPr>
              <a:t>専門医・指導医等の登録・認定料等</a:t>
            </a:r>
          </a:p>
        </p:txBody>
      </p:sp>
      <p:sp>
        <p:nvSpPr>
          <p:cNvPr id="3" name="コンテンツ プレースホルダー 2"/>
          <p:cNvSpPr>
            <a:spLocks noGrp="1"/>
          </p:cNvSpPr>
          <p:nvPr>
            <p:ph idx="1"/>
          </p:nvPr>
        </p:nvSpPr>
        <p:spPr>
          <a:xfrm>
            <a:off x="827584" y="1268760"/>
            <a:ext cx="8064896" cy="5040560"/>
          </a:xfrm>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○専門医（経過措置）</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・審査料</a:t>
            </a:r>
            <a:r>
              <a:rPr lang="en-US" altLang="ja-JP" sz="2400" dirty="0">
                <a:latin typeface="HG丸ｺﾞｼｯｸM-PRO" panose="020F0600000000000000" pitchFamily="50" charset="-128"/>
                <a:ea typeface="HG丸ｺﾞｼｯｸM-PRO" panose="020F0600000000000000" pitchFamily="50" charset="-128"/>
              </a:rPr>
              <a:t>				10,000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・認定料</a:t>
            </a:r>
            <a:r>
              <a:rPr lang="en-US" altLang="ja-JP" sz="2400" dirty="0">
                <a:latin typeface="HG丸ｺﾞｼｯｸM-PRO" panose="020F0600000000000000" pitchFamily="50" charset="-128"/>
                <a:ea typeface="HG丸ｺﾞｼｯｸM-PRO" panose="020F0600000000000000" pitchFamily="50" charset="-128"/>
              </a:rPr>
              <a:t>				15,000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・年間登録料（毎年）</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○指導医</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・審査料</a:t>
            </a:r>
            <a:r>
              <a:rPr lang="en-US" altLang="ja-JP" sz="2400" dirty="0">
                <a:latin typeface="HG丸ｺﾞｼｯｸM-PRO" panose="020F0600000000000000" pitchFamily="50" charset="-128"/>
                <a:ea typeface="HG丸ｺﾞｼｯｸM-PRO" panose="020F0600000000000000" pitchFamily="50" charset="-128"/>
              </a:rPr>
              <a:t>				10,000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・認定料</a:t>
            </a:r>
            <a:r>
              <a:rPr lang="en-US" altLang="ja-JP" sz="2400" dirty="0">
                <a:latin typeface="HG丸ｺﾞｼｯｸM-PRO" panose="020F0600000000000000" pitchFamily="50" charset="-128"/>
                <a:ea typeface="HG丸ｺﾞｼｯｸM-PRO" panose="020F0600000000000000" pitchFamily="50" charset="-128"/>
              </a:rPr>
              <a:t>				15,000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・年間登録料（毎年）</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〇専攻医</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・年間登録料（毎年）　　　　　</a:t>
            </a:r>
            <a:r>
              <a:rPr lang="en-US" altLang="ja-JP" sz="2400" dirty="0">
                <a:latin typeface="HG丸ｺﾞｼｯｸM-PRO" panose="020F0600000000000000" pitchFamily="50" charset="-128"/>
                <a:ea typeface="HG丸ｺﾞｼｯｸM-PRO" panose="020F0600000000000000" pitchFamily="50" charset="-128"/>
              </a:rPr>
              <a:t>5,000</a:t>
            </a:r>
            <a:r>
              <a:rPr lang="ja-JP" altLang="en-US" sz="240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・受験料　　　　　　　　　　 </a:t>
            </a:r>
            <a:r>
              <a:rPr lang="en-US" altLang="ja-JP" sz="2400" dirty="0">
                <a:latin typeface="HG丸ｺﾞｼｯｸM-PRO" panose="020F0600000000000000" pitchFamily="50" charset="-128"/>
                <a:ea typeface="HG丸ｺﾞｼｯｸM-PRO" panose="020F0600000000000000" pitchFamily="50" charset="-128"/>
              </a:rPr>
              <a:t>20,000</a:t>
            </a:r>
            <a:r>
              <a:rPr lang="ja-JP" altLang="en-US" sz="2400" dirty="0">
                <a:latin typeface="HG丸ｺﾞｼｯｸM-PRO" panose="020F0600000000000000" pitchFamily="50" charset="-128"/>
                <a:ea typeface="HG丸ｺﾞｼｯｸM-PRO" panose="020F0600000000000000" pitchFamily="50" charset="-128"/>
              </a:rPr>
              <a:t>円　　　</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374631"/>
            <a:ext cx="4309355" cy="265078"/>
          </a:xfrm>
          <a:prstGeom prst="rect">
            <a:avLst/>
          </a:prstGeom>
        </p:spPr>
      </p:pic>
    </p:spTree>
    <p:extLst>
      <p:ext uri="{BB962C8B-B14F-4D97-AF65-F5344CB8AC3E}">
        <p14:creationId xmlns:p14="http://schemas.microsoft.com/office/powerpoint/2010/main" val="137918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720080"/>
          </a:xfrm>
        </p:spPr>
        <p:txBody>
          <a:bodyPr/>
          <a:lstStyle/>
          <a:p>
            <a:r>
              <a:rPr kumimoji="1" lang="ja-JP" altLang="en-US" sz="4000" b="1" dirty="0">
                <a:latin typeface="+mj-ea"/>
              </a:rPr>
              <a:t>専門研修施設群</a:t>
            </a:r>
          </a:p>
        </p:txBody>
      </p:sp>
      <p:graphicFrame>
        <p:nvGraphicFramePr>
          <p:cNvPr id="5" name="コンテンツ プレースホルダー 4"/>
          <p:cNvGraphicFramePr>
            <a:graphicFrameLocks noGrp="1"/>
          </p:cNvGraphicFramePr>
          <p:nvPr>
            <p:ph sz="half" idx="1"/>
          </p:nvPr>
        </p:nvGraphicFramePr>
        <p:xfrm>
          <a:off x="4932040" y="1268760"/>
          <a:ext cx="388843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コンテンツ プレースホルダー 5"/>
          <p:cNvSpPr>
            <a:spLocks noGrp="1"/>
          </p:cNvSpPr>
          <p:nvPr>
            <p:ph sz="half" idx="2"/>
          </p:nvPr>
        </p:nvSpPr>
        <p:spPr>
          <a:xfrm>
            <a:off x="251520" y="1052736"/>
            <a:ext cx="5040560" cy="5544616"/>
          </a:xfrm>
        </p:spPr>
        <p:txBody>
          <a:bodyPr>
            <a:normAutofit/>
          </a:bodyPr>
          <a:lstStyle/>
          <a:p>
            <a:pPr marL="0" indent="0">
              <a:buNone/>
            </a:pPr>
            <a:r>
              <a:rPr kumimoji="1" lang="ja-JP" altLang="en-US" sz="2400" b="1" dirty="0">
                <a:latin typeface="HG丸ｺﾞｼｯｸM-PRO" panose="020F0600000000000000" pitchFamily="50" charset="-128"/>
                <a:ea typeface="HG丸ｺﾞｼｯｸM-PRO" panose="020F0600000000000000" pitchFamily="50" charset="-128"/>
              </a:rPr>
              <a:t>○研修基幹施設</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－研修プログラム</a:t>
            </a:r>
            <a:r>
              <a:rPr lang="ja-JP" altLang="en-US" sz="2400" b="1" dirty="0">
                <a:latin typeface="HG丸ｺﾞｼｯｸM-PRO" panose="020F0600000000000000" pitchFamily="50" charset="-128"/>
                <a:ea typeface="HG丸ｺﾞｼｯｸM-PRO" panose="020F0600000000000000" pitchFamily="50" charset="-128"/>
              </a:rPr>
              <a:t>管理委員会</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－研修プログラム</a:t>
            </a:r>
            <a:r>
              <a:rPr kumimoji="1" lang="ja-JP" altLang="en-US" sz="2400" b="1" dirty="0">
                <a:latin typeface="HG丸ｺﾞｼｯｸM-PRO" panose="020F0600000000000000" pitchFamily="50" charset="-128"/>
                <a:ea typeface="HG丸ｺﾞｼｯｸM-PRO" panose="020F0600000000000000" pitchFamily="50" charset="-128"/>
              </a:rPr>
              <a:t>統括責任者</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研修連携施設</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b="1" dirty="0">
                <a:latin typeface="HG丸ｺﾞｼｯｸM-PRO" panose="020F0600000000000000" pitchFamily="50" charset="-128"/>
                <a:ea typeface="HG丸ｺﾞｼｯｸM-PRO" panose="020F0600000000000000" pitchFamily="50" charset="-128"/>
              </a:rPr>
              <a:t>研修協力施設</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（実践現場の学習）</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研修基幹施設の役割</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・研修プログラムの作成・運営</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・研修の修了認定</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・研修内容の検証</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監査制度</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サイトビジット</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あり</a:t>
            </a:r>
            <a:endParaRPr lang="en-US" altLang="ja-JP" sz="2400" dirty="0">
              <a:latin typeface="HG丸ｺﾞｼｯｸM-PRO" panose="020F0600000000000000" pitchFamily="50" charset="-128"/>
              <a:ea typeface="HG丸ｺﾞｼｯｸM-PRO" panose="020F0600000000000000" pitchFamily="50" charset="-128"/>
            </a:endParaRPr>
          </a:p>
          <a:p>
            <a:pPr marL="457200" indent="-457200"/>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400"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7"/>
          <a:stretch>
            <a:fillRect/>
          </a:stretch>
        </p:blipFill>
        <p:spPr>
          <a:xfrm>
            <a:off x="4668951" y="6435591"/>
            <a:ext cx="4309355" cy="265078"/>
          </a:xfrm>
          <a:prstGeom prst="rect">
            <a:avLst/>
          </a:prstGeom>
        </p:spPr>
      </p:pic>
    </p:spTree>
    <p:extLst>
      <p:ext uri="{BB962C8B-B14F-4D97-AF65-F5344CB8AC3E}">
        <p14:creationId xmlns:p14="http://schemas.microsoft.com/office/powerpoint/2010/main" val="179628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0"/>
            <a:ext cx="8640960" cy="720080"/>
          </a:xfrm>
        </p:spPr>
        <p:txBody>
          <a:bodyPr/>
          <a:lstStyle/>
          <a:p>
            <a:r>
              <a:rPr kumimoji="1" lang="ja-JP" altLang="en-US" sz="4000" b="1" dirty="0">
                <a:latin typeface="HG丸ｺﾞｼｯｸM-PRO" panose="020F0600000000000000" pitchFamily="50" charset="-128"/>
                <a:ea typeface="HG丸ｺﾞｼｯｸM-PRO" panose="020F0600000000000000" pitchFamily="50" charset="-128"/>
              </a:rPr>
              <a:t>研修施設の要件</a:t>
            </a:r>
          </a:p>
        </p:txBody>
      </p:sp>
      <p:sp>
        <p:nvSpPr>
          <p:cNvPr id="6" name="コンテンツ プレースホルダー 5"/>
          <p:cNvSpPr>
            <a:spLocks noGrp="1"/>
          </p:cNvSpPr>
          <p:nvPr>
            <p:ph sz="half" idx="2"/>
          </p:nvPr>
        </p:nvSpPr>
        <p:spPr>
          <a:xfrm>
            <a:off x="251520" y="1052736"/>
            <a:ext cx="8640960" cy="5544616"/>
          </a:xfrm>
        </p:spPr>
        <p:txBody>
          <a:bodyPr>
            <a:noAutofit/>
          </a:bodyPr>
          <a:lstStyle/>
          <a:p>
            <a:pPr marL="0" lvl="0" indent="0">
              <a:spcAft>
                <a:spcPts val="0"/>
              </a:spcAft>
              <a:buNone/>
            </a:pPr>
            <a:r>
              <a:rPr lang="ja-JP" altLang="en-US" b="1" dirty="0">
                <a:latin typeface="HG丸ｺﾞｼｯｸM-PRO" panose="020F0600000000000000" pitchFamily="50" charset="-128"/>
                <a:ea typeface="HG丸ｺﾞｼｯｸM-PRO" panose="020F0600000000000000" pitchFamily="50" charset="-128"/>
              </a:rPr>
              <a:t>○研修基幹施設</a:t>
            </a:r>
            <a:endParaRPr lang="en-US" altLang="ja-JP" b="1"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b="1" dirty="0">
                <a:latin typeface="HG丸ｺﾞｼｯｸM-PRO" panose="020F0600000000000000" pitchFamily="50" charset="-128"/>
                <a:ea typeface="HG丸ｺﾞｼｯｸM-PRO" panose="020F0600000000000000" pitchFamily="50" charset="-128"/>
              </a:rPr>
              <a:t>１名以上の指導医</a:t>
            </a:r>
            <a:r>
              <a:rPr lang="ja-JP" altLang="ja-JP" dirty="0">
                <a:latin typeface="HG丸ｺﾞｼｯｸM-PRO" panose="020F0600000000000000" pitchFamily="50" charset="-128"/>
                <a:ea typeface="HG丸ｺﾞｼｯｸM-PRO" panose="020F0600000000000000" pitchFamily="50" charset="-128"/>
              </a:rPr>
              <a:t>が在籍していること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研修プログラム</a:t>
            </a:r>
            <a:r>
              <a:rPr lang="ja-JP" altLang="ja-JP" b="1" dirty="0">
                <a:latin typeface="HG丸ｺﾞｼｯｸM-PRO" panose="020F0600000000000000" pitchFamily="50" charset="-128"/>
                <a:ea typeface="HG丸ｺﾞｼｯｸM-PRO" panose="020F0600000000000000" pitchFamily="50" charset="-128"/>
              </a:rPr>
              <a:t>管理委員会</a:t>
            </a:r>
            <a:r>
              <a:rPr lang="ja-JP" altLang="ja-JP" dirty="0">
                <a:latin typeface="HG丸ｺﾞｼｯｸM-PRO" panose="020F0600000000000000" pitchFamily="50" charset="-128"/>
                <a:ea typeface="HG丸ｺﾞｼｯｸM-PRO" panose="020F0600000000000000" pitchFamily="50" charset="-128"/>
              </a:rPr>
              <a:t>が設置されていること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研修プログラム</a:t>
            </a:r>
            <a:r>
              <a:rPr lang="ja-JP" altLang="ja-JP" b="1" dirty="0">
                <a:latin typeface="HG丸ｺﾞｼｯｸM-PRO" panose="020F0600000000000000" pitchFamily="50" charset="-128"/>
                <a:ea typeface="HG丸ｺﾞｼｯｸM-PRO" panose="020F0600000000000000" pitchFamily="50" charset="-128"/>
              </a:rPr>
              <a:t>統括責任者</a:t>
            </a:r>
            <a:r>
              <a:rPr lang="ja-JP" altLang="ja-JP" dirty="0">
                <a:latin typeface="HG丸ｺﾞｼｯｸM-PRO" panose="020F0600000000000000" pitchFamily="50" charset="-128"/>
                <a:ea typeface="HG丸ｺﾞｼｯｸM-PRO" panose="020F0600000000000000" pitchFamily="50" charset="-128"/>
              </a:rPr>
              <a:t>が任命されていること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プログラム</a:t>
            </a:r>
            <a:r>
              <a:rPr lang="ja-JP" altLang="ja-JP" b="1" dirty="0">
                <a:latin typeface="HG丸ｺﾞｼｯｸM-PRO" panose="020F0600000000000000" pitchFamily="50" charset="-128"/>
                <a:ea typeface="HG丸ｺﾞｼｯｸM-PRO" panose="020F0600000000000000" pitchFamily="50" charset="-128"/>
              </a:rPr>
              <a:t>運営を支援する事務体制</a:t>
            </a:r>
            <a:r>
              <a:rPr lang="ja-JP" altLang="ja-JP" dirty="0">
                <a:latin typeface="HG丸ｺﾞｼｯｸM-PRO" panose="020F0600000000000000" pitchFamily="50" charset="-128"/>
                <a:ea typeface="HG丸ｺﾞｼｯｸM-PRO" panose="020F0600000000000000" pitchFamily="50" charset="-128"/>
              </a:rPr>
              <a:t>が整備されていること</a:t>
            </a: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行政・地域、産業・環境、医療の３分野のうち、</a:t>
            </a:r>
            <a:endParaRPr lang="en-US" altLang="ja-JP"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　</a:t>
            </a:r>
            <a:r>
              <a:rPr lang="ja-JP" altLang="ja-JP" b="1" dirty="0">
                <a:latin typeface="HG丸ｺﾞｼｯｸM-PRO" panose="020F0600000000000000" pitchFamily="50" charset="-128"/>
                <a:ea typeface="HG丸ｺﾞｼｯｸM-PRO" panose="020F0600000000000000" pitchFamily="50" charset="-128"/>
              </a:rPr>
              <a:t>１分野以上の専門研修</a:t>
            </a:r>
            <a:r>
              <a:rPr lang="ja-JP" altLang="ja-JP" dirty="0">
                <a:latin typeface="HG丸ｺﾞｼｯｸM-PRO" panose="020F0600000000000000" pitchFamily="50" charset="-128"/>
                <a:ea typeface="HG丸ｺﾞｼｯｸM-PRO" panose="020F0600000000000000" pitchFamily="50" charset="-128"/>
              </a:rPr>
              <a:t>の全体または一部を提供できること</a:t>
            </a:r>
          </a:p>
          <a:p>
            <a:pPr marL="0" indent="0">
              <a:spcAft>
                <a:spcPts val="0"/>
              </a:spcAft>
              <a:buNone/>
            </a:pPr>
            <a:endParaRPr kumimoji="1" lang="en-US" altLang="ja-JP"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b="1" dirty="0">
                <a:latin typeface="HG丸ｺﾞｼｯｸM-PRO" panose="020F0600000000000000" pitchFamily="50" charset="-128"/>
                <a:ea typeface="HG丸ｺﾞｼｯｸM-PRO" panose="020F0600000000000000" pitchFamily="50" charset="-128"/>
              </a:rPr>
              <a:t>○研修連携施設</a:t>
            </a:r>
            <a:endParaRPr lang="en-US" altLang="ja-JP"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b="1" dirty="0">
                <a:latin typeface="HG丸ｺﾞｼｯｸM-PRO" panose="020F0600000000000000" pitchFamily="50" charset="-128"/>
                <a:ea typeface="HG丸ｺﾞｼｯｸM-PRO" panose="020F0600000000000000" pitchFamily="50" charset="-128"/>
              </a:rPr>
              <a:t>１名以上の指導医</a:t>
            </a:r>
            <a:r>
              <a:rPr lang="ja-JP" altLang="ja-JP" dirty="0">
                <a:latin typeface="HG丸ｺﾞｼｯｸM-PRO" panose="020F0600000000000000" pitchFamily="50" charset="-128"/>
                <a:ea typeface="HG丸ｺﾞｼｯｸM-PRO" panose="020F0600000000000000" pitchFamily="50" charset="-128"/>
              </a:rPr>
              <a:t>が在籍していること</a:t>
            </a:r>
            <a:endParaRPr lang="en-US" altLang="ja-JP"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行政・地域、産業・環境、医療の３分野のうち、</a:t>
            </a:r>
            <a:endParaRPr lang="en-US" altLang="ja-JP"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dirty="0">
                <a:latin typeface="HG丸ｺﾞｼｯｸM-PRO" panose="020F0600000000000000" pitchFamily="50" charset="-128"/>
                <a:ea typeface="HG丸ｺﾞｼｯｸM-PRO" panose="020F0600000000000000" pitchFamily="50" charset="-128"/>
              </a:rPr>
              <a:t>　</a:t>
            </a:r>
            <a:r>
              <a:rPr lang="ja-JP" altLang="ja-JP" b="1" dirty="0">
                <a:latin typeface="HG丸ｺﾞｼｯｸM-PRO" panose="020F0600000000000000" pitchFamily="50" charset="-128"/>
                <a:ea typeface="HG丸ｺﾞｼｯｸM-PRO" panose="020F0600000000000000" pitchFamily="50" charset="-128"/>
              </a:rPr>
              <a:t>１分野以上の専門研修</a:t>
            </a:r>
            <a:r>
              <a:rPr lang="ja-JP" altLang="ja-JP" dirty="0">
                <a:latin typeface="HG丸ｺﾞｼｯｸM-PRO" panose="020F0600000000000000" pitchFamily="50" charset="-128"/>
                <a:ea typeface="HG丸ｺﾞｼｯｸM-PRO" panose="020F0600000000000000" pitchFamily="50" charset="-128"/>
              </a:rPr>
              <a:t>の全体または一部を提供できること</a:t>
            </a:r>
          </a:p>
          <a:p>
            <a:pPr>
              <a:spcAft>
                <a:spcPts val="0"/>
              </a:spcAft>
              <a:buFont typeface="Wingdings" panose="05000000000000000000" pitchFamily="2" charset="2"/>
              <a:buChar char="ü"/>
            </a:pPr>
            <a:endParaRPr lang="ja-JP" altLang="en-US" dirty="0">
              <a:latin typeface="HG丸ｺﾞｼｯｸM-PRO" panose="020F0600000000000000" pitchFamily="50" charset="-128"/>
              <a:ea typeface="HG丸ｺﾞｼｯｸM-PRO" panose="020F0600000000000000" pitchFamily="50" charset="-128"/>
            </a:endParaRPr>
          </a:p>
          <a:p>
            <a:pPr marL="342900" indent="-342900">
              <a:spcAft>
                <a:spcPts val="0"/>
              </a:spcAft>
              <a:buFont typeface="Wingdings" panose="05000000000000000000" pitchFamily="2" charset="2"/>
              <a:buChar char="ü"/>
            </a:pP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389871"/>
            <a:ext cx="4309355" cy="265078"/>
          </a:xfrm>
          <a:prstGeom prst="rect">
            <a:avLst/>
          </a:prstGeom>
        </p:spPr>
      </p:pic>
    </p:spTree>
    <p:extLst>
      <p:ext uri="{BB962C8B-B14F-4D97-AF65-F5344CB8AC3E}">
        <p14:creationId xmlns:p14="http://schemas.microsoft.com/office/powerpoint/2010/main" val="360871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792088"/>
          </a:xfrm>
          <a:prstGeom prst="rect">
            <a:avLst/>
          </a:prstGeom>
        </p:spPr>
        <p:txBody>
          <a:bodyPr>
            <a:normAutofit/>
          </a:bodyPr>
          <a:lstStyle/>
          <a:p>
            <a:r>
              <a:rPr kumimoji="1" lang="ja-JP" altLang="en-US" sz="4000" b="1" dirty="0">
                <a:latin typeface="+mj-ea"/>
              </a:rPr>
              <a:t>研修プログラム管理委員会</a:t>
            </a:r>
          </a:p>
        </p:txBody>
      </p:sp>
      <p:sp>
        <p:nvSpPr>
          <p:cNvPr id="6" name="コンテンツ プレースホルダー 5"/>
          <p:cNvSpPr>
            <a:spLocks noGrp="1"/>
          </p:cNvSpPr>
          <p:nvPr>
            <p:ph idx="1"/>
          </p:nvPr>
        </p:nvSpPr>
        <p:spPr>
          <a:xfrm>
            <a:off x="251520" y="908720"/>
            <a:ext cx="8640960" cy="5688632"/>
          </a:xfrm>
        </p:spPr>
        <p:txBody>
          <a:bodyPr>
            <a:noAutofit/>
          </a:bodyPr>
          <a:lstStyle/>
          <a:p>
            <a:pPr mar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○委員会の機能</a:t>
            </a:r>
            <a:endParaRPr lang="ja-JP" altLang="ja-JP" sz="2400" b="1"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・研修</a:t>
            </a:r>
            <a:r>
              <a:rPr lang="ja-JP" altLang="ja-JP" sz="2400" b="0" dirty="0">
                <a:latin typeface="HG丸ｺﾞｼｯｸM-PRO" panose="020F0600000000000000" pitchFamily="50" charset="-128"/>
                <a:ea typeface="HG丸ｺﾞｼｯｸM-PRO" panose="020F0600000000000000" pitchFamily="50" charset="-128"/>
              </a:rPr>
              <a:t>プログラムの作成</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専攻医の学習機会の確保</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継続的</a:t>
            </a:r>
            <a:r>
              <a:rPr lang="ja-JP" altLang="en-US" sz="240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定期的に専攻医の研修状況を把握するための</a:t>
            </a:r>
            <a:endParaRPr lang="en-US" altLang="ja-JP" sz="24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システム構築と改善</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適切な評価の保証</a:t>
            </a:r>
          </a:p>
          <a:p>
            <a:pPr marL="0" lv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修了判定</a:t>
            </a:r>
          </a:p>
          <a:p>
            <a:pPr mar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研修プログラム管理委員会は，基幹施設および連携施設の</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指導医に対する指導権限を有する。また</a:t>
            </a: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専攻医の研修の</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進捗状況を把握して</a:t>
            </a: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各指導医および連携施設と協力して</a:t>
            </a:r>
            <a:r>
              <a:rPr lang="ja-JP" altLang="en-US" sz="2400" b="0" dirty="0">
                <a:latin typeface="HG丸ｺﾞｼｯｸM-PRO" panose="020F0600000000000000" pitchFamily="50" charset="-128"/>
                <a:ea typeface="HG丸ｺﾞｼｯｸM-PRO" panose="020F0600000000000000" pitchFamily="50" charset="-128"/>
              </a:rPr>
              <a:t>、</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研修過程で発生する諸問題に対する解決を図る。</a:t>
            </a:r>
          </a:p>
          <a:p>
            <a:pPr marL="0" indent="0">
              <a:spcBef>
                <a:spcPts val="300"/>
              </a:spcBef>
              <a:spcAft>
                <a:spcPts val="0"/>
              </a:spcAft>
              <a:buNone/>
            </a:pPr>
            <a:r>
              <a:rPr kumimoji="1" lang="ja-JP" altLang="en-US" sz="2400" b="1" dirty="0">
                <a:latin typeface="HG丸ｺﾞｼｯｸM-PRO" panose="020F0600000000000000" pitchFamily="50" charset="-128"/>
                <a:ea typeface="HG丸ｺﾞｼｯｸM-PRO" panose="020F0600000000000000" pitchFamily="50" charset="-128"/>
              </a:rPr>
              <a:t>○委員会の構成</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b="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プログラム統括責任者，専門研修連携施設における</a:t>
            </a:r>
            <a:endParaRPr lang="en-US" altLang="ja-JP" sz="24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b="0" dirty="0">
                <a:latin typeface="HG丸ｺﾞｼｯｸM-PRO" panose="020F0600000000000000" pitchFamily="50" charset="-128"/>
                <a:ea typeface="HG丸ｺﾞｼｯｸM-PRO" panose="020F0600000000000000" pitchFamily="50" charset="-128"/>
              </a:rPr>
              <a:t>指導責任者</a:t>
            </a:r>
            <a:r>
              <a:rPr lang="ja-JP" altLang="en-US" sz="2400" b="0" dirty="0">
                <a:latin typeface="HG丸ｺﾞｼｯｸM-PRO" panose="020F0600000000000000" pitchFamily="50" charset="-128"/>
                <a:ea typeface="HG丸ｺﾞｼｯｸM-PRO" panose="020F0600000000000000" pitchFamily="50" charset="-128"/>
              </a:rPr>
              <a:t>、</a:t>
            </a:r>
            <a:r>
              <a:rPr lang="ja-JP" altLang="ja-JP" sz="2400" b="0" dirty="0">
                <a:latin typeface="HG丸ｺﾞｼｯｸM-PRO" panose="020F0600000000000000" pitchFamily="50" charset="-128"/>
                <a:ea typeface="HG丸ｺﾞｼｯｸM-PRO" panose="020F0600000000000000" pitchFamily="50" charset="-128"/>
              </a:rPr>
              <a:t>関連職種の管理者</a:t>
            </a:r>
          </a:p>
          <a:p>
            <a:pPr>
              <a:spcBef>
                <a:spcPts val="300"/>
              </a:spcBef>
              <a:spcAft>
                <a:spcPts val="0"/>
              </a:spcAft>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834645" y="6581993"/>
            <a:ext cx="4309355" cy="265078"/>
          </a:xfrm>
          <a:prstGeom prst="rect">
            <a:avLst/>
          </a:prstGeom>
        </p:spPr>
      </p:pic>
    </p:spTree>
    <p:extLst>
      <p:ext uri="{BB962C8B-B14F-4D97-AF65-F5344CB8AC3E}">
        <p14:creationId xmlns:p14="http://schemas.microsoft.com/office/powerpoint/2010/main" val="187701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02630"/>
            <a:ext cx="8640960" cy="778098"/>
          </a:xfrm>
        </p:spPr>
        <p:txBody>
          <a:bodyPr/>
          <a:lstStyle/>
          <a:p>
            <a:r>
              <a:rPr kumimoji="1" lang="ja-JP" altLang="en-US" sz="4000" b="1" dirty="0">
                <a:latin typeface="+mj-ea"/>
              </a:rPr>
              <a:t>研修プログラム統括責任者</a:t>
            </a:r>
          </a:p>
        </p:txBody>
      </p:sp>
      <p:sp>
        <p:nvSpPr>
          <p:cNvPr id="7" name="コンテンツ プレースホルダー 6"/>
          <p:cNvSpPr>
            <a:spLocks noGrp="1"/>
          </p:cNvSpPr>
          <p:nvPr>
            <p:ph sz="half" idx="2"/>
          </p:nvPr>
        </p:nvSpPr>
        <p:spPr>
          <a:xfrm>
            <a:off x="251520" y="1052736"/>
            <a:ext cx="8640960" cy="5616624"/>
          </a:xfrm>
        </p:spPr>
        <p:txBody>
          <a:bodyPr>
            <a:normAutofit fontScale="92500" lnSpcReduction="10000"/>
          </a:bodyPr>
          <a:lstStyle/>
          <a:p>
            <a:pPr marL="0" indent="0">
              <a:buNone/>
            </a:pPr>
            <a:r>
              <a:rPr lang="ja-JP" altLang="en-US" b="1" dirty="0">
                <a:latin typeface="HG丸ｺﾞｼｯｸM-PRO" panose="020F0600000000000000" pitchFamily="50" charset="-128"/>
                <a:ea typeface="HG丸ｺﾞｼｯｸM-PRO" panose="020F0600000000000000" pitchFamily="50" charset="-128"/>
              </a:rPr>
              <a:t>○責任者の要件</a:t>
            </a:r>
            <a:endParaRPr lang="en-US" altLang="ja-JP" b="1" dirty="0">
              <a:latin typeface="HG丸ｺﾞｼｯｸM-PRO" panose="020F0600000000000000" pitchFamily="50" charset="-128"/>
              <a:ea typeface="HG丸ｺﾞｼｯｸM-PRO" panose="020F0600000000000000" pitchFamily="50" charset="-128"/>
            </a:endParaRP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指導医であること</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研修基幹施設に所属していること</a:t>
            </a:r>
          </a:p>
          <a:p>
            <a:pPr marL="0" lvl="0" indent="0">
              <a:buNone/>
            </a:pPr>
            <a:r>
              <a:rPr lang="ja-JP" altLang="en-US" dirty="0">
                <a:latin typeface="HG丸ｺﾞｼｯｸM-PRO" panose="020F0600000000000000" pitchFamily="50" charset="-128"/>
                <a:ea typeface="HG丸ｺﾞｼｯｸM-PRO" panose="020F0600000000000000" pitchFamily="50" charset="-128"/>
              </a:rPr>
              <a:t>・協会</a:t>
            </a:r>
            <a:r>
              <a:rPr lang="ja-JP" altLang="ja-JP" dirty="0">
                <a:latin typeface="HG丸ｺﾞｼｯｸM-PRO" panose="020F0600000000000000" pitchFamily="50" charset="-128"/>
                <a:ea typeface="HG丸ｺﾞｼｯｸM-PRO" panose="020F0600000000000000" pitchFamily="50" charset="-128"/>
              </a:rPr>
              <a:t>が開催する統括責任者研修会を修了していること</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b="1" dirty="0">
                <a:latin typeface="HG丸ｺﾞｼｯｸM-PRO" panose="020F0600000000000000" pitchFamily="50" charset="-128"/>
                <a:ea typeface="HG丸ｺﾞｼｯｸM-PRO" panose="020F0600000000000000" pitchFamily="50" charset="-128"/>
              </a:rPr>
              <a:t>○責任者の役割と権限</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研修プログラム管理委員会の主宰</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専攻医の採用および修了認定</a:t>
            </a:r>
          </a:p>
          <a:p>
            <a:pPr marL="0" lv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指導医の管理および支援</a:t>
            </a:r>
            <a:endParaRPr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プログラム統括責任者あたりの最大専攻医数はプログラム</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ja-JP" dirty="0">
                <a:latin typeface="HG丸ｺﾞｼｯｸM-PRO" panose="020F0600000000000000" pitchFamily="50" charset="-128"/>
                <a:ea typeface="HG丸ｺﾞｼｯｸM-PRO" panose="020F0600000000000000" pitchFamily="50" charset="-128"/>
              </a:rPr>
              <a:t>全体で</a:t>
            </a:r>
            <a:r>
              <a:rPr lang="en-US" altLang="ja-JP" dirty="0">
                <a:latin typeface="HG丸ｺﾞｼｯｸM-PRO" panose="020F0600000000000000" pitchFamily="50" charset="-128"/>
                <a:ea typeface="HG丸ｺﾞｼｯｸM-PRO" panose="020F0600000000000000" pitchFamily="50" charset="-128"/>
              </a:rPr>
              <a:t>20</a:t>
            </a:r>
            <a:r>
              <a:rPr lang="ja-JP" altLang="ja-JP" dirty="0">
                <a:latin typeface="HG丸ｺﾞｼｯｸM-PRO" panose="020F0600000000000000" pitchFamily="50" charset="-128"/>
                <a:ea typeface="HG丸ｺﾞｼｯｸM-PRO" panose="020F0600000000000000" pitchFamily="50" charset="-128"/>
              </a:rPr>
              <a:t>名以内と</a:t>
            </a:r>
            <a:r>
              <a:rPr lang="ja-JP" altLang="en-US" dirty="0">
                <a:latin typeface="HG丸ｺﾞｼｯｸM-PRO" panose="020F0600000000000000" pitchFamily="50" charset="-128"/>
                <a:ea typeface="HG丸ｺﾞｼｯｸM-PRO" panose="020F0600000000000000" pitchFamily="50" charset="-128"/>
              </a:rPr>
              <a:t>し、</a:t>
            </a:r>
            <a:r>
              <a:rPr lang="ja-JP" altLang="ja-JP" dirty="0">
                <a:latin typeface="HG丸ｺﾞｼｯｸM-PRO" panose="020F0600000000000000" pitchFamily="50" charset="-128"/>
                <a:ea typeface="HG丸ｺﾞｼｯｸM-PRO" panose="020F0600000000000000" pitchFamily="50" charset="-128"/>
              </a:rPr>
              <a:t>それ以上になる場合には</a:t>
            </a:r>
            <a:r>
              <a:rPr lang="ja-JP" altLang="en-US" dirty="0">
                <a:latin typeface="HG丸ｺﾞｼｯｸM-PRO" panose="020F0600000000000000" pitchFamily="50" charset="-128"/>
                <a:ea typeface="HG丸ｺﾞｼｯｸM-PRO" panose="020F0600000000000000" pitchFamily="50" charset="-128"/>
              </a:rPr>
              <a:t>、</a:t>
            </a:r>
            <a:r>
              <a:rPr lang="ja-JP" altLang="ja-JP" dirty="0">
                <a:latin typeface="HG丸ｺﾞｼｯｸM-PRO" panose="020F0600000000000000" pitchFamily="50" charset="-128"/>
                <a:ea typeface="HG丸ｺﾞｼｯｸM-PRO" panose="020F0600000000000000" pitchFamily="50" charset="-128"/>
              </a:rPr>
              <a:t>プログラム</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ja-JP" dirty="0">
                <a:latin typeface="HG丸ｺﾞｼｯｸM-PRO" panose="020F0600000000000000" pitchFamily="50" charset="-128"/>
                <a:ea typeface="HG丸ｺﾞｼｯｸM-PRO" panose="020F0600000000000000" pitchFamily="50" charset="-128"/>
              </a:rPr>
              <a:t>統括責任者の要件を満たす者の中から</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a:t>
            </a:r>
            <a:r>
              <a:rPr lang="ja-JP" altLang="ja-JP" dirty="0">
                <a:latin typeface="HG丸ｺﾞｼｯｸM-PRO" panose="020F0600000000000000" pitchFamily="50" charset="-128"/>
                <a:ea typeface="HG丸ｺﾞｼｯｸM-PRO" panose="020F0600000000000000" pitchFamily="50" charset="-128"/>
              </a:rPr>
              <a:t>名ごとに１名の</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ja-JP" dirty="0">
                <a:latin typeface="HG丸ｺﾞｼｯｸM-PRO" panose="020F0600000000000000" pitchFamily="50" charset="-128"/>
                <a:ea typeface="HG丸ｺﾞｼｯｸM-PRO" panose="020F0600000000000000" pitchFamily="50" charset="-128"/>
              </a:rPr>
              <a:t>副プログラム統括責任者を置く。</a:t>
            </a: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＊研修基幹施設が複数の場合には、各施設から統括責任者または副統括責任者を出す。</a:t>
            </a:r>
            <a:endParaRPr lang="ja-JP" altLang="ja-JP"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420351"/>
            <a:ext cx="4309355" cy="265078"/>
          </a:xfrm>
          <a:prstGeom prst="rect">
            <a:avLst/>
          </a:prstGeom>
        </p:spPr>
      </p:pic>
    </p:spTree>
    <p:extLst>
      <p:ext uri="{BB962C8B-B14F-4D97-AF65-F5344CB8AC3E}">
        <p14:creationId xmlns:p14="http://schemas.microsoft.com/office/powerpoint/2010/main" val="158453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52718"/>
            <a:ext cx="8640960" cy="756002"/>
          </a:xfrm>
        </p:spPr>
        <p:txBody>
          <a:bodyPr>
            <a:normAutofit/>
          </a:bodyPr>
          <a:lstStyle/>
          <a:p>
            <a:r>
              <a:rPr lang="ja-JP" altLang="en-US" sz="4000" b="1" dirty="0">
                <a:latin typeface="+mj-ea"/>
              </a:rPr>
              <a:t>専門研修プログラム整備基準とは？</a:t>
            </a:r>
            <a:endParaRPr kumimoji="1" lang="ja-JP" altLang="en-US" sz="4000" b="1" dirty="0">
              <a:latin typeface="+mj-ea"/>
            </a:endParaRPr>
          </a:p>
        </p:txBody>
      </p:sp>
      <p:sp>
        <p:nvSpPr>
          <p:cNvPr id="4" name="コンテンツ プレースホルダー 3"/>
          <p:cNvSpPr>
            <a:spLocks noGrp="1"/>
          </p:cNvSpPr>
          <p:nvPr>
            <p:ph sz="half" idx="1"/>
          </p:nvPr>
        </p:nvSpPr>
        <p:spPr>
          <a:xfrm>
            <a:off x="251520" y="908720"/>
            <a:ext cx="8640960" cy="5760640"/>
          </a:xfrm>
        </p:spPr>
        <p:txBody>
          <a:bodyPr>
            <a:normAutofit/>
          </a:bodyPr>
          <a:lstStyle/>
          <a:p>
            <a:pPr marL="0" indent="0">
              <a:buNone/>
            </a:pPr>
            <a:r>
              <a:rPr lang="ja-JP" altLang="en-US" sz="2400" dirty="0">
                <a:latin typeface="HG丸ｺﾞｼｯｸM-PRO" panose="020F0600000000000000" pitchFamily="50" charset="-128"/>
                <a:ea typeface="HG丸ｺﾞｼｯｸM-PRO" panose="020F0600000000000000" pitchFamily="50" charset="-128"/>
              </a:rPr>
              <a:t>各領域の専門医制度において</a:t>
            </a:r>
            <a:r>
              <a:rPr lang="ja-JP" altLang="en-US" sz="2400" b="1" dirty="0">
                <a:latin typeface="HG丸ｺﾞｼｯｸM-PRO" panose="020F0600000000000000" pitchFamily="50" charset="-128"/>
                <a:ea typeface="HG丸ｺﾞｼｯｸM-PRO" panose="020F0600000000000000" pitchFamily="50" charset="-128"/>
              </a:rPr>
              <a:t>研修施設群が研修プログラムを</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作成する上での参考資料</a:t>
            </a:r>
            <a:r>
              <a:rPr lang="ja-JP" altLang="en-US" sz="2400" dirty="0">
                <a:latin typeface="HG丸ｺﾞｼｯｸM-PRO" panose="020F0600000000000000" pitchFamily="50" charset="-128"/>
                <a:ea typeface="HG丸ｺﾞｼｯｸM-PRO" panose="020F0600000000000000" pitchFamily="50" charset="-128"/>
              </a:rPr>
              <a:t>であり、また</a:t>
            </a:r>
            <a:r>
              <a:rPr lang="ja-JP" altLang="en-US" sz="2400" b="1" dirty="0">
                <a:latin typeface="HG丸ｺﾞｼｯｸM-PRO" panose="020F0600000000000000" pitchFamily="50" charset="-128"/>
                <a:ea typeface="HG丸ｺﾞｼｯｸM-PRO" panose="020F0600000000000000" pitchFamily="50" charset="-128"/>
              </a:rPr>
              <a:t>認定を受ける上での</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基準</a:t>
            </a:r>
            <a:r>
              <a:rPr lang="ja-JP" altLang="en-US" sz="2400" dirty="0">
                <a:latin typeface="HG丸ｺﾞｼｯｸM-PRO" panose="020F0600000000000000" pitchFamily="50" charset="-128"/>
                <a:ea typeface="HG丸ｺﾞｼｯｸM-PRO" panose="020F0600000000000000" pitchFamily="50" charset="-128"/>
              </a:rPr>
              <a:t>となる文書のことである。</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１．理念と使命</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２．専門研修の目標</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① 成果／</a:t>
            </a:r>
            <a:r>
              <a:rPr lang="ja-JP" altLang="en-US" sz="2400" dirty="0">
                <a:latin typeface="HG丸ｺﾞｼｯｸM-PRO" panose="020F0600000000000000" pitchFamily="50" charset="-128"/>
                <a:ea typeface="HG丸ｺﾞｼｯｸM-PRO" panose="020F0600000000000000" pitchFamily="50" charset="-128"/>
              </a:rPr>
              <a:t>② 到達目標／③ 経験目標</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３．専門研修の方法</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４．専門研修の評価</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５．専門研修施設とプログラムの認定基準</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６．専門研修プログラムを支える体制</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７．専門研修実績記録システムとマニュアル類の整備</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８．専門研修プログラムの評価と改善</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９．専攻医の採用と修了</a:t>
            </a:r>
          </a:p>
          <a:p>
            <a:endParaRPr lang="en-US" altLang="ja-JP" sz="2400" dirty="0">
              <a:latin typeface="HG丸ｺﾞｼｯｸM-PRO" panose="020F0600000000000000" pitchFamily="50" charset="-128"/>
              <a:ea typeface="HG丸ｺﾞｼｯｸM-PRO" panose="020F0600000000000000" pitchFamily="50" charset="-128"/>
            </a:endParaRPr>
          </a:p>
          <a:p>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stretch>
            <a:fillRect/>
          </a:stretch>
        </p:blipFill>
        <p:spPr>
          <a:xfrm>
            <a:off x="4668951" y="6389871"/>
            <a:ext cx="4309355" cy="265078"/>
          </a:xfrm>
          <a:prstGeom prst="rect">
            <a:avLst/>
          </a:prstGeom>
        </p:spPr>
      </p:pic>
    </p:spTree>
    <p:extLst>
      <p:ext uri="{BB962C8B-B14F-4D97-AF65-F5344CB8AC3E}">
        <p14:creationId xmlns:p14="http://schemas.microsoft.com/office/powerpoint/2010/main" val="105512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8640960" cy="1268760"/>
          </a:xfrm>
        </p:spPr>
        <p:txBody>
          <a:bodyPr>
            <a:noAutofit/>
          </a:bodyPr>
          <a:lstStyle/>
          <a:p>
            <a:r>
              <a:rPr kumimoji="1" lang="ja-JP" altLang="en-US" sz="4000" b="1" dirty="0">
                <a:latin typeface="+mj-ea"/>
              </a:rPr>
              <a:t>専門研修の目標</a:t>
            </a:r>
            <a:br>
              <a:rPr kumimoji="1" lang="en-US" altLang="ja-JP" sz="4000" b="1" dirty="0">
                <a:latin typeface="+mj-ea"/>
              </a:rPr>
            </a:br>
            <a:r>
              <a:rPr lang="ja-JP" altLang="en-US" sz="4000" b="1" dirty="0">
                <a:latin typeface="+mj-ea"/>
              </a:rPr>
              <a:t>　</a:t>
            </a:r>
            <a:r>
              <a:rPr kumimoji="1" lang="ja-JP" altLang="en-US" sz="4000" b="1" dirty="0">
                <a:latin typeface="+mj-ea"/>
              </a:rPr>
              <a:t>経験目標（経験すべき課題）</a:t>
            </a:r>
          </a:p>
        </p:txBody>
      </p:sp>
      <p:sp>
        <p:nvSpPr>
          <p:cNvPr id="3" name="コンテンツ プレースホルダー 2"/>
          <p:cNvSpPr>
            <a:spLocks noGrp="1"/>
          </p:cNvSpPr>
          <p:nvPr>
            <p:ph sz="half" idx="1"/>
          </p:nvPr>
        </p:nvSpPr>
        <p:spPr>
          <a:xfrm>
            <a:off x="251520" y="1268760"/>
            <a:ext cx="8640960" cy="5256584"/>
          </a:xfrm>
        </p:spPr>
        <p:txBody>
          <a:bodyPr>
            <a:noAutofit/>
          </a:bodyPr>
          <a:lstStyle/>
          <a:p>
            <a:pPr marL="0" indent="0">
              <a:spcBef>
                <a:spcPts val="0"/>
              </a:spcBef>
              <a:spcAft>
                <a:spcPts val="0"/>
              </a:spcAft>
              <a:buNone/>
            </a:pPr>
            <a:r>
              <a:rPr lang="ja-JP" altLang="en-US" sz="2400" b="1" u="sng" dirty="0">
                <a:latin typeface="HG丸ｺﾞｼｯｸM-PRO" panose="020F0600000000000000" pitchFamily="50" charset="-128"/>
                <a:ea typeface="HG丸ｺﾞｼｯｸM-PRO" panose="020F0600000000000000" pitchFamily="50" charset="-128"/>
              </a:rPr>
              <a:t>○総括的な課題（全項目が必須）</a:t>
            </a:r>
            <a:endParaRPr lang="en-US" altLang="ja-JP" sz="2400" b="1" u="sng"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・組織マネジメント</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・プロジェクトマネジメント</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・プロセスマネジメント</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・医療・健康情報の管理</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・保健・医療・福祉サービスの評価</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・疫学・統計学的アプローチ</a:t>
            </a:r>
          </a:p>
          <a:p>
            <a:pPr marL="0" indent="0">
              <a:spcBef>
                <a:spcPts val="0"/>
              </a:spcBef>
              <a:spcAft>
                <a:spcPts val="0"/>
              </a:spcAft>
              <a:buNone/>
            </a:pPr>
            <a:r>
              <a:rPr lang="ja-JP" altLang="en-US" sz="2400" b="1" u="sng" dirty="0">
                <a:latin typeface="HG丸ｺﾞｼｯｸM-PRO" panose="020F0600000000000000" pitchFamily="50" charset="-128"/>
                <a:ea typeface="HG丸ｺﾞｼｯｸM-PRO" panose="020F0600000000000000" pitchFamily="50" charset="-128"/>
              </a:rPr>
              <a:t>○各論的な課題（全</a:t>
            </a:r>
            <a:r>
              <a:rPr lang="en-US" altLang="ja-JP" sz="2400" b="1" u="sng" dirty="0">
                <a:latin typeface="HG丸ｺﾞｼｯｸM-PRO" panose="020F0600000000000000" pitchFamily="50" charset="-128"/>
                <a:ea typeface="HG丸ｺﾞｼｯｸM-PRO" panose="020F0600000000000000" pitchFamily="50" charset="-128"/>
              </a:rPr>
              <a:t>22</a:t>
            </a:r>
            <a:r>
              <a:rPr lang="ja-JP" altLang="en-US" sz="2400" b="1" u="sng" dirty="0">
                <a:latin typeface="HG丸ｺﾞｼｯｸM-PRO" panose="020F0600000000000000" pitchFamily="50" charset="-128"/>
                <a:ea typeface="HG丸ｺﾞｼｯｸM-PRO" panose="020F0600000000000000" pitchFamily="50" charset="-128"/>
              </a:rPr>
              <a:t>項目中３項目の経験が必要）</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・保健対策</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（母子保健ほか　６項目）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・疾病対策・障害者支援（感染症対策ほか　４項目）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・環境衛生管理</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（生活環境衛生ほか　３項目）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・健康危機管理</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（パンデミック対策ほか ５項目）</a:t>
            </a: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・医療・健康関連システム管理</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（医療・保健サービスの安全および質の管理ほか ４項目）</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481311"/>
            <a:ext cx="4309355" cy="265078"/>
          </a:xfrm>
          <a:prstGeom prst="rect">
            <a:avLst/>
          </a:prstGeom>
        </p:spPr>
      </p:pic>
    </p:spTree>
    <p:extLst>
      <p:ext uri="{BB962C8B-B14F-4D97-AF65-F5344CB8AC3E}">
        <p14:creationId xmlns:p14="http://schemas.microsoft.com/office/powerpoint/2010/main" val="39211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251520" y="1268760"/>
            <a:ext cx="8640960" cy="5472608"/>
          </a:xfrm>
        </p:spPr>
        <p:txBody>
          <a:bodyPr>
            <a:noAutofit/>
          </a:bodyPr>
          <a:lstStyle/>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①　情報収集</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健康状態を含む個人に関する情報</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個人の集合体である集団に関する情報</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個人が生活や就労する環境に関する情報等</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②　情報の分析</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③　</a:t>
            </a:r>
            <a:r>
              <a:rPr lang="ja-JP" altLang="ja-JP" sz="2400" b="1" dirty="0">
                <a:latin typeface="HG丸ｺﾞｼｯｸM-PRO" panose="020F0600000000000000" pitchFamily="50" charset="-128"/>
                <a:ea typeface="HG丸ｺﾞｼｯｸM-PRO" panose="020F0600000000000000" pitchFamily="50" charset="-128"/>
              </a:rPr>
              <a:t>解決のための計画</a:t>
            </a:r>
            <a:r>
              <a:rPr lang="ja-JP" altLang="en-US" sz="2400" b="1" dirty="0">
                <a:latin typeface="HG丸ｺﾞｼｯｸM-PRO" panose="020F0600000000000000" pitchFamily="50" charset="-128"/>
                <a:ea typeface="HG丸ｺﾞｼｯｸM-PRO" panose="020F0600000000000000" pitchFamily="50" charset="-128"/>
              </a:rPr>
              <a:t>の</a:t>
            </a:r>
            <a:r>
              <a:rPr lang="ja-JP" altLang="ja-JP" sz="2400" b="1" dirty="0">
                <a:latin typeface="HG丸ｺﾞｼｯｸM-PRO" panose="020F0600000000000000" pitchFamily="50" charset="-128"/>
                <a:ea typeface="HG丸ｺﾞｼｯｸM-PRO" panose="020F0600000000000000" pitchFamily="50" charset="-128"/>
              </a:rPr>
              <a:t>立案</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・個人へのアプローチ、集団や環境へのアプローチ</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・リスクマネジメント手法、クライシスマネジメント手法</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④　実行</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⑤　評価</a:t>
            </a:r>
            <a:endParaRPr lang="en-US" altLang="ja-JP" sz="24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計画の実行状況</a:t>
            </a:r>
            <a:r>
              <a:rPr lang="ja-JP" altLang="en-US" sz="2400" dirty="0">
                <a:latin typeface="HG丸ｺﾞｼｯｸM-PRO" panose="020F0600000000000000" pitchFamily="50" charset="-128"/>
                <a:ea typeface="HG丸ｺﾞｼｯｸM-PRO" panose="020F0600000000000000" pitchFamily="50" charset="-128"/>
              </a:rPr>
              <a:t>や</a:t>
            </a:r>
            <a:r>
              <a:rPr lang="ja-JP" altLang="ja-JP" sz="2400" dirty="0">
                <a:latin typeface="HG丸ｺﾞｼｯｸM-PRO" panose="020F0600000000000000" pitchFamily="50" charset="-128"/>
                <a:ea typeface="HG丸ｺﾞｼｯｸM-PRO" panose="020F0600000000000000" pitchFamily="50" charset="-128"/>
              </a:rPr>
              <a:t>目標の達成状況</a:t>
            </a:r>
            <a:endParaRPr lang="en-US" altLang="ja-JP" sz="24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400" b="1" dirty="0">
                <a:latin typeface="HG丸ｺﾞｼｯｸM-PRO" panose="020F0600000000000000" pitchFamily="50" charset="-128"/>
                <a:ea typeface="HG丸ｺﾞｼｯｸM-PRO" panose="020F0600000000000000" pitchFamily="50" charset="-128"/>
              </a:rPr>
              <a:t>⑥　</a:t>
            </a:r>
            <a:r>
              <a:rPr lang="ja-JP" altLang="ja-JP" sz="2400" b="1" dirty="0">
                <a:latin typeface="HG丸ｺﾞｼｯｸM-PRO" panose="020F0600000000000000" pitchFamily="50" charset="-128"/>
                <a:ea typeface="HG丸ｺﾞｼｯｸM-PRO" panose="020F0600000000000000" pitchFamily="50" charset="-128"/>
              </a:rPr>
              <a:t>評価結果に基づ</a:t>
            </a:r>
            <a:r>
              <a:rPr lang="ja-JP" altLang="en-US" sz="2400" b="1" dirty="0">
                <a:latin typeface="HG丸ｺﾞｼｯｸM-PRO" panose="020F0600000000000000" pitchFamily="50" charset="-128"/>
                <a:ea typeface="HG丸ｺﾞｼｯｸM-PRO" panose="020F0600000000000000" pitchFamily="50" charset="-128"/>
              </a:rPr>
              <a:t>く</a:t>
            </a:r>
            <a:r>
              <a:rPr lang="ja-JP" altLang="ja-JP" sz="2400" b="1" dirty="0">
                <a:latin typeface="HG丸ｺﾞｼｯｸM-PRO" panose="020F0600000000000000" pitchFamily="50" charset="-128"/>
                <a:ea typeface="HG丸ｺﾞｼｯｸM-PRO" panose="020F0600000000000000" pitchFamily="50" charset="-128"/>
              </a:rPr>
              <a:t>継続的改善</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6" name="タイトル 1"/>
          <p:cNvSpPr>
            <a:spLocks noGrp="1"/>
          </p:cNvSpPr>
          <p:nvPr>
            <p:ph type="title"/>
          </p:nvPr>
        </p:nvSpPr>
        <p:spPr>
          <a:xfrm>
            <a:off x="107504" y="14469"/>
            <a:ext cx="8928992" cy="1260058"/>
          </a:xfrm>
        </p:spPr>
        <p:txBody>
          <a:bodyPr>
            <a:noAutofit/>
          </a:bodyPr>
          <a:lstStyle/>
          <a:p>
            <a:r>
              <a:rPr kumimoji="1" lang="ja-JP" altLang="en-US" sz="4000" b="1" dirty="0">
                <a:latin typeface="+mj-ea"/>
              </a:rPr>
              <a:t>経験目標</a:t>
            </a:r>
            <a:r>
              <a:rPr kumimoji="1" lang="en-US" altLang="ja-JP" sz="4000" b="1" dirty="0">
                <a:latin typeface="+mj-ea"/>
              </a:rPr>
              <a:t>(</a:t>
            </a:r>
            <a:r>
              <a:rPr kumimoji="1" lang="ja-JP" altLang="en-US" sz="4000" b="1" dirty="0">
                <a:latin typeface="+mj-ea"/>
              </a:rPr>
              <a:t>課題</a:t>
            </a:r>
            <a:r>
              <a:rPr lang="ja-JP" altLang="en-US" sz="4000" b="1" dirty="0">
                <a:latin typeface="+mj-ea"/>
              </a:rPr>
              <a:t>解決のためのプロセス</a:t>
            </a:r>
            <a:r>
              <a:rPr lang="en-US" altLang="ja-JP" sz="4000" b="1" dirty="0">
                <a:latin typeface="+mj-ea"/>
              </a:rPr>
              <a:t>)</a:t>
            </a:r>
            <a:br>
              <a:rPr kumimoji="1" lang="en-US" altLang="ja-JP" sz="4000" b="1" dirty="0">
                <a:latin typeface="+mj-ea"/>
              </a:rPr>
            </a:br>
            <a:r>
              <a:rPr lang="ja-JP" altLang="en-US" sz="3200" b="1" dirty="0">
                <a:latin typeface="+mj-ea"/>
              </a:rPr>
              <a:t>⇒到達目標・専門技能、医師としての倫理性等</a:t>
            </a:r>
            <a:endParaRPr kumimoji="1" lang="ja-JP" altLang="en-US" sz="3200" b="1" dirty="0">
              <a:latin typeface="+mj-ea"/>
            </a:endParaRPr>
          </a:p>
        </p:txBody>
      </p:sp>
      <p:pic>
        <p:nvPicPr>
          <p:cNvPr id="2050" name="Picture 2" descr="PDCANo08PDCA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16216" y="4869160"/>
            <a:ext cx="2312547" cy="185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0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8419"/>
            <a:ext cx="8640960" cy="736285"/>
          </a:xfrm>
        </p:spPr>
        <p:txBody>
          <a:bodyPr/>
          <a:lstStyle/>
          <a:p>
            <a:r>
              <a:rPr kumimoji="1" lang="ja-JP" altLang="en-US" sz="4000" b="1" dirty="0">
                <a:solidFill>
                  <a:schemeClr val="tx1"/>
                </a:solidFill>
                <a:latin typeface="+mj-ea"/>
              </a:rPr>
              <a:t>到達目標（専門</a:t>
            </a:r>
            <a:r>
              <a:rPr kumimoji="1" lang="ja-JP" altLang="en-US" sz="4000" b="1" u="sng" dirty="0">
                <a:solidFill>
                  <a:schemeClr val="tx1"/>
                </a:solidFill>
                <a:latin typeface="+mj-ea"/>
              </a:rPr>
              <a:t>技能</a:t>
            </a:r>
            <a:r>
              <a:rPr kumimoji="1" lang="ja-JP" altLang="en-US" sz="4000" b="1" dirty="0">
                <a:solidFill>
                  <a:schemeClr val="tx1"/>
                </a:solidFill>
                <a:latin typeface="+mj-ea"/>
              </a:rPr>
              <a:t>）</a:t>
            </a:r>
          </a:p>
        </p:txBody>
      </p:sp>
      <p:sp>
        <p:nvSpPr>
          <p:cNvPr id="3" name="コンテンツ プレースホルダー 2"/>
          <p:cNvSpPr>
            <a:spLocks noGrp="1"/>
          </p:cNvSpPr>
          <p:nvPr>
            <p:ph sz="half" idx="1"/>
          </p:nvPr>
        </p:nvSpPr>
        <p:spPr>
          <a:xfrm>
            <a:off x="251520" y="764704"/>
            <a:ext cx="8640960" cy="5904656"/>
          </a:xfrm>
        </p:spPr>
        <p:txBody>
          <a:bodyPr>
            <a:noAutofit/>
          </a:bodyPr>
          <a:lstStyle/>
          <a:p>
            <a:pPr marL="0" lv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社会的疾病管理能力</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個人や集団における</a:t>
            </a:r>
            <a:r>
              <a:rPr lang="ja-JP" altLang="ja-JP" sz="2000" b="1" u="sng" dirty="0">
                <a:latin typeface="HG丸ｺﾞｼｯｸM-PRO" panose="020F0600000000000000" pitchFamily="50" charset="-128"/>
                <a:ea typeface="HG丸ｺﾞｼｯｸM-PRO" panose="020F0600000000000000" pitchFamily="50" charset="-128"/>
              </a:rPr>
              <a:t>様々な疾患や健康障害</a:t>
            </a:r>
            <a:r>
              <a:rPr lang="ja-JP" altLang="ja-JP" sz="2000" b="0" dirty="0">
                <a:latin typeface="HG丸ｺﾞｼｯｸM-PRO" panose="020F0600000000000000" pitchFamily="50" charset="-128"/>
                <a:ea typeface="HG丸ｺﾞｼｯｸM-PRO" panose="020F0600000000000000" pitchFamily="50" charset="-128"/>
              </a:rPr>
              <a:t>について</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医学的知識に</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基づいて</a:t>
            </a:r>
            <a:r>
              <a:rPr lang="ja-JP" altLang="ja-JP" sz="2000" b="1" u="sng" dirty="0">
                <a:latin typeface="HG丸ｺﾞｼｯｸM-PRO" panose="020F0600000000000000" pitchFamily="50" charset="-128"/>
                <a:ea typeface="HG丸ｺﾞｼｯｸM-PRO" panose="020F0600000000000000" pitchFamily="50" charset="-128"/>
              </a:rPr>
              <a:t>予防・事後措置</a:t>
            </a:r>
            <a:r>
              <a:rPr lang="ja-JP" altLang="ja-JP" sz="2000" b="0" dirty="0">
                <a:latin typeface="HG丸ｺﾞｼｯｸM-PRO" panose="020F0600000000000000" pitchFamily="50" charset="-128"/>
                <a:ea typeface="HG丸ｺﾞｼｯｸM-PRO" panose="020F0600000000000000" pitchFamily="50" charset="-128"/>
              </a:rPr>
              <a:t>のための判断を行うことができる技能</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健康危機管理能力</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感染症</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食中毒</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自然災害</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事故等によって，住民</a:t>
            </a:r>
            <a:r>
              <a:rPr lang="ja-JP" altLang="en-US" sz="2000" b="0" dirty="0">
                <a:latin typeface="HG丸ｺﾞｼｯｸM-PRO" panose="020F0600000000000000" pitchFamily="50" charset="-128"/>
                <a:ea typeface="HG丸ｺﾞｼｯｸM-PRO" panose="020F0600000000000000" pitchFamily="50" charset="-128"/>
              </a:rPr>
              <a:t>等</a:t>
            </a:r>
            <a:r>
              <a:rPr lang="ja-JP" altLang="ja-JP" sz="2000" b="0" dirty="0">
                <a:latin typeface="HG丸ｺﾞｼｯｸM-PRO" panose="020F0600000000000000" pitchFamily="50" charset="-128"/>
                <a:ea typeface="HG丸ｺﾞｼｯｸM-PRO" panose="020F0600000000000000" pitchFamily="50" charset="-128"/>
              </a:rPr>
              <a:t>の健康に危機が</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差し迫っている又は発生した状況において</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状況の把握</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優先順位の</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決定</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解決策の実行等の</a:t>
            </a:r>
            <a:r>
              <a:rPr lang="ja-JP" altLang="ja-JP" sz="2000" b="1" u="sng" dirty="0">
                <a:latin typeface="HG丸ｺﾞｼｯｸM-PRO" panose="020F0600000000000000" pitchFamily="50" charset="-128"/>
                <a:ea typeface="HG丸ｺﾞｼｯｸM-PRO" panose="020F0600000000000000" pitchFamily="50" charset="-128"/>
              </a:rPr>
              <a:t>組織的努力</a:t>
            </a:r>
            <a:r>
              <a:rPr lang="ja-JP" altLang="ja-JP" sz="2000" b="0" dirty="0">
                <a:latin typeface="HG丸ｺﾞｼｯｸM-PRO" panose="020F0600000000000000" pitchFamily="50" charset="-128"/>
                <a:ea typeface="HG丸ｺﾞｼｯｸM-PRO" panose="020F0600000000000000" pitchFamily="50" charset="-128"/>
              </a:rPr>
              <a:t>を通して</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危機を回避または</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u="sng" dirty="0">
                <a:latin typeface="HG丸ｺﾞｼｯｸM-PRO" panose="020F0600000000000000" pitchFamily="50" charset="-128"/>
                <a:ea typeface="HG丸ｺﾞｼｯｸM-PRO" panose="020F0600000000000000" pitchFamily="50" charset="-128"/>
              </a:rPr>
              <a:t>影響を最小化</a:t>
            </a:r>
            <a:r>
              <a:rPr lang="ja-JP" altLang="ja-JP" sz="2000" b="0" dirty="0">
                <a:latin typeface="HG丸ｺﾞｼｯｸM-PRO" panose="020F0600000000000000" pitchFamily="50" charset="-128"/>
                <a:ea typeface="HG丸ｺﾞｼｯｸM-PRO" panose="020F0600000000000000" pitchFamily="50" charset="-128"/>
              </a:rPr>
              <a:t>する技能</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endParaRPr lang="ja-JP" altLang="ja-JP" sz="2000" b="0" dirty="0">
              <a:latin typeface="HG丸ｺﾞｼｯｸM-PRO" panose="020F0600000000000000" pitchFamily="50" charset="-128"/>
              <a:ea typeface="HG丸ｺﾞｼｯｸM-PRO" panose="020F0600000000000000" pitchFamily="50" charset="-128"/>
            </a:endParaRPr>
          </a:p>
          <a:p>
            <a:pPr marL="0" lvl="0" indent="0">
              <a:spcBef>
                <a:spcPts val="6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医療・保健資源調整能力</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保健医療体制整備</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災害対応</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感染症対策</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作業関連疾患対策</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生活</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習慣病対策等における課題解決のために</a:t>
            </a:r>
            <a:r>
              <a:rPr lang="ja-JP" altLang="en-US" sz="2000" b="0"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地域や職域</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医療機関等に</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u="sng" dirty="0">
                <a:latin typeface="HG丸ｺﾞｼｯｸM-PRO" panose="020F0600000000000000" pitchFamily="50" charset="-128"/>
                <a:ea typeface="HG丸ｺﾞｼｯｸM-PRO" panose="020F0600000000000000" pitchFamily="50" charset="-128"/>
              </a:rPr>
              <a:t>存在する医療・保健資源</a:t>
            </a:r>
            <a:r>
              <a:rPr lang="ja-JP" altLang="ja-JP" sz="2000" b="0" dirty="0">
                <a:latin typeface="HG丸ｺﾞｼｯｸM-PRO" panose="020F0600000000000000" pitchFamily="50" charset="-128"/>
                <a:ea typeface="HG丸ｺﾞｼｯｸM-PRO" panose="020F0600000000000000" pitchFamily="50" charset="-128"/>
              </a:rPr>
              <a:t>を</a:t>
            </a:r>
            <a:r>
              <a:rPr lang="ja-JP" altLang="ja-JP" sz="2000" b="1" u="sng" dirty="0">
                <a:latin typeface="HG丸ｺﾞｼｯｸM-PRO" panose="020F0600000000000000" pitchFamily="50" charset="-128"/>
                <a:ea typeface="HG丸ｺﾞｼｯｸM-PRO" panose="020F0600000000000000" pitchFamily="50" charset="-128"/>
              </a:rPr>
              <a:t>関係者・関係機関と連携</a:t>
            </a:r>
            <a:r>
              <a:rPr lang="ja-JP" altLang="ja-JP" sz="2000" b="0" dirty="0">
                <a:latin typeface="HG丸ｺﾞｼｯｸM-PRO" panose="020F0600000000000000" pitchFamily="50" charset="-128"/>
                <a:ea typeface="HG丸ｺﾞｼｯｸM-PRO" panose="020F0600000000000000" pitchFamily="50" charset="-128"/>
              </a:rPr>
              <a:t>しながら</a:t>
            </a:r>
            <a:r>
              <a:rPr lang="ja-JP" altLang="ja-JP" sz="2000" b="1" u="sng" dirty="0">
                <a:latin typeface="HG丸ｺﾞｼｯｸM-PRO" panose="020F0600000000000000" pitchFamily="50" charset="-128"/>
                <a:ea typeface="HG丸ｺﾞｼｯｸM-PRO" panose="020F0600000000000000" pitchFamily="50" charset="-128"/>
              </a:rPr>
              <a:t>計画的に</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u="sng" dirty="0">
                <a:latin typeface="HG丸ｺﾞｼｯｸM-PRO" panose="020F0600000000000000" pitchFamily="50" charset="-128"/>
                <a:ea typeface="HG丸ｺﾞｼｯｸM-PRO" panose="020F0600000000000000" pitchFamily="50" charset="-128"/>
              </a:rPr>
              <a:t>調整</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活用</a:t>
            </a:r>
            <a:r>
              <a:rPr lang="ja-JP" altLang="ja-JP" sz="2000" b="0" dirty="0">
                <a:latin typeface="HG丸ｺﾞｼｯｸM-PRO" panose="020F0600000000000000" pitchFamily="50" charset="-128"/>
                <a:ea typeface="HG丸ｺﾞｼｯｸM-PRO" panose="020F0600000000000000" pitchFamily="50" charset="-128"/>
              </a:rPr>
              <a:t>する技能</a:t>
            </a:r>
          </a:p>
        </p:txBody>
      </p:sp>
      <p:pic>
        <p:nvPicPr>
          <p:cNvPr id="4" name="図 3"/>
          <p:cNvPicPr>
            <a:picLocks noChangeAspect="1"/>
          </p:cNvPicPr>
          <p:nvPr/>
        </p:nvPicPr>
        <p:blipFill>
          <a:blip r:embed="rId2"/>
          <a:stretch>
            <a:fillRect/>
          </a:stretch>
        </p:blipFill>
        <p:spPr>
          <a:xfrm>
            <a:off x="4763956" y="6466071"/>
            <a:ext cx="4309355" cy="265078"/>
          </a:xfrm>
          <a:prstGeom prst="rect">
            <a:avLst/>
          </a:prstGeom>
        </p:spPr>
      </p:pic>
    </p:spTree>
    <p:extLst>
      <p:ext uri="{BB962C8B-B14F-4D97-AF65-F5344CB8AC3E}">
        <p14:creationId xmlns:p14="http://schemas.microsoft.com/office/powerpoint/2010/main" val="265272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6812" y="116632"/>
            <a:ext cx="7555667" cy="756002"/>
          </a:xfrm>
          <a:prstGeom prst="rect">
            <a:avLst/>
          </a:prstGeom>
        </p:spPr>
        <p:txBody>
          <a:bodyPr>
            <a:normAutofit/>
          </a:bodyPr>
          <a:lstStyle/>
          <a:p>
            <a:r>
              <a:rPr kumimoji="1" lang="ja-JP" altLang="en-US" sz="4000" b="1" dirty="0">
                <a:latin typeface="+mj-ea"/>
              </a:rPr>
              <a:t>社会医学系専門医制度の経緯</a:t>
            </a:r>
          </a:p>
        </p:txBody>
      </p:sp>
      <p:sp>
        <p:nvSpPr>
          <p:cNvPr id="3" name="コンテンツ プレースホルダー 2"/>
          <p:cNvSpPr>
            <a:spLocks noGrp="1"/>
          </p:cNvSpPr>
          <p:nvPr>
            <p:ph idx="1"/>
          </p:nvPr>
        </p:nvSpPr>
        <p:spPr>
          <a:xfrm>
            <a:off x="251520" y="1639958"/>
            <a:ext cx="8587680" cy="5068955"/>
          </a:xfrm>
        </p:spPr>
        <p:txBody>
          <a:bodyPr>
            <a:noAutofit/>
          </a:bodyPr>
          <a:lstStyle/>
          <a:p>
            <a:pPr marL="2062163" indent="-2062163">
              <a:spcAft>
                <a:spcPts val="0"/>
              </a:spcAft>
              <a:buNone/>
              <a:tabLst>
                <a:tab pos="984250" algn="l"/>
              </a:tabLst>
            </a:pP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2015</a:t>
            </a:r>
            <a:r>
              <a:rPr kumimoji="1" lang="ja-JP" altLang="en-US" sz="2200" dirty="0">
                <a:latin typeface="ＭＳ Ｐゴシック" panose="020B0600070205080204" pitchFamily="50" charset="-128"/>
                <a:ea typeface="ＭＳ Ｐゴシック" panose="020B0600070205080204" pitchFamily="50" charset="-128"/>
              </a:rPr>
              <a:t>年</a:t>
            </a:r>
            <a:r>
              <a:rPr kumimoji="1" lang="en-US" altLang="ja-JP" sz="2200" dirty="0">
                <a:latin typeface="ＭＳ Ｐゴシック" panose="020B0600070205080204" pitchFamily="50" charset="-128"/>
                <a:ea typeface="ＭＳ Ｐゴシック" panose="020B0600070205080204" pitchFamily="50" charset="-128"/>
              </a:rPr>
              <a:t>	  6</a:t>
            </a:r>
            <a:r>
              <a:rPr kumimoji="1"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zh-CN" altLang="en-US" sz="2200" dirty="0"/>
              <a:t>社会医学領域</a:t>
            </a:r>
            <a:r>
              <a:rPr lang="ja-JP" altLang="en-US" sz="2200" dirty="0"/>
              <a:t>に</a:t>
            </a:r>
            <a:r>
              <a:rPr lang="ja-JP" altLang="en-US" sz="2200" dirty="0">
                <a:latin typeface="ＭＳ Ｐゴシック" panose="020B0600070205080204" pitchFamily="50" charset="-128"/>
                <a:ea typeface="ＭＳ Ｐゴシック" panose="020B0600070205080204" pitchFamily="50" charset="-128"/>
              </a:rPr>
              <a:t>関連する学会・団体が共同提言</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「社会医学領域の専門医制度確立について」を公表</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	  9</a:t>
            </a:r>
            <a:r>
              <a:rPr kumimoji="1" lang="ja-JP" altLang="en-US" sz="2200" dirty="0">
                <a:latin typeface="ＭＳ Ｐゴシック" panose="020B0600070205080204" pitchFamily="50" charset="-128"/>
                <a:ea typeface="ＭＳ Ｐゴシック" panose="020B0600070205080204" pitchFamily="50" charset="-128"/>
              </a:rPr>
              <a:t>月</a:t>
            </a:r>
            <a:r>
              <a:rPr kumimoji="1" lang="en-US" altLang="ja-JP" sz="2200" dirty="0">
                <a:latin typeface="ＭＳ Ｐゴシック" panose="020B0600070205080204" pitchFamily="50" charset="-128"/>
                <a:ea typeface="ＭＳ Ｐゴシック" panose="020B0600070205080204" pitchFamily="50" charset="-128"/>
              </a:rPr>
              <a:t>	</a:t>
            </a:r>
            <a:r>
              <a:rPr kumimoji="1" lang="ja-JP" altLang="en-US" sz="2200" dirty="0">
                <a:latin typeface="ＭＳ Ｐゴシック" panose="020B0600070205080204" pitchFamily="50" charset="-128"/>
                <a:ea typeface="ＭＳ Ｐゴシック" panose="020B0600070205080204" pitchFamily="50" charset="-128"/>
              </a:rPr>
              <a:t>社会医学系専門医協議会発足</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2016</a:t>
            </a:r>
            <a:r>
              <a:rPr lang="ja-JP" altLang="en-US" sz="2200" dirty="0">
                <a:latin typeface="ＭＳ Ｐゴシック" panose="020B0600070205080204" pitchFamily="50" charset="-128"/>
                <a:ea typeface="ＭＳ Ｐゴシック" panose="020B0600070205080204" pitchFamily="50" charset="-128"/>
              </a:rPr>
              <a:t>年</a:t>
            </a:r>
            <a:r>
              <a:rPr lang="en-US" altLang="ja-JP" sz="2200" dirty="0">
                <a:latin typeface="ＭＳ Ｐゴシック" panose="020B0600070205080204" pitchFamily="50" charset="-128"/>
                <a:ea typeface="ＭＳ Ｐゴシック" panose="020B0600070205080204" pitchFamily="50" charset="-128"/>
              </a:rPr>
              <a:t>	  3</a:t>
            </a:r>
            <a:r>
              <a:rPr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専門研修プログラム整備基準策定</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10</a:t>
            </a:r>
            <a:r>
              <a:rPr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研修プログラムの認定開始</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12</a:t>
            </a:r>
            <a:r>
              <a:rPr lang="ja-JP" altLang="en-US" sz="2200" dirty="0">
                <a:latin typeface="ＭＳ Ｐゴシック" panose="020B0600070205080204" pitchFamily="50" charset="-128"/>
                <a:ea typeface="ＭＳ Ｐゴシック" panose="020B0600070205080204" pitchFamily="50" charset="-128"/>
              </a:rPr>
              <a:t>月</a:t>
            </a:r>
            <a:r>
              <a:rPr lang="en-US" altLang="ja-JP" sz="22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一般社団法人 社会医学系専門医協会 発足</a:t>
            </a:r>
            <a:endParaRPr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kumimoji="1" lang="en-US" altLang="ja-JP" sz="2200" dirty="0">
                <a:latin typeface="ＭＳ Ｐゴシック" panose="020B0600070205080204" pitchFamily="50" charset="-128"/>
                <a:ea typeface="ＭＳ Ｐゴシック" panose="020B0600070205080204" pitchFamily="50" charset="-128"/>
              </a:rPr>
              <a:t>2017</a:t>
            </a:r>
            <a:r>
              <a:rPr kumimoji="1" lang="ja-JP" altLang="en-US" sz="2200" dirty="0">
                <a:latin typeface="ＭＳ Ｐゴシック" panose="020B0600070205080204" pitchFamily="50" charset="-128"/>
                <a:ea typeface="ＭＳ Ｐゴシック" panose="020B0600070205080204" pitchFamily="50" charset="-128"/>
              </a:rPr>
              <a:t>年</a:t>
            </a:r>
            <a:r>
              <a:rPr kumimoji="1" lang="en-US" altLang="ja-JP" sz="2200" dirty="0">
                <a:latin typeface="ＭＳ Ｐゴシック" panose="020B0600070205080204" pitchFamily="50" charset="-128"/>
                <a:ea typeface="ＭＳ Ｐゴシック" panose="020B0600070205080204" pitchFamily="50" charset="-128"/>
              </a:rPr>
              <a:t>	  1</a:t>
            </a:r>
            <a:r>
              <a:rPr kumimoji="1" lang="ja-JP" altLang="en-US" sz="2200" dirty="0">
                <a:latin typeface="ＭＳ Ｐゴシック" panose="020B0600070205080204" pitchFamily="50" charset="-128"/>
                <a:ea typeface="ＭＳ Ｐゴシック" panose="020B0600070205080204" pitchFamily="50" charset="-128"/>
              </a:rPr>
              <a:t>月</a:t>
            </a:r>
            <a:r>
              <a:rPr kumimoji="1" lang="en-US" altLang="ja-JP" sz="2200" dirty="0">
                <a:latin typeface="ＭＳ Ｐゴシック" panose="020B0600070205080204" pitchFamily="50" charset="-128"/>
                <a:ea typeface="ＭＳ Ｐゴシック" panose="020B0600070205080204" pitchFamily="50" charset="-128"/>
              </a:rPr>
              <a:t>	</a:t>
            </a:r>
            <a:r>
              <a:rPr kumimoji="1" lang="ja-JP" altLang="en-US" sz="2200" dirty="0">
                <a:latin typeface="ＭＳ Ｐゴシック" panose="020B0600070205080204" pitchFamily="50" charset="-128"/>
                <a:ea typeface="ＭＳ Ｐゴシック" panose="020B0600070205080204" pitchFamily="50" charset="-128"/>
              </a:rPr>
              <a:t>経過措置専門医・指導医の認定開始</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	</a:t>
            </a:r>
            <a:r>
              <a:rPr lang="en-US" altLang="ja-JP" sz="2200" dirty="0">
                <a:solidFill>
                  <a:srgbClr val="FF0000"/>
                </a:solidFill>
                <a:latin typeface="ＭＳ Ｐゴシック" panose="020B0600070205080204" pitchFamily="50" charset="-128"/>
                <a:ea typeface="ＭＳ Ｐゴシック" panose="020B0600070205080204" pitchFamily="50" charset="-128"/>
              </a:rPr>
              <a:t>  </a:t>
            </a:r>
            <a:r>
              <a:rPr kumimoji="1" lang="en-US" altLang="ja-JP" sz="2200" dirty="0">
                <a:solidFill>
                  <a:srgbClr val="FF0000"/>
                </a:solidFill>
                <a:latin typeface="ＭＳ Ｐゴシック" panose="020B0600070205080204" pitchFamily="50" charset="-128"/>
                <a:ea typeface="ＭＳ Ｐゴシック" panose="020B0600070205080204" pitchFamily="50" charset="-128"/>
              </a:rPr>
              <a:t>4</a:t>
            </a:r>
            <a:r>
              <a:rPr kumimoji="1" lang="ja-JP" altLang="en-US" sz="2200" dirty="0">
                <a:solidFill>
                  <a:srgbClr val="FF0000"/>
                </a:solidFill>
                <a:latin typeface="ＭＳ Ｐゴシック" panose="020B0600070205080204" pitchFamily="50" charset="-128"/>
                <a:ea typeface="ＭＳ Ｐゴシック" panose="020B0600070205080204" pitchFamily="50" charset="-128"/>
              </a:rPr>
              <a:t>月</a:t>
            </a:r>
            <a:r>
              <a:rPr lang="en-US" altLang="ja-JP" sz="2200" dirty="0">
                <a:solidFill>
                  <a:srgbClr val="FF0000"/>
                </a:solidFill>
                <a:latin typeface="ＭＳ Ｐゴシック" panose="020B0600070205080204" pitchFamily="50" charset="-128"/>
                <a:ea typeface="ＭＳ Ｐゴシック" panose="020B0600070205080204" pitchFamily="50" charset="-128"/>
              </a:rPr>
              <a:t>	</a:t>
            </a:r>
            <a:r>
              <a:rPr lang="ja-JP" altLang="en-US" sz="2200" dirty="0">
                <a:solidFill>
                  <a:srgbClr val="FF0000"/>
                </a:solidFill>
                <a:latin typeface="ＭＳ Ｐゴシック" panose="020B0600070205080204" pitchFamily="50" charset="-128"/>
                <a:ea typeface="ＭＳ Ｐゴシック" panose="020B0600070205080204" pitchFamily="50" charset="-128"/>
              </a:rPr>
              <a:t>社会医学系</a:t>
            </a:r>
            <a:r>
              <a:rPr kumimoji="1" lang="ja-JP" altLang="en-US" sz="2200" dirty="0">
                <a:solidFill>
                  <a:srgbClr val="FF0000"/>
                </a:solidFill>
                <a:latin typeface="ＭＳ Ｐゴシック" panose="020B0600070205080204" pitchFamily="50" charset="-128"/>
                <a:ea typeface="ＭＳ Ｐゴシック" panose="020B0600070205080204" pitchFamily="50" charset="-128"/>
              </a:rPr>
              <a:t>専門医制度</a:t>
            </a:r>
            <a:r>
              <a:rPr lang="ja-JP" altLang="en-US" sz="2200" dirty="0">
                <a:solidFill>
                  <a:srgbClr val="FF0000"/>
                </a:solidFill>
                <a:latin typeface="ＭＳ Ｐゴシック" panose="020B0600070205080204" pitchFamily="50" charset="-128"/>
                <a:ea typeface="ＭＳ Ｐゴシック" panose="020B0600070205080204" pitchFamily="50" charset="-128"/>
              </a:rPr>
              <a:t>開始</a:t>
            </a:r>
            <a:endParaRPr lang="en-US" altLang="ja-JP" sz="2200" dirty="0">
              <a:solidFill>
                <a:srgbClr val="FF0000"/>
              </a:solidFill>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kumimoji="1" lang="ja-JP" altLang="en-US" sz="2200" dirty="0">
                <a:latin typeface="ＭＳ Ｐゴシック" panose="020B0600070205080204" pitchFamily="50" charset="-128"/>
                <a:ea typeface="ＭＳ Ｐゴシック" panose="020B0600070205080204" pitchFamily="50" charset="-128"/>
              </a:rPr>
              <a:t>　　　　　　　　　　　専攻医の登録開始</a:t>
            </a:r>
            <a:endParaRPr kumimoji="1" lang="en-US" altLang="ja-JP" sz="2200" dirty="0">
              <a:latin typeface="ＭＳ Ｐゴシック" panose="020B0600070205080204" pitchFamily="50" charset="-128"/>
              <a:ea typeface="ＭＳ Ｐゴシック" panose="020B0600070205080204" pitchFamily="50" charset="-128"/>
            </a:endParaRPr>
          </a:p>
          <a:p>
            <a:pPr marL="2062163" indent="-2062163">
              <a:spcAft>
                <a:spcPts val="0"/>
              </a:spcAft>
              <a:buNone/>
              <a:tabLst>
                <a:tab pos="984250" algn="l"/>
              </a:tabLst>
            </a:pPr>
            <a:r>
              <a:rPr lang="en-US" altLang="ja-JP" sz="2200" dirty="0">
                <a:latin typeface="ＭＳ Ｐゴシック" panose="020B0600070205080204" pitchFamily="50" charset="-128"/>
                <a:ea typeface="ＭＳ Ｐゴシック" panose="020B0600070205080204" pitchFamily="50" charset="-128"/>
              </a:rPr>
              <a:t>2019</a:t>
            </a:r>
            <a:r>
              <a:rPr lang="ja-JP" altLang="en-US" sz="2200" dirty="0">
                <a:latin typeface="ＭＳ Ｐゴシック" panose="020B0600070205080204" pitchFamily="50" charset="-128"/>
                <a:ea typeface="ＭＳ Ｐゴシック" panose="020B0600070205080204" pitchFamily="50" charset="-128"/>
              </a:rPr>
              <a:t>年　　</a:t>
            </a:r>
            <a:r>
              <a:rPr lang="en-US" altLang="ja-JP" sz="2200" dirty="0">
                <a:latin typeface="ＭＳ Ｐゴシック" panose="020B0600070205080204" pitchFamily="50" charset="-128"/>
                <a:ea typeface="ＭＳ Ｐゴシック" panose="020B0600070205080204" pitchFamily="50" charset="-128"/>
              </a:rPr>
              <a:t>8</a:t>
            </a:r>
            <a:r>
              <a:rPr lang="ja-JP" altLang="en-US" sz="2200" dirty="0">
                <a:latin typeface="ＭＳ Ｐゴシック" panose="020B0600070205080204" pitchFamily="50" charset="-128"/>
                <a:ea typeface="ＭＳ Ｐゴシック" panose="020B0600070205080204" pitchFamily="50" charset="-128"/>
              </a:rPr>
              <a:t>月　　第</a:t>
            </a:r>
            <a:r>
              <a:rPr lang="en-US" altLang="ja-JP" sz="2200" dirty="0">
                <a:latin typeface="ＭＳ Ｐゴシック" panose="020B0600070205080204" pitchFamily="50" charset="-128"/>
                <a:ea typeface="ＭＳ Ｐゴシック" panose="020B0600070205080204" pitchFamily="50" charset="-128"/>
              </a:rPr>
              <a:t>1</a:t>
            </a:r>
            <a:r>
              <a:rPr lang="ja-JP" altLang="en-US" sz="2200" dirty="0">
                <a:latin typeface="ＭＳ Ｐゴシック" panose="020B0600070205080204" pitchFamily="50" charset="-128"/>
                <a:ea typeface="ＭＳ Ｐゴシック" panose="020B0600070205080204" pitchFamily="50" charset="-128"/>
              </a:rPr>
              <a:t>回専門医認定試験実施</a:t>
            </a:r>
            <a:endParaRPr kumimoji="1" lang="en-US" altLang="ja-JP" sz="2200" dirty="0">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2"/>
          <a:stretch>
            <a:fillRect/>
          </a:stretch>
        </p:blipFill>
        <p:spPr>
          <a:xfrm>
            <a:off x="4763956" y="6374631"/>
            <a:ext cx="4309355" cy="265078"/>
          </a:xfrm>
          <a:prstGeom prst="rect">
            <a:avLst/>
          </a:prstGeom>
        </p:spPr>
      </p:pic>
    </p:spTree>
    <p:extLst>
      <p:ext uri="{BB962C8B-B14F-4D97-AF65-F5344CB8AC3E}">
        <p14:creationId xmlns:p14="http://schemas.microsoft.com/office/powerpoint/2010/main" val="252371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720080"/>
          </a:xfrm>
        </p:spPr>
        <p:txBody>
          <a:bodyPr>
            <a:noAutofit/>
          </a:bodyPr>
          <a:lstStyle/>
          <a:p>
            <a:r>
              <a:rPr kumimoji="1" lang="ja-JP" altLang="en-US" sz="4000" b="1" dirty="0">
                <a:solidFill>
                  <a:schemeClr val="tx1"/>
                </a:solidFill>
                <a:latin typeface="+mj-ea"/>
              </a:rPr>
              <a:t>到達目標（専門</a:t>
            </a:r>
            <a:r>
              <a:rPr kumimoji="1" lang="ja-JP" altLang="en-US" sz="4000" b="1" u="sng" dirty="0">
                <a:solidFill>
                  <a:schemeClr val="tx1"/>
                </a:solidFill>
                <a:latin typeface="+mj-ea"/>
              </a:rPr>
              <a:t>知識</a:t>
            </a:r>
            <a:r>
              <a:rPr kumimoji="1" lang="ja-JP" altLang="en-US" sz="4000" b="1" dirty="0">
                <a:solidFill>
                  <a:schemeClr val="tx1"/>
                </a:solidFill>
                <a:latin typeface="+mj-ea"/>
              </a:rPr>
              <a:t>）</a:t>
            </a:r>
          </a:p>
        </p:txBody>
      </p:sp>
      <p:sp>
        <p:nvSpPr>
          <p:cNvPr id="3" name="コンテンツ プレースホルダー 2"/>
          <p:cNvSpPr>
            <a:spLocks noGrp="1"/>
          </p:cNvSpPr>
          <p:nvPr>
            <p:ph sz="half" idx="1"/>
          </p:nvPr>
        </p:nvSpPr>
        <p:spPr>
          <a:xfrm>
            <a:off x="107504" y="836712"/>
            <a:ext cx="9036496" cy="5904656"/>
          </a:xfrm>
        </p:spPr>
        <p:txBody>
          <a:bodyPr>
            <a:noAutofit/>
          </a:bodyPr>
          <a:lstStyle/>
          <a:p>
            <a:pPr marL="0" indent="0">
              <a:buNone/>
            </a:pPr>
            <a:r>
              <a:rPr lang="ja-JP" altLang="en-US" sz="2000" b="1" dirty="0">
                <a:latin typeface="HG丸ｺﾞｼｯｸM-PRO" panose="020F0600000000000000" pitchFamily="50" charset="-128"/>
                <a:ea typeface="HG丸ｺﾞｼｯｸM-PRO" panose="020F0600000000000000" pitchFamily="50" charset="-128"/>
              </a:rPr>
              <a:t>○基本プログラム</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社会医学系分野に共通して必要な知識については、共通カリキュラムと</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して</a:t>
            </a:r>
            <a:r>
              <a:rPr lang="ja-JP" altLang="en-US" sz="2000" b="1" dirty="0">
                <a:latin typeface="HG丸ｺﾞｼｯｸM-PRO" panose="020F0600000000000000" pitchFamily="50" charset="-128"/>
                <a:ea typeface="HG丸ｺﾞｼｯｸM-PRO" panose="020F0600000000000000" pitchFamily="50" charset="-128"/>
              </a:rPr>
              <a:t>学会開催時等の講演プログラム</a:t>
            </a:r>
            <a:r>
              <a:rPr lang="ja-JP" altLang="en-US" sz="2000" dirty="0">
                <a:latin typeface="HG丸ｺﾞｼｯｸM-PRO" panose="020F0600000000000000" pitchFamily="50" charset="-128"/>
                <a:ea typeface="HG丸ｺﾞｼｯｸM-PRO" panose="020F0600000000000000" pitchFamily="50" charset="-128"/>
              </a:rPr>
              <a:t>や</a:t>
            </a:r>
            <a:r>
              <a:rPr lang="ja-JP" altLang="en-US" sz="2000" b="1" dirty="0">
                <a:latin typeface="HG丸ｺﾞｼｯｸM-PRO" panose="020F0600000000000000" pitchFamily="50" charset="-128"/>
                <a:ea typeface="HG丸ｺﾞｼｯｸM-PRO" panose="020F0600000000000000" pitchFamily="50" charset="-128"/>
              </a:rPr>
              <a:t>社会医学系大学院</a:t>
            </a:r>
            <a:r>
              <a:rPr lang="ja-JP" altLang="en-US" sz="2000" dirty="0">
                <a:latin typeface="HG丸ｺﾞｼｯｸM-PRO" panose="020F0600000000000000" pitchFamily="50" charset="-128"/>
                <a:ea typeface="HG丸ｺﾞｼｯｸM-PRO" panose="020F0600000000000000" pitchFamily="50" charset="-128"/>
              </a:rPr>
              <a:t>、</a:t>
            </a:r>
            <a:r>
              <a:rPr lang="ja-JP" altLang="en-US" sz="2000" b="1" dirty="0">
                <a:latin typeface="HG丸ｺﾞｼｯｸM-PRO" panose="020F0600000000000000" pitchFamily="50" charset="-128"/>
                <a:ea typeface="HG丸ｺﾞｼｯｸM-PRO" panose="020F0600000000000000" pitchFamily="50" charset="-128"/>
              </a:rPr>
              <a:t>国立保健医療</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　科学院</a:t>
            </a:r>
            <a:r>
              <a:rPr lang="ja-JP" altLang="en-US" sz="2000" dirty="0">
                <a:latin typeface="HG丸ｺﾞｼｯｸM-PRO" panose="020F0600000000000000" pitchFamily="50" charset="-128"/>
                <a:ea typeface="HG丸ｺﾞｼｯｸM-PRO" panose="020F0600000000000000" pitchFamily="50" charset="-128"/>
              </a:rPr>
              <a:t>等において提供される</a:t>
            </a:r>
            <a:r>
              <a:rPr lang="ja-JP" altLang="en-US" sz="2000" b="1" dirty="0">
                <a:latin typeface="HG丸ｺﾞｼｯｸM-PRO" panose="020F0600000000000000" pitchFamily="50" charset="-128"/>
                <a:ea typeface="HG丸ｺﾞｼｯｸM-PRO" panose="020F0600000000000000" pitchFamily="50" charset="-128"/>
              </a:rPr>
              <a:t>教育プログラム等を受講して習得</a:t>
            </a:r>
            <a:r>
              <a:rPr lang="ja-JP" altLang="en-US" sz="2000" dirty="0">
                <a:latin typeface="HG丸ｺﾞｼｯｸM-PRO" panose="020F0600000000000000" pitchFamily="50" charset="-128"/>
                <a:ea typeface="HG丸ｺﾞｼｯｸM-PRO" panose="020F0600000000000000" pitchFamily="50" charset="-128"/>
              </a:rPr>
              <a:t>する</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１．公衆衛生総論</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社会保障、福祉を含めた公衆衛生の歴史</a:t>
            </a:r>
            <a:r>
              <a:rPr lang="ja-JP" altLang="en-US" sz="2000" b="0" dirty="0">
                <a:latin typeface="HG丸ｺﾞｼｯｸM-PRO" panose="020F0600000000000000" pitchFamily="50" charset="-128"/>
                <a:ea typeface="HG丸ｺﾞｼｯｸM-PRO" panose="020F0600000000000000" pitchFamily="50" charset="-128"/>
              </a:rPr>
              <a:t>、</a:t>
            </a:r>
            <a:r>
              <a:rPr lang="ja-JP" altLang="en-US" sz="2000" b="1" u="sng" dirty="0">
                <a:latin typeface="HG丸ｺﾞｼｯｸM-PRO" panose="020F0600000000000000" pitchFamily="50" charset="-128"/>
                <a:ea typeface="HG丸ｺﾞｼｯｸM-PRO" panose="020F0600000000000000" pitchFamily="50" charset="-128"/>
              </a:rPr>
              <a:t>基礎理論と関連施策</a:t>
            </a:r>
            <a:r>
              <a:rPr lang="ja-JP" altLang="en-US" sz="2000" b="0" dirty="0">
                <a:latin typeface="HG丸ｺﾞｼｯｸM-PRO" panose="020F0600000000000000" pitchFamily="50" charset="-128"/>
                <a:ea typeface="HG丸ｺﾞｼｯｸM-PRO" panose="020F0600000000000000" pitchFamily="50" charset="-128"/>
              </a:rPr>
              <a:t>をはじめ、</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行政・地域、産業・環境、医療の</a:t>
            </a:r>
            <a:r>
              <a:rPr lang="ja-JP" altLang="en-US" sz="2000" dirty="0">
                <a:latin typeface="HG丸ｺﾞｼｯｸM-PRO" panose="020F0600000000000000" pitchFamily="50" charset="-128"/>
                <a:ea typeface="HG丸ｺﾞｼｯｸM-PRO" panose="020F0600000000000000" pitchFamily="50" charset="-128"/>
              </a:rPr>
              <a:t>３</a:t>
            </a:r>
            <a:r>
              <a:rPr lang="ja-JP" altLang="en-US" sz="2000" b="0" dirty="0">
                <a:latin typeface="HG丸ｺﾞｼｯｸM-PRO" panose="020F0600000000000000" pitchFamily="50" charset="-128"/>
                <a:ea typeface="HG丸ｺﾞｼｯｸM-PRO" panose="020F0600000000000000" pitchFamily="50" charset="-128"/>
              </a:rPr>
              <a:t>分野における公衆衛生</a:t>
            </a:r>
            <a:r>
              <a:rPr lang="ja-JP" altLang="en-US" sz="2000" b="1" u="sng" dirty="0">
                <a:latin typeface="HG丸ｺﾞｼｯｸM-PRO" panose="020F0600000000000000" pitchFamily="50" charset="-128"/>
                <a:ea typeface="HG丸ｺﾞｼｯｸM-PRO" panose="020F0600000000000000" pitchFamily="50" charset="-128"/>
              </a:rPr>
              <a:t>活動の現状</a:t>
            </a:r>
            <a:r>
              <a:rPr lang="ja-JP" altLang="en-US" sz="2000" b="0" dirty="0">
                <a:latin typeface="HG丸ｺﾞｼｯｸM-PRO" panose="020F0600000000000000" pitchFamily="50" charset="-128"/>
                <a:ea typeface="HG丸ｺﾞｼｯｸM-PRO" panose="020F0600000000000000" pitchFamily="50" charset="-128"/>
              </a:rPr>
              <a:t>と、</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専門医としての</a:t>
            </a:r>
            <a:r>
              <a:rPr lang="ja-JP" altLang="en-US" sz="2000" b="1" u="sng" dirty="0">
                <a:latin typeface="HG丸ｺﾞｼｯｸM-PRO" panose="020F0600000000000000" pitchFamily="50" charset="-128"/>
                <a:ea typeface="HG丸ｺﾞｼｯｸM-PRO" panose="020F0600000000000000" pitchFamily="50" charset="-128"/>
              </a:rPr>
              <a:t>役割を理解</a:t>
            </a:r>
            <a:r>
              <a:rPr lang="ja-JP" altLang="en-US" sz="2000" b="0" dirty="0">
                <a:latin typeface="HG丸ｺﾞｼｯｸM-PRO" panose="020F0600000000000000" pitchFamily="50" charset="-128"/>
                <a:ea typeface="HG丸ｺﾞｼｯｸM-PRO" panose="020F0600000000000000" pitchFamily="50" charset="-128"/>
              </a:rPr>
              <a:t>する。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２．保健医療政策</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わが国の</a:t>
            </a:r>
            <a:r>
              <a:rPr lang="ja-JP" altLang="en-US" sz="2000" b="1" u="sng" dirty="0">
                <a:latin typeface="HG丸ｺﾞｼｯｸM-PRO" panose="020F0600000000000000" pitchFamily="50" charset="-128"/>
                <a:ea typeface="HG丸ｺﾞｼｯｸM-PRO" panose="020F0600000000000000" pitchFamily="50" charset="-128"/>
              </a:rPr>
              <a:t>政策立案の基礎</a:t>
            </a:r>
            <a:r>
              <a:rPr lang="ja-JP" altLang="en-US" sz="2000" b="0" dirty="0">
                <a:latin typeface="HG丸ｺﾞｼｯｸM-PRO" panose="020F0600000000000000" pitchFamily="50" charset="-128"/>
                <a:ea typeface="HG丸ｺﾞｼｯｸM-PRO" panose="020F0600000000000000" pitchFamily="50" charset="-128"/>
              </a:rPr>
              <a:t>を理解した上で、</a:t>
            </a:r>
            <a:r>
              <a:rPr lang="ja-JP" altLang="en-US" sz="2000" b="1" u="sng" dirty="0">
                <a:latin typeface="HG丸ｺﾞｼｯｸM-PRO" panose="020F0600000000000000" pitchFamily="50" charset="-128"/>
                <a:ea typeface="HG丸ｺﾞｼｯｸM-PRO" panose="020F0600000000000000" pitchFamily="50" charset="-128"/>
              </a:rPr>
              <a:t>個別の保健医療制度</a:t>
            </a:r>
            <a:r>
              <a:rPr lang="ja-JP" altLang="en-US" sz="2000" b="0" dirty="0">
                <a:latin typeface="HG丸ｺﾞｼｯｸM-PRO" panose="020F0600000000000000" pitchFamily="50" charset="-128"/>
                <a:ea typeface="HG丸ｺﾞｼｯｸM-PRO" panose="020F0600000000000000" pitchFamily="50" charset="-128"/>
              </a:rPr>
              <a:t>を関連</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法規</a:t>
            </a:r>
            <a:r>
              <a:rPr lang="ja-JP" altLang="en-US" sz="2000" b="0" dirty="0">
                <a:latin typeface="HG丸ｺﾞｼｯｸM-PRO" panose="020F0600000000000000" pitchFamily="50" charset="-128"/>
                <a:ea typeface="HG丸ｺﾞｼｯｸM-PRO" panose="020F0600000000000000" pitchFamily="50" charset="-128"/>
              </a:rPr>
              <a:t>、国および自治体での</a:t>
            </a:r>
            <a:r>
              <a:rPr lang="ja-JP" altLang="en-US" sz="2000" b="1" u="sng" dirty="0">
                <a:latin typeface="HG丸ｺﾞｼｯｸM-PRO" panose="020F0600000000000000" pitchFamily="50" charset="-128"/>
                <a:ea typeface="HG丸ｺﾞｼｯｸM-PRO" panose="020F0600000000000000" pitchFamily="50" charset="-128"/>
              </a:rPr>
              <a:t>保健医療関連計画</a:t>
            </a:r>
            <a:r>
              <a:rPr lang="ja-JP" altLang="en-US" sz="2000" b="0" dirty="0">
                <a:latin typeface="HG丸ｺﾞｼｯｸM-PRO" panose="020F0600000000000000" pitchFamily="50" charset="-128"/>
                <a:ea typeface="HG丸ｺﾞｼｯｸM-PRO" panose="020F0600000000000000" pitchFamily="50" charset="-128"/>
              </a:rPr>
              <a:t>の内容を自分の業務と</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結びつけて理解する。</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３．疫学・医学統計学</a:t>
            </a: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人口や保健医療に関する統計の概要、疫学・医学統計学の基本的知識、</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社会調査法の基礎を身につけ、現場での業務に生かすことができる。</a:t>
            </a:r>
          </a:p>
        </p:txBody>
      </p:sp>
      <p:pic>
        <p:nvPicPr>
          <p:cNvPr id="4" name="図 3"/>
          <p:cNvPicPr>
            <a:picLocks noChangeAspect="1"/>
          </p:cNvPicPr>
          <p:nvPr/>
        </p:nvPicPr>
        <p:blipFill>
          <a:blip r:embed="rId2"/>
          <a:stretch>
            <a:fillRect/>
          </a:stretch>
        </p:blipFill>
        <p:spPr>
          <a:xfrm>
            <a:off x="4763956" y="6466071"/>
            <a:ext cx="4309355" cy="265078"/>
          </a:xfrm>
          <a:prstGeom prst="rect">
            <a:avLst/>
          </a:prstGeom>
        </p:spPr>
      </p:pic>
    </p:spTree>
    <p:extLst>
      <p:ext uri="{BB962C8B-B14F-4D97-AF65-F5344CB8AC3E}">
        <p14:creationId xmlns:p14="http://schemas.microsoft.com/office/powerpoint/2010/main" val="346283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692696"/>
          </a:xfrm>
        </p:spPr>
        <p:txBody>
          <a:bodyPr>
            <a:noAutofit/>
          </a:bodyPr>
          <a:lstStyle/>
          <a:p>
            <a:r>
              <a:rPr kumimoji="1" lang="ja-JP" altLang="en-US" sz="4000" b="1" dirty="0">
                <a:solidFill>
                  <a:schemeClr val="tx1"/>
                </a:solidFill>
                <a:latin typeface="+mj-ea"/>
              </a:rPr>
              <a:t>到達目標（専門</a:t>
            </a:r>
            <a:r>
              <a:rPr kumimoji="1" lang="ja-JP" altLang="en-US" sz="4000" b="1" u="sng" dirty="0">
                <a:solidFill>
                  <a:schemeClr val="tx1"/>
                </a:solidFill>
                <a:latin typeface="+mj-ea"/>
              </a:rPr>
              <a:t>知識</a:t>
            </a:r>
            <a:r>
              <a:rPr kumimoji="1" lang="ja-JP" altLang="en-US" sz="4000" b="1" dirty="0">
                <a:solidFill>
                  <a:schemeClr val="tx1"/>
                </a:solidFill>
                <a:latin typeface="+mj-ea"/>
              </a:rPr>
              <a:t>）</a:t>
            </a:r>
          </a:p>
        </p:txBody>
      </p:sp>
      <p:sp>
        <p:nvSpPr>
          <p:cNvPr id="3" name="コンテンツ プレースホルダー 2"/>
          <p:cNvSpPr>
            <a:spLocks noGrp="1"/>
          </p:cNvSpPr>
          <p:nvPr>
            <p:ph sz="half" idx="1"/>
          </p:nvPr>
        </p:nvSpPr>
        <p:spPr>
          <a:xfrm>
            <a:off x="251520" y="836712"/>
            <a:ext cx="8640960" cy="5832648"/>
          </a:xfrm>
        </p:spPr>
        <p:txBody>
          <a:bodyPr>
            <a:noAutofit/>
          </a:bodyPr>
          <a:lstStyle/>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４．行動科学</a:t>
            </a: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健康に関する</a:t>
            </a:r>
            <a:r>
              <a:rPr lang="ja-JP" altLang="en-US" sz="2000" b="1" u="sng" dirty="0">
                <a:latin typeface="HG丸ｺﾞｼｯｸM-PRO" panose="020F0600000000000000" pitchFamily="50" charset="-128"/>
                <a:ea typeface="HG丸ｺﾞｼｯｸM-PRO" panose="020F0600000000000000" pitchFamily="50" charset="-128"/>
              </a:rPr>
              <a:t>行動理論・モデルの基礎</a:t>
            </a:r>
            <a:r>
              <a:rPr lang="ja-JP" altLang="en-US" sz="2000" dirty="0">
                <a:latin typeface="HG丸ｺﾞｼｯｸM-PRO" panose="020F0600000000000000" pitchFamily="50" charset="-128"/>
                <a:ea typeface="HG丸ｺﾞｼｯｸM-PRO" panose="020F0600000000000000" pitchFamily="50" charset="-128"/>
              </a:rPr>
              <a:t>を身につけ、</a:t>
            </a:r>
            <a:r>
              <a:rPr lang="ja-JP" altLang="en-US" sz="2000" b="1" u="sng" dirty="0">
                <a:latin typeface="HG丸ｺﾞｼｯｸM-PRO" panose="020F0600000000000000" pitchFamily="50" charset="-128"/>
                <a:ea typeface="HG丸ｺﾞｼｯｸM-PRO" panose="020F0600000000000000" pitchFamily="50" charset="-128"/>
              </a:rPr>
              <a:t>実際の保健指導・</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健康教育とその評価</a:t>
            </a:r>
            <a:r>
              <a:rPr lang="ja-JP" altLang="en-US" sz="2000" dirty="0">
                <a:latin typeface="HG丸ｺﾞｼｯｸM-PRO" panose="020F0600000000000000" pitchFamily="50" charset="-128"/>
                <a:ea typeface="HG丸ｺﾞｼｯｸM-PRO" panose="020F0600000000000000" pitchFamily="50" charset="-128"/>
              </a:rPr>
              <a:t>に応用することができる。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５．組織経営・管理</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医療・保健組織の長となる医師の役割を理解して</a:t>
            </a:r>
            <a:r>
              <a:rPr lang="ja-JP" altLang="en-US" sz="2000" b="1" u="sng" dirty="0">
                <a:latin typeface="HG丸ｺﾞｼｯｸM-PRO" panose="020F0600000000000000" pitchFamily="50" charset="-128"/>
                <a:ea typeface="HG丸ｺﾞｼｯｸM-PRO" panose="020F0600000000000000" pitchFamily="50" charset="-128"/>
              </a:rPr>
              <a:t>経営・管理能力</a:t>
            </a:r>
            <a:r>
              <a:rPr lang="ja-JP" altLang="en-US" sz="2000" b="0" dirty="0">
                <a:latin typeface="HG丸ｺﾞｼｯｸM-PRO" panose="020F0600000000000000" pitchFamily="50" charset="-128"/>
                <a:ea typeface="HG丸ｺﾞｼｯｸM-PRO" panose="020F0600000000000000" pitchFamily="50" charset="-128"/>
              </a:rPr>
              <a:t>を</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向上させ、</a:t>
            </a:r>
            <a:r>
              <a:rPr lang="ja-JP" altLang="en-US" sz="2000" b="1" u="sng" dirty="0">
                <a:latin typeface="HG丸ｺﾞｼｯｸM-PRO" panose="020F0600000000000000" pitchFamily="50" charset="-128"/>
                <a:ea typeface="HG丸ｺﾞｼｯｸM-PRO" panose="020F0600000000000000" pitchFamily="50" charset="-128"/>
              </a:rPr>
              <a:t>組織のパフォーマンスを改善</a:t>
            </a:r>
            <a:r>
              <a:rPr lang="ja-JP" altLang="en-US" sz="2000" b="0" dirty="0">
                <a:latin typeface="HG丸ｺﾞｼｯｸM-PRO" panose="020F0600000000000000" pitchFamily="50" charset="-128"/>
                <a:ea typeface="HG丸ｺﾞｼｯｸM-PRO" panose="020F0600000000000000" pitchFamily="50" charset="-128"/>
              </a:rPr>
              <a:t>するための方法を理解する。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６．健康危機管理</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感染症や自然災害、労災事故等の健康危機に対処する社会医学系</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医師としての</a:t>
            </a:r>
            <a:r>
              <a:rPr lang="ja-JP" altLang="en-US" sz="2000" b="1" u="sng" dirty="0">
                <a:latin typeface="HG丸ｺﾞｼｯｸM-PRO" panose="020F0600000000000000" pitchFamily="50" charset="-128"/>
                <a:ea typeface="HG丸ｺﾞｼｯｸM-PRO" panose="020F0600000000000000" pitchFamily="50" charset="-128"/>
              </a:rPr>
              <a:t>実務的な能力</a:t>
            </a:r>
            <a:r>
              <a:rPr lang="ja-JP" altLang="en-US" sz="2000" b="0" dirty="0">
                <a:latin typeface="HG丸ｺﾞｼｯｸM-PRO" panose="020F0600000000000000" pitchFamily="50" charset="-128"/>
                <a:ea typeface="HG丸ｺﾞｼｯｸM-PRO" panose="020F0600000000000000" pitchFamily="50" charset="-128"/>
              </a:rPr>
              <a:t>を身につける。</a:t>
            </a: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７．環境・産業保健</a:t>
            </a:r>
          </a:p>
          <a:p>
            <a:pPr marL="0" indent="0">
              <a:spcBef>
                <a:spcPts val="6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環境が人の健康に与える影響</a:t>
            </a:r>
            <a:r>
              <a:rPr lang="ja-JP" altLang="en-US" sz="2000" b="0" dirty="0">
                <a:latin typeface="HG丸ｺﾞｼｯｸM-PRO" panose="020F0600000000000000" pitchFamily="50" charset="-128"/>
                <a:ea typeface="HG丸ｺﾞｼｯｸM-PRO" panose="020F0600000000000000" pitchFamily="50" charset="-128"/>
              </a:rPr>
              <a:t>についてその対策も含めて理解できる。</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0" dirty="0">
                <a:latin typeface="HG丸ｺﾞｼｯｸM-PRO" panose="020F0600000000000000" pitchFamily="50" charset="-128"/>
                <a:ea typeface="HG丸ｺﾞｼｯｸM-PRO" panose="020F0600000000000000" pitchFamily="50" charset="-128"/>
              </a:rPr>
              <a:t>職域での健康問題とその解決のための</a:t>
            </a:r>
            <a:r>
              <a:rPr lang="ja-JP" altLang="en-US" sz="2000" b="1" u="sng" dirty="0">
                <a:latin typeface="HG丸ｺﾞｼｯｸM-PRO" panose="020F0600000000000000" pitchFamily="50" charset="-128"/>
                <a:ea typeface="HG丸ｺﾞｼｯｸM-PRO" panose="020F0600000000000000" pitchFamily="50" charset="-128"/>
              </a:rPr>
              <a:t>法律や施策、地域保健との</a:t>
            </a:r>
            <a:endParaRPr lang="en-US" altLang="ja-JP" sz="2000" b="1" u="sng"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u="sng" dirty="0">
                <a:latin typeface="HG丸ｺﾞｼｯｸM-PRO" panose="020F0600000000000000" pitchFamily="50" charset="-128"/>
                <a:ea typeface="HG丸ｺﾞｼｯｸM-PRO" panose="020F0600000000000000" pitchFamily="50" charset="-128"/>
              </a:rPr>
              <a:t>連携</a:t>
            </a:r>
            <a:r>
              <a:rPr lang="ja-JP" altLang="en-US" sz="2000" b="0" dirty="0">
                <a:latin typeface="HG丸ｺﾞｼｯｸM-PRO" panose="020F0600000000000000" pitchFamily="50" charset="-128"/>
                <a:ea typeface="HG丸ｺﾞｼｯｸM-PRO" panose="020F0600000000000000" pitchFamily="50" charset="-128"/>
              </a:rPr>
              <a:t>について理解できる。</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＊７項目各７時間、</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合計</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49</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時間の教育プログラム</a:t>
            </a:r>
            <a:r>
              <a:rPr lang="ja-JP" altLang="en-US" sz="2000" dirty="0">
                <a:latin typeface="HG丸ｺﾞｼｯｸM-PRO" panose="020F0600000000000000" pitchFamily="50" charset="-128"/>
                <a:ea typeface="HG丸ｺﾞｼｯｸM-PRO" panose="020F0600000000000000" pitchFamily="50" charset="-128"/>
              </a:rPr>
              <a:t>を提供。</a:t>
            </a:r>
            <a:endParaRPr lang="en-US" altLang="ja-JP" sz="20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2018</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年にｅラーニング化を導入</a:t>
            </a:r>
            <a:r>
              <a:rPr lang="ja-JP" altLang="en-US" sz="2000" b="1" dirty="0">
                <a:latin typeface="HG丸ｺﾞｼｯｸM-PRO" panose="020F0600000000000000" pitchFamily="50" charset="-128"/>
                <a:ea typeface="HG丸ｺﾞｼｯｸM-PRO" panose="020F0600000000000000" pitchFamily="50" charset="-128"/>
              </a:rPr>
              <a:t>（疫学・医療統計学は</a:t>
            </a:r>
            <a:r>
              <a:rPr lang="en-US" altLang="ja-JP" sz="2000" b="1" dirty="0">
                <a:latin typeface="HG丸ｺﾞｼｯｸM-PRO" panose="020F0600000000000000" pitchFamily="50" charset="-128"/>
                <a:ea typeface="HG丸ｺﾞｼｯｸM-PRO" panose="020F0600000000000000" pitchFamily="50" charset="-128"/>
              </a:rPr>
              <a:t>e</a:t>
            </a:r>
            <a:r>
              <a:rPr lang="ja-JP" altLang="en-US" sz="2000" b="1">
                <a:latin typeface="HG丸ｺﾞｼｯｸM-PRO" panose="020F0600000000000000" pitchFamily="50" charset="-128"/>
                <a:ea typeface="HG丸ｺﾞｼｯｸM-PRO" panose="020F0600000000000000" pitchFamily="50" charset="-128"/>
              </a:rPr>
              <a:t>のみ</a:t>
            </a:r>
            <a:r>
              <a:rPr lang="ja-JP" altLang="en-US" sz="2000" b="1" dirty="0">
                <a:latin typeface="HG丸ｺﾞｼｯｸM-PRO" panose="020F0600000000000000" pitchFamily="50" charset="-128"/>
                <a:ea typeface="HG丸ｺﾞｼｯｸM-PRO" panose="020F0600000000000000" pitchFamily="50" charset="-128"/>
              </a:rPr>
              <a:t>）</a:t>
            </a:r>
            <a:endParaRPr lang="en-US" altLang="ja-JP" sz="20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63956" y="6592922"/>
            <a:ext cx="4309355" cy="265078"/>
          </a:xfrm>
          <a:prstGeom prst="rect">
            <a:avLst/>
          </a:prstGeom>
        </p:spPr>
      </p:pic>
    </p:spTree>
    <p:extLst>
      <p:ext uri="{BB962C8B-B14F-4D97-AF65-F5344CB8AC3E}">
        <p14:creationId xmlns:p14="http://schemas.microsoft.com/office/powerpoint/2010/main" val="212020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144000" cy="683994"/>
          </a:xfrm>
          <a:prstGeom prst="rect">
            <a:avLst/>
          </a:prstGeom>
        </p:spPr>
        <p:txBody>
          <a:bodyPr/>
          <a:lstStyle/>
          <a:p>
            <a:r>
              <a:rPr kumimoji="1" lang="ja-JP" altLang="en-US" sz="4000" b="1" dirty="0">
                <a:solidFill>
                  <a:schemeClr val="tx1"/>
                </a:solidFill>
                <a:latin typeface="+mj-ea"/>
              </a:rPr>
              <a:t>専門研修後の成果</a:t>
            </a:r>
            <a:r>
              <a:rPr kumimoji="1" lang="en-US" altLang="ja-JP" sz="4000" b="1" dirty="0">
                <a:solidFill>
                  <a:schemeClr val="tx1"/>
                </a:solidFill>
                <a:latin typeface="+mj-ea"/>
              </a:rPr>
              <a:t>(</a:t>
            </a:r>
            <a:r>
              <a:rPr kumimoji="1" lang="ja-JP" altLang="en-US" sz="4000" b="1" dirty="0">
                <a:solidFill>
                  <a:schemeClr val="tx1"/>
                </a:solidFill>
                <a:latin typeface="+mj-ea"/>
              </a:rPr>
              <a:t>コア・コンピテンシー</a:t>
            </a:r>
            <a:r>
              <a:rPr kumimoji="1" lang="en-US" altLang="ja-JP" sz="4000" b="1" dirty="0">
                <a:solidFill>
                  <a:schemeClr val="tx1"/>
                </a:solidFill>
                <a:latin typeface="+mj-ea"/>
              </a:rPr>
              <a:t>)</a:t>
            </a:r>
            <a:endParaRPr kumimoji="1" lang="ja-JP" altLang="en-US" sz="4000" b="1" dirty="0">
              <a:solidFill>
                <a:schemeClr val="tx1"/>
              </a:solidFill>
              <a:latin typeface="+mj-ea"/>
            </a:endParaRPr>
          </a:p>
        </p:txBody>
      </p:sp>
      <p:sp>
        <p:nvSpPr>
          <p:cNvPr id="3" name="コンテンツ プレースホルダー 2"/>
          <p:cNvSpPr>
            <a:spLocks noGrp="1"/>
          </p:cNvSpPr>
          <p:nvPr>
            <p:ph idx="1"/>
          </p:nvPr>
        </p:nvSpPr>
        <p:spPr>
          <a:xfrm>
            <a:off x="251520" y="908720"/>
            <a:ext cx="8640960" cy="5760640"/>
          </a:xfrm>
        </p:spPr>
        <p:txBody>
          <a:bodyPr>
            <a:noAutofit/>
          </a:bodyPr>
          <a:lstStyle/>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１．</a:t>
            </a:r>
            <a:r>
              <a:rPr lang="ja-JP" altLang="ja-JP" sz="2400" dirty="0">
                <a:latin typeface="HG丸ｺﾞｼｯｸM-PRO" panose="020F0600000000000000" pitchFamily="50" charset="-128"/>
                <a:ea typeface="HG丸ｺﾞｼｯｸM-PRO" panose="020F0600000000000000" pitchFamily="50" charset="-128"/>
              </a:rPr>
              <a:t>基礎的な臨床能力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２．</a:t>
            </a:r>
            <a:r>
              <a:rPr lang="ja-JP" altLang="ja-JP" sz="2400" dirty="0">
                <a:latin typeface="HG丸ｺﾞｼｯｸM-PRO" panose="020F0600000000000000" pitchFamily="50" charset="-128"/>
                <a:ea typeface="HG丸ｺﾞｼｯｸM-PRO" panose="020F0600000000000000" pitchFamily="50" charset="-128"/>
              </a:rPr>
              <a:t>分析評価能力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３．事業・組織管理</a:t>
            </a:r>
            <a:r>
              <a:rPr lang="ja-JP" altLang="ja-JP" sz="2400" dirty="0">
                <a:latin typeface="HG丸ｺﾞｼｯｸM-PRO" panose="020F0600000000000000" pitchFamily="50" charset="-128"/>
                <a:ea typeface="HG丸ｺﾞｼｯｸM-PRO" panose="020F0600000000000000" pitchFamily="50" charset="-128"/>
              </a:rPr>
              <a:t>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４．</a:t>
            </a:r>
            <a:r>
              <a:rPr lang="ja-JP" altLang="ja-JP" sz="2400" dirty="0">
                <a:latin typeface="HG丸ｺﾞｼｯｸM-PRO" panose="020F0600000000000000" pitchFamily="50" charset="-128"/>
                <a:ea typeface="HG丸ｺﾞｼｯｸM-PRO" panose="020F0600000000000000" pitchFamily="50" charset="-128"/>
              </a:rPr>
              <a:t>コミュニケーション能力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５．</a:t>
            </a:r>
            <a:r>
              <a:rPr lang="ja-JP" altLang="ja-JP" sz="2400" dirty="0">
                <a:latin typeface="HG丸ｺﾞｼｯｸM-PRO" panose="020F0600000000000000" pitchFamily="50" charset="-128"/>
                <a:ea typeface="HG丸ｺﾞｼｯｸM-PRO" panose="020F0600000000000000" pitchFamily="50" charset="-128"/>
              </a:rPr>
              <a:t>パートナーシップの構築能力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６．</a:t>
            </a:r>
            <a:r>
              <a:rPr lang="ja-JP" altLang="ja-JP" sz="2400" dirty="0">
                <a:latin typeface="HG丸ｺﾞｼｯｸM-PRO" panose="020F0600000000000000" pitchFamily="50" charset="-128"/>
                <a:ea typeface="HG丸ｺﾞｼｯｸM-PRO" panose="020F0600000000000000" pitchFamily="50" charset="-128"/>
              </a:rPr>
              <a:t>教育・指導能力</a:t>
            </a: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７．研究推進と成果の還元能力</a:t>
            </a:r>
            <a:endParaRPr lang="en-US" altLang="ja-JP" sz="2400" dirty="0">
              <a:latin typeface="HG丸ｺﾞｼｯｸM-PRO" panose="020F0600000000000000" pitchFamily="50" charset="-128"/>
              <a:ea typeface="HG丸ｺﾞｼｯｸM-PRO" panose="020F0600000000000000" pitchFamily="50" charset="-128"/>
            </a:endParaRPr>
          </a:p>
          <a:p>
            <a:pPr marL="0" lvl="0" indent="0">
              <a:lnSpc>
                <a:spcPct val="120000"/>
              </a:lnSpc>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８．</a:t>
            </a:r>
            <a:r>
              <a:rPr lang="ja-JP" altLang="ja-JP" sz="2400" dirty="0">
                <a:latin typeface="HG丸ｺﾞｼｯｸM-PRO" panose="020F0600000000000000" pitchFamily="50" charset="-128"/>
                <a:ea typeface="HG丸ｺﾞｼｯｸM-PRO" panose="020F0600000000000000" pitchFamily="50" charset="-128"/>
              </a:rPr>
              <a:t>倫理的行動能力</a:t>
            </a:r>
            <a:endParaRPr lang="en-US" altLang="ja-JP" sz="1800" dirty="0">
              <a:latin typeface="HG丸ｺﾞｼｯｸM-PRO" panose="020F0600000000000000" pitchFamily="50" charset="-128"/>
              <a:ea typeface="HG丸ｺﾞｼｯｸM-PRO" panose="020F0600000000000000" pitchFamily="50" charset="-128"/>
            </a:endParaRPr>
          </a:p>
          <a:p>
            <a:pPr marL="0" indent="0">
              <a:lnSpc>
                <a:spcPct val="120000"/>
              </a:lnSpc>
              <a:spcBef>
                <a:spcPts val="0"/>
              </a:spcBef>
              <a:spcAft>
                <a:spcPts val="0"/>
              </a:spcAft>
              <a:buNone/>
            </a:pPr>
            <a:endParaRPr lang="en-US" altLang="ja-JP" sz="1800" dirty="0">
              <a:latin typeface="HG丸ｺﾞｼｯｸM-PRO" panose="020F0600000000000000" pitchFamily="50" charset="-128"/>
              <a:ea typeface="HG丸ｺﾞｼｯｸM-PRO" panose="020F0600000000000000" pitchFamily="50" charset="-128"/>
            </a:endParaRPr>
          </a:p>
          <a:p>
            <a:pPr marL="0" indent="0">
              <a:lnSpc>
                <a:spcPct val="120000"/>
              </a:lnSpc>
              <a:spcBef>
                <a:spcPts val="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上記８つのコア・コンピテンシーをもとに、</a:t>
            </a:r>
            <a:r>
              <a:rPr lang="ja-JP" altLang="ja-JP" sz="2000" dirty="0">
                <a:latin typeface="HG丸ｺﾞｼｯｸM-PRO" panose="020F0600000000000000" pitchFamily="50" charset="-128"/>
                <a:ea typeface="HG丸ｺﾞｼｯｸM-PRO" panose="020F0600000000000000" pitchFamily="50" charset="-128"/>
              </a:rPr>
              <a:t>国</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地域</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職域</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医療現場等の社会に存在または発生する健康課題に対して</a:t>
            </a:r>
            <a:r>
              <a:rPr lang="ja-JP" altLang="en-US" sz="2000"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システム</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環境</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集団</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個人といった幅広い対象に働きかけて問題を解決する</a:t>
            </a:r>
            <a:r>
              <a:rPr lang="ja-JP" altLang="ja-JP" sz="2000" dirty="0">
                <a:latin typeface="HG丸ｺﾞｼｯｸM-PRO" panose="020F0600000000000000" pitchFamily="50" charset="-128"/>
                <a:ea typeface="HG丸ｺﾞｼｯｸM-PRO" panose="020F0600000000000000" pitchFamily="50" charset="-128"/>
              </a:rPr>
              <a:t>ことができ</a:t>
            </a:r>
            <a:r>
              <a:rPr lang="ja-JP" altLang="en-US" sz="2000" dirty="0">
                <a:latin typeface="HG丸ｺﾞｼｯｸM-PRO" panose="020F0600000000000000" pitchFamily="50" charset="-128"/>
                <a:ea typeface="HG丸ｺﾞｼｯｸM-PRO" panose="020F0600000000000000" pitchFamily="50" charset="-128"/>
              </a:rPr>
              <a:t>、</a:t>
            </a:r>
            <a:r>
              <a:rPr lang="ja-JP" altLang="ja-JP" sz="2000" dirty="0">
                <a:latin typeface="HG丸ｺﾞｼｯｸM-PRO" panose="020F0600000000000000" pitchFamily="50" charset="-128"/>
                <a:ea typeface="HG丸ｺﾞｼｯｸM-PRO" panose="020F0600000000000000" pitchFamily="50" charset="-128"/>
              </a:rPr>
              <a:t>その際</a:t>
            </a:r>
            <a:r>
              <a:rPr lang="ja-JP" altLang="en-US" sz="2000" dirty="0">
                <a:latin typeface="HG丸ｺﾞｼｯｸM-PRO" panose="020F0600000000000000" pitchFamily="50" charset="-128"/>
                <a:ea typeface="HG丸ｺﾞｼｯｸM-PRO" panose="020F0600000000000000" pitchFamily="50" charset="-128"/>
              </a:rPr>
              <a:t>には</a:t>
            </a:r>
            <a:r>
              <a:rPr lang="ja-JP" altLang="ja-JP" sz="2000" b="1" u="sng" dirty="0">
                <a:latin typeface="HG丸ｺﾞｼｯｸM-PRO" panose="020F0600000000000000" pitchFamily="50" charset="-128"/>
                <a:ea typeface="HG丸ｺﾞｼｯｸM-PRO" panose="020F0600000000000000" pitchFamily="50" charset="-128"/>
              </a:rPr>
              <a:t>医療・保健専門職のみならず</a:t>
            </a:r>
            <a:r>
              <a:rPr lang="ja-JP" altLang="en-US" sz="2000" b="1" u="sng" dirty="0">
                <a:latin typeface="HG丸ｺﾞｼｯｸM-PRO" panose="020F0600000000000000" pitchFamily="50" charset="-128"/>
                <a:ea typeface="HG丸ｺﾞｼｯｸM-PRO" panose="020F0600000000000000" pitchFamily="50" charset="-128"/>
              </a:rPr>
              <a:t>、</a:t>
            </a:r>
            <a:r>
              <a:rPr lang="ja-JP" altLang="ja-JP" sz="2000" b="1" u="sng" dirty="0">
                <a:latin typeface="HG丸ｺﾞｼｯｸM-PRO" panose="020F0600000000000000" pitchFamily="50" charset="-128"/>
                <a:ea typeface="HG丸ｺﾞｼｯｸM-PRO" panose="020F0600000000000000" pitchFamily="50" charset="-128"/>
              </a:rPr>
              <a:t>幅広い立場の関係者との協働および調整</a:t>
            </a:r>
            <a:r>
              <a:rPr lang="ja-JP" altLang="ja-JP" sz="2000" dirty="0">
                <a:latin typeface="HG丸ｺﾞｼｯｸM-PRO" panose="020F0600000000000000" pitchFamily="50" charset="-128"/>
                <a:ea typeface="HG丸ｺﾞｼｯｸM-PRO" panose="020F0600000000000000" pitchFamily="50" charset="-128"/>
              </a:rPr>
              <a:t>ができる</a:t>
            </a:r>
            <a:r>
              <a:rPr lang="ja-JP" altLang="en-US" sz="2000" dirty="0">
                <a:latin typeface="HG丸ｺﾞｼｯｸM-PRO" panose="020F0600000000000000" pitchFamily="50" charset="-128"/>
                <a:ea typeface="HG丸ｺﾞｼｯｸM-PRO" panose="020F0600000000000000" pitchFamily="50" charset="-128"/>
              </a:rPr>
              <a:t>ようになることを目指す。</a:t>
            </a:r>
            <a:endParaRPr lang="en-US" altLang="ja-JP" sz="20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48716" y="6581993"/>
            <a:ext cx="4309355" cy="265078"/>
          </a:xfrm>
          <a:prstGeom prst="rect">
            <a:avLst/>
          </a:prstGeom>
        </p:spPr>
      </p:pic>
    </p:spTree>
    <p:extLst>
      <p:ext uri="{BB962C8B-B14F-4D97-AF65-F5344CB8AC3E}">
        <p14:creationId xmlns:p14="http://schemas.microsoft.com/office/powerpoint/2010/main" val="76373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80710"/>
            <a:ext cx="8640960" cy="756002"/>
          </a:xfrm>
          <a:prstGeom prst="rect">
            <a:avLst/>
          </a:prstGeom>
        </p:spPr>
        <p:txBody>
          <a:bodyPr/>
          <a:lstStyle/>
          <a:p>
            <a:r>
              <a:rPr lang="ja-JP" altLang="en-US" sz="4000" b="1" dirty="0">
                <a:latin typeface="+mj-ea"/>
              </a:rPr>
              <a:t>専門医研修の流れ</a:t>
            </a:r>
            <a:endParaRPr kumimoji="1" lang="ja-JP" altLang="en-US" sz="4000" b="1" dirty="0">
              <a:latin typeface="+mj-ea"/>
            </a:endParaRPr>
          </a:p>
        </p:txBody>
      </p:sp>
      <p:sp>
        <p:nvSpPr>
          <p:cNvPr id="3" name="コンテンツ プレースホルダー 2"/>
          <p:cNvSpPr>
            <a:spLocks noGrp="1"/>
          </p:cNvSpPr>
          <p:nvPr>
            <p:ph idx="1"/>
          </p:nvPr>
        </p:nvSpPr>
        <p:spPr>
          <a:xfrm>
            <a:off x="251520" y="764704"/>
            <a:ext cx="8640960" cy="5832648"/>
          </a:xfrm>
        </p:spPr>
        <p:txBody>
          <a:bodyPr>
            <a:noAutofit/>
          </a:bodyPr>
          <a:lstStyle/>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○研修開始</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・研修</a:t>
            </a:r>
            <a:r>
              <a:rPr lang="ja-JP" altLang="en-US" sz="1800" b="1" dirty="0">
                <a:latin typeface="HG丸ｺﾞｼｯｸM-PRO" panose="020F0600000000000000" pitchFamily="50" charset="-128"/>
                <a:ea typeface="HG丸ｺﾞｼｯｸM-PRO" panose="020F0600000000000000" pitchFamily="50" charset="-128"/>
              </a:rPr>
              <a:t>プログラムへの専攻医登録</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行政地域／産業環境／医療保健の３分野から</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主分野１つ副分野２つ</a:t>
            </a:r>
            <a:r>
              <a:rPr lang="ja-JP" altLang="en-US" sz="1800" dirty="0">
                <a:latin typeface="HG丸ｺﾞｼｯｸM-PRO" panose="020F0600000000000000" pitchFamily="50" charset="-128"/>
                <a:ea typeface="HG丸ｺﾞｼｯｸM-PRO" panose="020F0600000000000000" pitchFamily="50" charset="-128"/>
              </a:rPr>
              <a:t>を選択</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・担当指導医との</a:t>
            </a:r>
            <a:r>
              <a:rPr lang="ja-JP" altLang="en-US" sz="1800" b="1" dirty="0">
                <a:latin typeface="HG丸ｺﾞｼｯｸM-PRO" panose="020F0600000000000000" pitchFamily="50" charset="-128"/>
                <a:ea typeface="HG丸ｺﾞｼｯｸM-PRO" panose="020F0600000000000000" pitchFamily="50" charset="-128"/>
              </a:rPr>
              <a:t>指導契約</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研修計画</a:t>
            </a:r>
            <a:r>
              <a:rPr lang="ja-JP" altLang="en-US" sz="1800" dirty="0">
                <a:latin typeface="HG丸ｺﾞｼｯｸM-PRO" panose="020F0600000000000000" pitchFamily="50" charset="-128"/>
                <a:ea typeface="HG丸ｺﾞｼｯｸM-PRO" panose="020F0600000000000000" pitchFamily="50" charset="-128"/>
              </a:rPr>
              <a:t>の企画立案</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○研修実施（３年間）</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実践現場での学習</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基本プログラム</a:t>
            </a:r>
            <a:r>
              <a:rPr lang="ja-JP" altLang="en-US" sz="1800" dirty="0">
                <a:latin typeface="HG丸ｺﾞｼｯｸM-PRO" panose="020F0600000000000000" pitchFamily="50" charset="-128"/>
                <a:ea typeface="HG丸ｺﾞｼｯｸM-PRO" panose="020F0600000000000000" pitchFamily="50" charset="-128"/>
              </a:rPr>
              <a:t>（７時間</a:t>
            </a:r>
            <a:r>
              <a:rPr lang="en-US" altLang="ja-JP" sz="1800" dirty="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７科目）の履修</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学術活動（学会発表・論文発表）全国規模での学会等</a:t>
            </a:r>
            <a:r>
              <a:rPr lang="ja-JP" altLang="en-US" sz="1800" dirty="0">
                <a:latin typeface="HG丸ｺﾞｼｯｸM-PRO" panose="020F0600000000000000" pitchFamily="50" charset="-128"/>
                <a:ea typeface="HG丸ｺﾞｼｯｸM-PRO" panose="020F0600000000000000" pitchFamily="50" charset="-128"/>
              </a:rPr>
              <a:t>／自己学習　他</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○研修評価</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・形成的評価と</a:t>
            </a:r>
            <a:r>
              <a:rPr lang="ja-JP" altLang="en-US" sz="1800" b="1" dirty="0">
                <a:latin typeface="HG丸ｺﾞｼｯｸM-PRO" panose="020F0600000000000000" pitchFamily="50" charset="-128"/>
                <a:ea typeface="HG丸ｺﾞｼｯｸM-PRO" panose="020F0600000000000000" pitchFamily="50" charset="-128"/>
              </a:rPr>
              <a:t>フィードバック</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・総括的評価</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b="1" dirty="0">
                <a:latin typeface="HG丸ｺﾞｼｯｸM-PRO" panose="020F0600000000000000" pitchFamily="50" charset="-128"/>
                <a:ea typeface="HG丸ｺﾞｼｯｸM-PRO" panose="020F0600000000000000" pitchFamily="50" charset="-128"/>
              </a:rPr>
              <a:t>年次終了時／研修要素終了時／多職種</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000" b="1" dirty="0">
                <a:latin typeface="HG丸ｺﾞｼｯｸM-PRO" panose="020F0600000000000000" pitchFamily="50" charset="-128"/>
                <a:ea typeface="HG丸ｺﾞｼｯｸM-PRO" panose="020F0600000000000000" pitchFamily="50" charset="-128"/>
              </a:rPr>
              <a:t>○修了認定</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・プログラム</a:t>
            </a:r>
            <a:r>
              <a:rPr lang="ja-JP" altLang="en-US" sz="1800" b="1" dirty="0">
                <a:latin typeface="HG丸ｺﾞｼｯｸM-PRO" panose="020F0600000000000000" pitchFamily="50" charset="-128"/>
                <a:ea typeface="HG丸ｺﾞｼｯｸM-PRO" panose="020F0600000000000000" pitchFamily="50" charset="-128"/>
              </a:rPr>
              <a:t>管理委員会による審査</a:t>
            </a:r>
            <a:r>
              <a:rPr lang="ja-JP" altLang="en-US" sz="1800" dirty="0">
                <a:latin typeface="HG丸ｺﾞｼｯｸM-PRO" panose="020F0600000000000000" pitchFamily="50" charset="-128"/>
                <a:ea typeface="HG丸ｺﾞｼｯｸM-PRO" panose="020F0600000000000000" pitchFamily="50" charset="-128"/>
              </a:rPr>
              <a:t>と</a:t>
            </a:r>
            <a:r>
              <a:rPr lang="ja-JP" altLang="en-US" sz="1800" b="1" dirty="0">
                <a:latin typeface="HG丸ｺﾞｼｯｸM-PRO" panose="020F0600000000000000" pitchFamily="50" charset="-128"/>
                <a:ea typeface="HG丸ｺﾞｼｯｸM-PRO" panose="020F0600000000000000" pitchFamily="50" charset="-128"/>
              </a:rPr>
              <a:t>統括責任者による判定</a:t>
            </a:r>
            <a:endParaRPr lang="en-US" altLang="ja-JP" sz="1800" b="1"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実践経験レポート／</a:t>
            </a:r>
            <a:r>
              <a:rPr kumimoji="1" lang="ja-JP" altLang="en-US" sz="1800" dirty="0">
                <a:latin typeface="HG丸ｺﾞｼｯｸM-PRO" panose="020F0600000000000000" pitchFamily="50" charset="-128"/>
                <a:ea typeface="HG丸ｺﾞｼｯｸM-PRO" panose="020F0600000000000000" pitchFamily="50" charset="-128"/>
              </a:rPr>
              <a:t>基本プログラムの履修／学会発表・論文発表</a:t>
            </a:r>
            <a:endParaRPr kumimoji="1"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800" dirty="0">
                <a:latin typeface="HG丸ｺﾞｼｯｸM-PRO" panose="020F0600000000000000" pitchFamily="50" charset="-128"/>
                <a:ea typeface="HG丸ｺﾞｼｯｸM-PRO" panose="020F0600000000000000" pitchFamily="50" charset="-128"/>
              </a:rPr>
              <a:t>　　研修とフィードバック実施記録／指導医による目標到達確認</a:t>
            </a:r>
            <a:endParaRPr kumimoji="1" lang="ja-JP" altLang="en-US" sz="18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33476" y="6566753"/>
            <a:ext cx="4309355" cy="265078"/>
          </a:xfrm>
          <a:prstGeom prst="rect">
            <a:avLst/>
          </a:prstGeom>
        </p:spPr>
      </p:pic>
    </p:spTree>
    <p:extLst>
      <p:ext uri="{BB962C8B-B14F-4D97-AF65-F5344CB8AC3E}">
        <p14:creationId xmlns:p14="http://schemas.microsoft.com/office/powerpoint/2010/main" val="41247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8153"/>
            <a:ext cx="8640960" cy="790567"/>
          </a:xfrm>
          <a:prstGeom prst="rect">
            <a:avLst/>
          </a:prstGeom>
        </p:spPr>
        <p:txBody>
          <a:bodyPr/>
          <a:lstStyle/>
          <a:p>
            <a:r>
              <a:rPr kumimoji="1" lang="ja-JP" altLang="en-US" sz="4000" b="1" dirty="0">
                <a:latin typeface="+mj-ea"/>
              </a:rPr>
              <a:t>社会医学系専門医研修開始</a:t>
            </a:r>
          </a:p>
        </p:txBody>
      </p:sp>
      <p:sp>
        <p:nvSpPr>
          <p:cNvPr id="3" name="コンテンツ プレースホルダー 2"/>
          <p:cNvSpPr>
            <a:spLocks noGrp="1"/>
          </p:cNvSpPr>
          <p:nvPr>
            <p:ph idx="1"/>
          </p:nvPr>
        </p:nvSpPr>
        <p:spPr>
          <a:xfrm>
            <a:off x="251520" y="1052736"/>
            <a:ext cx="8640960" cy="5616624"/>
          </a:xfrm>
        </p:spPr>
        <p:txBody>
          <a:bodyPr>
            <a:no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○専攻医登録および担当指導医との契約</a:t>
            </a: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0" dirty="0">
                <a:latin typeface="HG丸ｺﾞｼｯｸM-PRO" panose="020F0600000000000000" pitchFamily="50" charset="-128"/>
                <a:ea typeface="HG丸ｺﾞｼｯｸM-PRO" panose="020F0600000000000000" pitchFamily="50" charset="-128"/>
              </a:rPr>
              <a:t>専門研修を希望する場合には、主に研修を行う研修施設が</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0" dirty="0">
                <a:latin typeface="HG丸ｺﾞｼｯｸM-PRO" panose="020F0600000000000000" pitchFamily="50" charset="-128"/>
                <a:ea typeface="HG丸ｺﾞｼｯｸM-PRO" panose="020F0600000000000000" pitchFamily="50" charset="-128"/>
              </a:rPr>
              <a:t>属する研修施設群の研修プログラム管理委員会に対して、　</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0" dirty="0">
                <a:latin typeface="HG丸ｺﾞｼｯｸM-PRO" panose="020F0600000000000000" pitchFamily="50" charset="-128"/>
                <a:ea typeface="HG丸ｺﾞｼｯｸM-PRO" panose="020F0600000000000000" pitchFamily="50" charset="-128"/>
              </a:rPr>
              <a:t>専攻医登録申請を行う。</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0" dirty="0">
                <a:latin typeface="HG丸ｺﾞｼｯｸM-PRO" panose="020F0600000000000000" pitchFamily="50" charset="-128"/>
                <a:ea typeface="HG丸ｺﾞｼｯｸM-PRO" panose="020F0600000000000000" pitchFamily="50" charset="-128"/>
              </a:rPr>
              <a:t>研修プログラム管理委員会は社会医学系専門医協会に、</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専攻医の</a:t>
            </a:r>
            <a:r>
              <a:rPr lang="ja-JP" altLang="en-US" sz="2400" b="0" dirty="0">
                <a:latin typeface="HG丸ｺﾞｼｯｸM-PRO" panose="020F0600000000000000" pitchFamily="50" charset="-128"/>
                <a:ea typeface="HG丸ｺﾞｼｯｸM-PRO" panose="020F0600000000000000" pitchFamily="50" charset="-128"/>
              </a:rPr>
              <a:t>登録申請を行い、登録番号が付与される。</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0" dirty="0">
                <a:latin typeface="HG丸ｺﾞｼｯｸM-PRO" panose="020F0600000000000000" pitchFamily="50" charset="-128"/>
                <a:ea typeface="HG丸ｺﾞｼｯｸM-PRO" panose="020F0600000000000000" pitchFamily="50" charset="-128"/>
              </a:rPr>
              <a:t>専攻医登録が完了した後に、専攻医を担当する指導医と</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0" dirty="0">
                <a:latin typeface="HG丸ｺﾞｼｯｸM-PRO" panose="020F0600000000000000" pitchFamily="50" charset="-128"/>
                <a:ea typeface="HG丸ｺﾞｼｯｸM-PRO" panose="020F0600000000000000" pitchFamily="50" charset="-128"/>
              </a:rPr>
              <a:t>指導契約を結ぶ。</a:t>
            </a:r>
            <a:endParaRPr lang="en-US" altLang="ja-JP" sz="2400" b="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＊専門医認定の際に必要となるため、書面等で記録を残す。</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b="0" dirty="0">
                <a:latin typeface="HG丸ｺﾞｼｯｸM-PRO" panose="020F0600000000000000" pitchFamily="50" charset="-128"/>
                <a:ea typeface="HG丸ｺﾞｼｯｸM-PRO" panose="020F0600000000000000" pitchFamily="50" charset="-128"/>
              </a:rPr>
              <a:t>専攻医の登録料は、年間</a:t>
            </a:r>
            <a:r>
              <a:rPr lang="en-US" altLang="ja-JP" sz="2400" b="0" dirty="0">
                <a:latin typeface="HG丸ｺﾞｼｯｸM-PRO" panose="020F0600000000000000" pitchFamily="50" charset="-128"/>
                <a:ea typeface="HG丸ｺﾞｼｯｸM-PRO" panose="020F0600000000000000" pitchFamily="50" charset="-128"/>
              </a:rPr>
              <a:t>5000</a:t>
            </a:r>
            <a:r>
              <a:rPr lang="ja-JP" altLang="en-US" sz="2400" b="0" dirty="0">
                <a:latin typeface="HG丸ｺﾞｼｯｸM-PRO" panose="020F0600000000000000" pitchFamily="50" charset="-128"/>
                <a:ea typeface="HG丸ｺﾞｼｯｸM-PRO" panose="020F0600000000000000" pitchFamily="50" charset="-128"/>
              </a:rPr>
              <a:t>円</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○専門研修計画の立案</a:t>
            </a:r>
          </a:p>
          <a:p>
            <a:pPr marL="0" indent="0">
              <a:buNone/>
            </a:pPr>
            <a:r>
              <a:rPr lang="ja-JP" altLang="en-US" sz="2400" b="0" dirty="0">
                <a:latin typeface="HG丸ｺﾞｼｯｸM-PRO" panose="020F0600000000000000" pitchFamily="50" charset="-128"/>
                <a:ea typeface="HG丸ｺﾞｼｯｸM-PRO" panose="020F0600000000000000" pitchFamily="50" charset="-128"/>
              </a:rPr>
              <a:t>・専攻医は担当指導医と協議を行い専門研修計画を立案する。</a:t>
            </a:r>
            <a:endParaRPr lang="en-US" altLang="ja-JP" sz="2400" b="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48716" y="6389871"/>
            <a:ext cx="4309355" cy="265078"/>
          </a:xfrm>
          <a:prstGeom prst="rect">
            <a:avLst/>
          </a:prstGeom>
        </p:spPr>
      </p:pic>
    </p:spTree>
    <p:extLst>
      <p:ext uri="{BB962C8B-B14F-4D97-AF65-F5344CB8AC3E}">
        <p14:creationId xmlns:p14="http://schemas.microsoft.com/office/powerpoint/2010/main" val="14480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ja-JP" altLang="en-US" sz="4000" b="1" dirty="0">
                <a:solidFill>
                  <a:schemeClr val="tx1"/>
                </a:solidFill>
                <a:latin typeface="+mj-ea"/>
              </a:rPr>
              <a:t>専攻医は順次</a:t>
            </a:r>
            <a:r>
              <a:rPr lang="ja-JP" altLang="en-US" sz="4000" b="1" dirty="0">
                <a:solidFill>
                  <a:schemeClr val="tx1"/>
                </a:solidFill>
                <a:latin typeface="+mj-ea"/>
              </a:rPr>
              <a:t>受付</a:t>
            </a:r>
            <a:endParaRPr kumimoji="1" lang="ja-JP" altLang="en-US" sz="4000" b="1" dirty="0">
              <a:solidFill>
                <a:schemeClr val="tx1"/>
              </a:solidFill>
              <a:latin typeface="+mj-ea"/>
            </a:endParaRPr>
          </a:p>
        </p:txBody>
      </p:sp>
      <p:sp>
        <p:nvSpPr>
          <p:cNvPr id="3" name="コンテンツ プレースホルダー 2"/>
          <p:cNvSpPr>
            <a:spLocks noGrp="1"/>
          </p:cNvSpPr>
          <p:nvPr>
            <p:ph idx="1"/>
          </p:nvPr>
        </p:nvSpPr>
        <p:spPr>
          <a:xfrm>
            <a:off x="251520" y="1196752"/>
            <a:ext cx="8640960" cy="5400600"/>
          </a:xfrm>
        </p:spPr>
        <p:txBody>
          <a:bodyPr>
            <a:normAutofit/>
          </a:bodyPr>
          <a:lstStyle/>
          <a:p>
            <a:r>
              <a:rPr lang="ja-JP" altLang="en-US" sz="2800" dirty="0">
                <a:latin typeface="HG丸ｺﾞｼｯｸM-PRO" panose="020F0600000000000000" pitchFamily="50" charset="-128"/>
                <a:ea typeface="HG丸ｺﾞｼｯｸM-PRO" panose="020F0600000000000000" pitchFamily="50" charset="-128"/>
              </a:rPr>
              <a:t>専攻医の期間は３年間（早期修了も可）</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妊娠・出産・育児、病気休暇等で延長も可（</a:t>
            </a:r>
            <a:r>
              <a:rPr lang="en-US" altLang="ja-JP" sz="2800" dirty="0">
                <a:latin typeface="HG丸ｺﾞｼｯｸM-PRO" panose="020F0600000000000000" pitchFamily="50" charset="-128"/>
                <a:ea typeface="HG丸ｺﾞｼｯｸM-PRO" panose="020F0600000000000000" pitchFamily="50" charset="-128"/>
              </a:rPr>
              <a:t>6</a:t>
            </a:r>
            <a:r>
              <a:rPr lang="ja-JP" altLang="en-US" sz="2800" dirty="0">
                <a:latin typeface="HG丸ｺﾞｼｯｸM-PRO" panose="020F0600000000000000" pitchFamily="50" charset="-128"/>
                <a:ea typeface="HG丸ｺﾞｼｯｸM-PRO" panose="020F0600000000000000" pitchFamily="50" charset="-128"/>
              </a:rPr>
              <a:t>年まで）</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通年で登録（３か月遡れる）</a:t>
            </a:r>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専攻医には、担当指導医が１名つく</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研修手帳に活動・研修を記録していく</a:t>
            </a:r>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全ての専攻医は、各研修プログラム管理委員会を</a:t>
            </a:r>
            <a:endParaRPr kumimoji="1"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通じて、社会医学系専門医協会に登録する</a:t>
            </a:r>
            <a:endParaRPr kumimoji="1"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・協会構成学会（８学会）に加入し、学会発表する</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4294967295"/>
          </p:nvPr>
        </p:nvSpPr>
        <p:spPr>
          <a:xfrm>
            <a:off x="6811094" y="6024562"/>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ADB87D-9F7F-4C46-8F28-D6F304944E08}" type="slidenum">
              <a:rPr kumimoji="1" lang="ja-JP" altLang="en-US" sz="1200" b="0" i="0" u="none" strike="noStrike" kern="1200" cap="none" spc="0" normalizeH="0" baseline="0" noProof="0" smtClean="0">
                <a:ln>
                  <a:noFill/>
                </a:ln>
                <a:solidFill>
                  <a:srgbClr val="000000"/>
                </a:solidFill>
                <a:effectLst/>
                <a:uLnTx/>
                <a:uFillTx/>
                <a:latin typeface="ＭＳ ゴシック" pitchFamily="49" charset="-128"/>
                <a:ea typeface="ＭＳ ゴシック"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p:txBody>
      </p:sp>
      <p:pic>
        <p:nvPicPr>
          <p:cNvPr id="5" name="図 4"/>
          <p:cNvPicPr>
            <a:picLocks noChangeAspect="1"/>
          </p:cNvPicPr>
          <p:nvPr/>
        </p:nvPicPr>
        <p:blipFill>
          <a:blip r:embed="rId2"/>
          <a:stretch>
            <a:fillRect/>
          </a:stretch>
        </p:blipFill>
        <p:spPr>
          <a:xfrm>
            <a:off x="4562271" y="6450831"/>
            <a:ext cx="4309355" cy="265078"/>
          </a:xfrm>
          <a:prstGeom prst="rect">
            <a:avLst/>
          </a:prstGeom>
        </p:spPr>
      </p:pic>
    </p:spTree>
    <p:extLst>
      <p:ext uri="{BB962C8B-B14F-4D97-AF65-F5344CB8AC3E}">
        <p14:creationId xmlns:p14="http://schemas.microsoft.com/office/powerpoint/2010/main" val="287006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52718"/>
            <a:ext cx="8640960" cy="756002"/>
          </a:xfrm>
        </p:spPr>
        <p:txBody>
          <a:bodyPr/>
          <a:lstStyle/>
          <a:p>
            <a:r>
              <a:rPr kumimoji="1" lang="ja-JP" altLang="en-US" sz="4000" b="1" dirty="0">
                <a:solidFill>
                  <a:schemeClr val="tx1"/>
                </a:solidFill>
                <a:latin typeface="+mj-ea"/>
              </a:rPr>
              <a:t>専門研修の方法</a:t>
            </a:r>
          </a:p>
        </p:txBody>
      </p:sp>
      <p:sp>
        <p:nvSpPr>
          <p:cNvPr id="3" name="コンテンツ プレースホルダー 2"/>
          <p:cNvSpPr>
            <a:spLocks noGrp="1"/>
          </p:cNvSpPr>
          <p:nvPr>
            <p:ph sz="half" idx="1"/>
          </p:nvPr>
        </p:nvSpPr>
        <p:spPr>
          <a:xfrm>
            <a:off x="251520" y="1052736"/>
            <a:ext cx="8640960" cy="5571232"/>
          </a:xfrm>
        </p:spPr>
        <p:txBody>
          <a:bodyPr>
            <a:noAutofit/>
          </a:bodyPr>
          <a:lstStyle/>
          <a:p>
            <a:pPr marL="0" indent="0">
              <a:buNone/>
            </a:pPr>
            <a:r>
              <a:rPr kumimoji="1" lang="ja-JP" altLang="en-US" sz="2400" b="1" dirty="0">
                <a:latin typeface="HG丸ｺﾞｼｯｸM-PRO" panose="020F0600000000000000" pitchFamily="50" charset="-128"/>
                <a:ea typeface="HG丸ｺﾞｼｯｸM-PRO" panose="020F0600000000000000" pitchFamily="50" charset="-128"/>
              </a:rPr>
              <a:t>① </a:t>
            </a:r>
            <a:r>
              <a:rPr lang="ja-JP" altLang="en-US" sz="2400" b="1" u="sng" dirty="0">
                <a:latin typeface="HG丸ｺﾞｼｯｸM-PRO" panose="020F0600000000000000" pitchFamily="50" charset="-128"/>
                <a:ea typeface="HG丸ｺﾞｼｯｸM-PRO" panose="020F0600000000000000" pitchFamily="50" charset="-128"/>
              </a:rPr>
              <a:t>実践</a:t>
            </a:r>
            <a:r>
              <a:rPr kumimoji="1" lang="ja-JP" altLang="en-US" sz="2400" b="1" u="sng" dirty="0">
                <a:latin typeface="HG丸ｺﾞｼｯｸM-PRO" panose="020F0600000000000000" pitchFamily="50" charset="-128"/>
                <a:ea typeface="HG丸ｺﾞｼｯｸM-PRO" panose="020F0600000000000000" pitchFamily="50" charset="-128"/>
              </a:rPr>
              <a:t>現場</a:t>
            </a:r>
            <a:r>
              <a:rPr kumimoji="1" lang="ja-JP" altLang="en-US" sz="2400" b="1" dirty="0">
                <a:latin typeface="HG丸ｺﾞｼｯｸM-PRO" panose="020F0600000000000000" pitchFamily="50" charset="-128"/>
                <a:ea typeface="HG丸ｺﾞｼｯｸM-PRO" panose="020F0600000000000000" pitchFamily="50" charset="-128"/>
              </a:rPr>
              <a:t>での学習</a:t>
            </a:r>
            <a:endParaRPr kumimoji="1" lang="en-US" altLang="ja-JP" sz="2400" b="1"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・３分野（</a:t>
            </a:r>
            <a:r>
              <a:rPr lang="ja-JP" altLang="ja-JP" sz="2400" dirty="0">
                <a:latin typeface="HG丸ｺﾞｼｯｸM-PRO" panose="020F0600000000000000" pitchFamily="50" charset="-128"/>
                <a:ea typeface="HG丸ｺﾞｼｯｸM-PRO" panose="020F0600000000000000" pitchFamily="50" charset="-128"/>
              </a:rPr>
              <a:t>行政・地域、産業・環境、医療</a:t>
            </a:r>
            <a:r>
              <a:rPr lang="ja-JP" altLang="en-US" sz="2400" dirty="0">
                <a:latin typeface="HG丸ｺﾞｼｯｸM-PRO" panose="020F0600000000000000" pitchFamily="50" charset="-128"/>
                <a:ea typeface="HG丸ｺﾞｼｯｸM-PRO" panose="020F0600000000000000" pitchFamily="50" charset="-128"/>
              </a:rPr>
              <a:t>）の課題の経験</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（１つの主分野と２つの副分野）を４つの実践現場</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u="sng" dirty="0">
                <a:latin typeface="HG丸ｺﾞｼｯｸM-PRO" panose="020F0600000000000000" pitchFamily="50" charset="-128"/>
                <a:ea typeface="HG丸ｺﾞｼｯｸM-PRO" panose="020F0600000000000000" pitchFamily="50" charset="-128"/>
              </a:rPr>
              <a:t>行政機関、職域機関、医療機関、 教育・研究機関</a:t>
            </a:r>
            <a:r>
              <a:rPr lang="ja-JP" altLang="en-US" sz="2400" dirty="0">
                <a:latin typeface="HG丸ｺﾞｼｯｸM-PRO" panose="020F0600000000000000" pitchFamily="50" charset="-128"/>
                <a:ea typeface="HG丸ｺﾞｼｯｸM-PRO" panose="020F0600000000000000" pitchFamily="50" charset="-128"/>
              </a:rPr>
              <a:t>）の</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60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いずれか（または複数）で行う</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副分野</a:t>
            </a:r>
            <a:r>
              <a:rPr lang="ja-JP" altLang="en-US" sz="2400" dirty="0">
                <a:latin typeface="HG丸ｺﾞｼｯｸM-PRO" panose="020F0600000000000000" pitchFamily="50" charset="-128"/>
                <a:ea typeface="HG丸ｺﾞｼｯｸM-PRO" panose="020F0600000000000000" pitchFamily="50" charset="-128"/>
              </a:rPr>
              <a:t>は、</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３年で各３０時間</a:t>
            </a:r>
            <a:r>
              <a:rPr lang="ja-JP" altLang="en-US" sz="2400" dirty="0">
                <a:latin typeface="HG丸ｺﾞｼｯｸM-PRO" panose="020F0600000000000000" pitchFamily="50" charset="-128"/>
                <a:ea typeface="HG丸ｺﾞｼｯｸM-PRO" panose="020F0600000000000000" pitchFamily="50" charset="-128"/>
              </a:rPr>
              <a:t>程度経験する</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② </a:t>
            </a:r>
            <a:r>
              <a:rPr lang="ja-JP" altLang="en-US" sz="2400" b="1" u="sng" dirty="0">
                <a:latin typeface="HG丸ｺﾞｼｯｸM-PRO" panose="020F0600000000000000" pitchFamily="50" charset="-128"/>
                <a:ea typeface="HG丸ｺﾞｼｯｸM-PRO" panose="020F0600000000000000" pitchFamily="50" charset="-128"/>
              </a:rPr>
              <a:t>基本プログラム</a:t>
            </a:r>
            <a:endParaRPr lang="en-US" altLang="ja-JP" sz="24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・分野に関わらず共通のカリキュラム</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学会開催時</a:t>
            </a:r>
            <a:r>
              <a:rPr lang="ja-JP" altLang="en-US" sz="2400" dirty="0">
                <a:latin typeface="HG丸ｺﾞｼｯｸM-PRO" panose="020F0600000000000000" pitchFamily="50" charset="-128"/>
                <a:ea typeface="HG丸ｺﾞｼｯｸM-PRO" panose="020F0600000000000000" pitchFamily="50" charset="-128"/>
              </a:rPr>
              <a:t>等の研修プログラム、</a:t>
            </a:r>
            <a:r>
              <a:rPr lang="ja-JP" altLang="en-US" sz="2400" b="1" dirty="0">
                <a:latin typeface="HG丸ｺﾞｼｯｸM-PRO" panose="020F0600000000000000" pitchFamily="50" charset="-128"/>
                <a:ea typeface="HG丸ｺﾞｼｯｸM-PRO" panose="020F0600000000000000" pitchFamily="50" charset="-128"/>
              </a:rPr>
              <a:t>公衆衛生系大学院</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0" indent="0">
              <a:spcBef>
                <a:spcPts val="0"/>
              </a:spcBef>
              <a:spcAft>
                <a:spcPts val="0"/>
              </a:spcAft>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b="1" dirty="0">
                <a:latin typeface="HG丸ｺﾞｼｯｸM-PRO" panose="020F0600000000000000" pitchFamily="50" charset="-128"/>
                <a:ea typeface="HG丸ｺﾞｼｯｸM-PRO" panose="020F0600000000000000" pitchFamily="50" charset="-128"/>
              </a:rPr>
              <a:t>国立保健医療科学院</a:t>
            </a:r>
            <a:r>
              <a:rPr lang="ja-JP" altLang="en-US" sz="2400" dirty="0">
                <a:latin typeface="HG丸ｺﾞｼｯｸM-PRO" panose="020F0600000000000000" pitchFamily="50" charset="-128"/>
                <a:ea typeface="HG丸ｺﾞｼｯｸM-PRO" panose="020F0600000000000000" pitchFamily="50" charset="-128"/>
              </a:rPr>
              <a:t>等のプログラム、</a:t>
            </a:r>
            <a:r>
              <a:rPr lang="en-US" altLang="ja-JP" sz="2400" dirty="0">
                <a:solidFill>
                  <a:srgbClr val="FF0000"/>
                </a:solidFill>
                <a:latin typeface="HG丸ｺﾞｼｯｸM-PRO" panose="020F0600000000000000" pitchFamily="50" charset="-128"/>
                <a:ea typeface="HG丸ｺﾞｼｯｸM-PRO" panose="020F0600000000000000" pitchFamily="50" charset="-128"/>
              </a:rPr>
              <a:t>e-</a:t>
            </a:r>
            <a:r>
              <a:rPr lang="ja-JP" altLang="en-US" sz="2400" dirty="0">
                <a:solidFill>
                  <a:srgbClr val="FF0000"/>
                </a:solidFill>
                <a:latin typeface="HG丸ｺﾞｼｯｸM-PRO" panose="020F0600000000000000" pitchFamily="50" charset="-128"/>
                <a:ea typeface="HG丸ｺﾞｼｯｸM-PRO" panose="020F0600000000000000" pitchFamily="50" charset="-128"/>
              </a:rPr>
              <a:t>ラーニングで提供</a:t>
            </a:r>
            <a:endParaRPr lang="en-US" altLang="ja-JP" sz="24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kumimoji="1" lang="ja-JP" altLang="en-US" sz="2400" b="1" dirty="0">
                <a:latin typeface="HG丸ｺﾞｼｯｸM-PRO" panose="020F0600000000000000" pitchFamily="50" charset="-128"/>
                <a:ea typeface="HG丸ｺﾞｼｯｸM-PRO" panose="020F0600000000000000" pitchFamily="50" charset="-128"/>
              </a:rPr>
              <a:t>③</a:t>
            </a:r>
            <a:r>
              <a:rPr lang="ja-JP" altLang="en-US" sz="2400" b="1" dirty="0">
                <a:latin typeface="HG丸ｺﾞｼｯｸM-PRO" panose="020F0600000000000000" pitchFamily="50" charset="-128"/>
                <a:ea typeface="HG丸ｺﾞｼｯｸM-PRO" panose="020F0600000000000000" pitchFamily="50" charset="-128"/>
              </a:rPr>
              <a:t> </a:t>
            </a:r>
            <a:r>
              <a:rPr kumimoji="1" lang="ja-JP" altLang="en-US" sz="2400" b="1" u="sng" dirty="0">
                <a:latin typeface="HG丸ｺﾞｼｯｸM-PRO" panose="020F0600000000000000" pitchFamily="50" charset="-128"/>
                <a:ea typeface="HG丸ｺﾞｼｯｸM-PRO" panose="020F0600000000000000" pitchFamily="50" charset="-128"/>
              </a:rPr>
              <a:t>研究活動</a:t>
            </a:r>
            <a:endParaRPr kumimoji="1" lang="en-US" altLang="ja-JP" sz="2400" b="1" u="sng"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a:solidFill>
                  <a:srgbClr val="FF0000"/>
                </a:solidFill>
                <a:latin typeface="HG丸ｺﾞｼｯｸM-PRO" panose="020F0600000000000000" pitchFamily="50" charset="-128"/>
                <a:ea typeface="HG丸ｺﾞｼｯｸM-PRO" panose="020F0600000000000000" pitchFamily="50" charset="-128"/>
              </a:rPr>
              <a:t>協会構成</a:t>
            </a:r>
            <a:r>
              <a:rPr lang="en-US" altLang="ja-JP" sz="2400" dirty="0">
                <a:solidFill>
                  <a:srgbClr val="FF0000"/>
                </a:solidFill>
                <a:latin typeface="HG丸ｺﾞｼｯｸM-PRO" panose="020F0600000000000000" pitchFamily="50" charset="-128"/>
                <a:ea typeface="HG丸ｺﾞｼｯｸM-PRO" panose="020F0600000000000000" pitchFamily="50" charset="-128"/>
              </a:rPr>
              <a:t>8</a:t>
            </a:r>
            <a:r>
              <a:rPr lang="ja-JP" altLang="en-US" sz="2400" dirty="0">
                <a:solidFill>
                  <a:srgbClr val="FF0000"/>
                </a:solidFill>
                <a:latin typeface="HG丸ｺﾞｼｯｸM-PRO" panose="020F0600000000000000" pitchFamily="50" charset="-128"/>
                <a:ea typeface="HG丸ｺﾞｼｯｸM-PRO" panose="020F0600000000000000" pitchFamily="50" charset="-128"/>
              </a:rPr>
              <a:t>学会</a:t>
            </a:r>
            <a:r>
              <a:rPr lang="ja-JP" altLang="en-US" sz="2400" dirty="0">
                <a:latin typeface="HG丸ｺﾞｼｯｸM-PRO" panose="020F0600000000000000" pitchFamily="50" charset="-128"/>
                <a:ea typeface="HG丸ｺﾞｼｯｸM-PRO" panose="020F0600000000000000" pitchFamily="50" charset="-128"/>
              </a:rPr>
              <a:t>の学術大会等で発表（筆頭演者）</a:t>
            </a:r>
            <a:endParaRPr kumimoji="1"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④ </a:t>
            </a:r>
            <a:r>
              <a:rPr kumimoji="1" lang="ja-JP" altLang="en-US" sz="2400" b="1" u="sng" dirty="0">
                <a:latin typeface="HG丸ｺﾞｼｯｸM-PRO" panose="020F0600000000000000" pitchFamily="50" charset="-128"/>
                <a:ea typeface="HG丸ｺﾞｼｯｸM-PRO" panose="020F0600000000000000" pitchFamily="50" charset="-128"/>
              </a:rPr>
              <a:t>自己学習</a:t>
            </a:r>
            <a:endParaRPr kumimoji="1" lang="en-US" altLang="ja-JP" sz="2400" b="1" u="sng"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328911"/>
            <a:ext cx="4309355" cy="265078"/>
          </a:xfrm>
          <a:prstGeom prst="rect">
            <a:avLst/>
          </a:prstGeom>
        </p:spPr>
      </p:pic>
    </p:spTree>
    <p:extLst>
      <p:ext uri="{BB962C8B-B14F-4D97-AF65-F5344CB8AC3E}">
        <p14:creationId xmlns:p14="http://schemas.microsoft.com/office/powerpoint/2010/main" val="379670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1520" y="188640"/>
            <a:ext cx="8640960" cy="720080"/>
          </a:xfrm>
          <a:prstGeom prst="rect">
            <a:avLst/>
          </a:prstGeom>
        </p:spPr>
        <p:txBody>
          <a:bodyPr/>
          <a:lstStyle/>
          <a:p>
            <a:r>
              <a:rPr kumimoji="1" lang="ja-JP" altLang="en-US" sz="4000" b="1" dirty="0">
                <a:latin typeface="+mj-ea"/>
              </a:rPr>
              <a:t>専門研修実績記録システム</a:t>
            </a:r>
          </a:p>
        </p:txBody>
      </p:sp>
      <p:sp>
        <p:nvSpPr>
          <p:cNvPr id="2" name="コンテンツ プレースホルダー 1"/>
          <p:cNvSpPr>
            <a:spLocks noGrp="1"/>
          </p:cNvSpPr>
          <p:nvPr>
            <p:ph idx="1"/>
          </p:nvPr>
        </p:nvSpPr>
        <p:spPr/>
        <p:txBody>
          <a:bodyPr>
            <a:normAutofit/>
          </a:bodyPr>
          <a:lstStyle/>
          <a:p>
            <a:pPr marL="0" indent="0">
              <a:buNone/>
            </a:pPr>
            <a:r>
              <a:rPr kumimoji="1" lang="ja-JP" altLang="en-US" dirty="0">
                <a:latin typeface="HG丸ｺﾞｼｯｸM-PRO" panose="020F0600000000000000" pitchFamily="50" charset="-128"/>
                <a:ea typeface="HG丸ｺﾞｼｯｸM-PRO" panose="020F0600000000000000" pitchFamily="50" charset="-128"/>
              </a:rPr>
              <a:t>専攻医は、専門研修実績記録システム</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（当面は、専攻医研修手帳（</a:t>
            </a:r>
            <a:r>
              <a:rPr kumimoji="1" lang="en-US" altLang="ja-JP" dirty="0">
                <a:latin typeface="HG丸ｺﾞｼｯｸM-PRO" panose="020F0600000000000000" pitchFamily="50" charset="-128"/>
                <a:ea typeface="HG丸ｺﾞｼｯｸM-PRO" panose="020F0600000000000000" pitchFamily="50" charset="-128"/>
              </a:rPr>
              <a:t>Excel</a:t>
            </a:r>
            <a:r>
              <a:rPr kumimoji="1" lang="ja-JP" altLang="en-US" dirty="0">
                <a:latin typeface="HG丸ｺﾞｼｯｸM-PRO" panose="020F0600000000000000" pitchFamily="50" charset="-128"/>
                <a:ea typeface="HG丸ｺﾞｼｯｸM-PRO" panose="020F0600000000000000" pitchFamily="50" charset="-128"/>
              </a:rPr>
              <a:t>版））に</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r>
              <a:rPr kumimoji="1" lang="ja-JP" altLang="en-US" dirty="0">
                <a:latin typeface="HG丸ｺﾞｼｯｸM-PRO" panose="020F0600000000000000" pitchFamily="50" charset="-128"/>
                <a:ea typeface="HG丸ｺﾞｼｯｸM-PRO" panose="020F0600000000000000" pitchFamily="50" charset="-128"/>
              </a:rPr>
              <a:t>研修記録を記載する。</a:t>
            </a:r>
            <a:endParaRPr kumimoji="1" lang="en-US" altLang="ja-JP" dirty="0">
              <a:latin typeface="HG丸ｺﾞｼｯｸM-PRO" panose="020F0600000000000000" pitchFamily="50" charset="-128"/>
              <a:ea typeface="HG丸ｺﾞｼｯｸM-PRO" panose="020F0600000000000000" pitchFamily="50" charset="-128"/>
            </a:endParaRPr>
          </a:p>
          <a:p>
            <a:pPr marL="0" indent="0">
              <a:buNone/>
            </a:pPr>
            <a:endParaRPr lang="en-US" altLang="ja-JP" dirty="0">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将来的にはＷｅｂ上登録システムも検討中。</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668951" y="6267951"/>
            <a:ext cx="4309355" cy="265078"/>
          </a:xfrm>
          <a:prstGeom prst="rect">
            <a:avLst/>
          </a:prstGeom>
        </p:spPr>
      </p:pic>
    </p:spTree>
    <p:extLst>
      <p:ext uri="{BB962C8B-B14F-4D97-AF65-F5344CB8AC3E}">
        <p14:creationId xmlns:p14="http://schemas.microsoft.com/office/powerpoint/2010/main" val="390547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215516" y="1460031"/>
            <a:ext cx="8712968" cy="5001419"/>
          </a:xfrm>
        </p:spPr>
        <p:txBody>
          <a:bodyPr/>
          <a:lstStyle/>
          <a:p>
            <a:r>
              <a:rPr lang="en-US" altLang="ja-JP" sz="2000" dirty="0">
                <a:latin typeface="HG丸ｺﾞｼｯｸM-PRO" panose="020F0600000000000000" pitchFamily="50" charset="-128"/>
                <a:ea typeface="HG丸ｺﾞｼｯｸM-PRO" panose="020F0600000000000000" pitchFamily="50" charset="-128"/>
              </a:rPr>
              <a:t>MPH</a:t>
            </a:r>
            <a:r>
              <a:rPr lang="ja-JP" altLang="en-US" sz="2000" dirty="0">
                <a:latin typeface="HG丸ｺﾞｼｯｸM-PRO" panose="020F0600000000000000" pitchFamily="50" charset="-128"/>
                <a:ea typeface="HG丸ｺﾞｼｯｸM-PRO" panose="020F0600000000000000" pitchFamily="50" charset="-128"/>
              </a:rPr>
              <a:t>学位プログラム提供する専門職大学院</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dirty="0">
                <a:solidFill>
                  <a:srgbClr val="FF0000"/>
                </a:solidFill>
                <a:latin typeface="HG丸ｺﾞｼｯｸM-PRO" panose="020F0600000000000000" pitchFamily="50" charset="-128"/>
                <a:ea typeface="HG丸ｺﾞｼｯｸM-PRO" panose="020F0600000000000000" pitchFamily="50" charset="-128"/>
              </a:rPr>
              <a:t>2012</a:t>
            </a:r>
            <a:r>
              <a:rPr lang="ja-JP" altLang="en-US" sz="2000" dirty="0">
                <a:solidFill>
                  <a:srgbClr val="FF0000"/>
                </a:solidFill>
                <a:latin typeface="HG丸ｺﾞｼｯｸM-PRO" panose="020F0600000000000000" pitchFamily="50" charset="-128"/>
                <a:ea typeface="HG丸ｺﾞｼｯｸM-PRO" panose="020F0600000000000000" pitchFamily="50" charset="-128"/>
              </a:rPr>
              <a:t>年～）</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lvl="1"/>
            <a:r>
              <a:rPr lang="en-US" altLang="ja-JP" sz="2000" dirty="0">
                <a:latin typeface="HG丸ｺﾞｼｯｸM-PRO" panose="020F0600000000000000" pitchFamily="50" charset="-128"/>
                <a:ea typeface="HG丸ｺﾞｼｯｸM-PRO" panose="020F0600000000000000" pitchFamily="50" charset="-128"/>
              </a:rPr>
              <a:t>MPH</a:t>
            </a:r>
            <a:r>
              <a:rPr lang="ja-JP" altLang="en-US" sz="2000" dirty="0">
                <a:latin typeface="HG丸ｺﾞｼｯｸM-PRO" panose="020F0600000000000000" pitchFamily="50" charset="-128"/>
                <a:ea typeface="HG丸ｺﾞｼｯｸM-PRO" panose="020F0600000000000000" pitchFamily="50" charset="-128"/>
              </a:rPr>
              <a:t>プログラム修了相当をもって、基本プログラム全体の修了とみなす。</a:t>
            </a:r>
          </a:p>
          <a:p>
            <a:r>
              <a:rPr lang="ja-JP" altLang="en-US" sz="2000" dirty="0">
                <a:latin typeface="HG丸ｺﾞｼｯｸM-PRO" panose="020F0600000000000000" pitchFamily="50" charset="-128"/>
                <a:ea typeface="HG丸ｺﾞｼｯｸM-PRO" panose="020F0600000000000000" pitchFamily="50" charset="-128"/>
              </a:rPr>
              <a:t>専門職大学院以外の</a:t>
            </a:r>
            <a:r>
              <a:rPr lang="en-US" altLang="ja-JP" sz="2000" dirty="0">
                <a:latin typeface="HG丸ｺﾞｼｯｸM-PRO" panose="020F0600000000000000" pitchFamily="50" charset="-128"/>
                <a:ea typeface="HG丸ｺﾞｼｯｸM-PRO" panose="020F0600000000000000" pitchFamily="50" charset="-128"/>
              </a:rPr>
              <a:t>MPH</a:t>
            </a:r>
            <a:r>
              <a:rPr lang="ja-JP" altLang="en-US" sz="2000" dirty="0">
                <a:latin typeface="HG丸ｺﾞｼｯｸM-PRO" panose="020F0600000000000000" pitchFamily="50" charset="-128"/>
                <a:ea typeface="HG丸ｺﾞｼｯｸM-PRO" panose="020F0600000000000000" pitchFamily="50" charset="-128"/>
              </a:rPr>
              <a:t>学位プログラムを提供する大学院、</a:t>
            </a:r>
            <a:r>
              <a:rPr lang="en-US" altLang="ja-JP" sz="2000" dirty="0">
                <a:latin typeface="HG丸ｺﾞｼｯｸM-PRO" panose="020F0600000000000000" pitchFamily="50" charset="-128"/>
                <a:ea typeface="HG丸ｺﾞｼｯｸM-PRO" panose="020F0600000000000000" pitchFamily="50" charset="-128"/>
              </a:rPr>
              <a:t>MPH</a:t>
            </a:r>
            <a:r>
              <a:rPr lang="ja-JP" altLang="en-US" sz="2000" dirty="0">
                <a:latin typeface="HG丸ｺﾞｼｯｸM-PRO" panose="020F0600000000000000" pitchFamily="50" charset="-128"/>
                <a:ea typeface="HG丸ｺﾞｼｯｸM-PRO" panose="020F0600000000000000" pitchFamily="50" charset="-128"/>
              </a:rPr>
              <a:t>以外の大学院における社会医学系関連学位プログラム、国立保健医療科学院</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dirty="0">
                <a:solidFill>
                  <a:srgbClr val="FF0000"/>
                </a:solidFill>
                <a:latin typeface="HG丸ｺﾞｼｯｸM-PRO" panose="020F0600000000000000" pitchFamily="50" charset="-128"/>
                <a:ea typeface="HG丸ｺﾞｼｯｸM-PRO" panose="020F0600000000000000" pitchFamily="50" charset="-128"/>
              </a:rPr>
              <a:t>2012</a:t>
            </a:r>
            <a:r>
              <a:rPr lang="ja-JP" altLang="en-US" sz="2000" dirty="0">
                <a:solidFill>
                  <a:srgbClr val="FF0000"/>
                </a:solidFill>
                <a:latin typeface="HG丸ｺﾞｼｯｸM-PRO" panose="020F0600000000000000" pitchFamily="50" charset="-128"/>
                <a:ea typeface="HG丸ｺﾞｼｯｸM-PRO" panose="020F0600000000000000" pitchFamily="50" charset="-128"/>
              </a:rPr>
              <a:t>年～）</a:t>
            </a:r>
            <a:r>
              <a:rPr lang="ja-JP" altLang="en-US" sz="2000" dirty="0">
                <a:latin typeface="HG丸ｺﾞｼｯｸM-PRO" panose="020F0600000000000000" pitchFamily="50" charset="-128"/>
                <a:ea typeface="HG丸ｺﾞｼｯｸM-PRO" panose="020F0600000000000000" pitchFamily="50" charset="-128"/>
              </a:rPr>
              <a:t>、産業医科大学産業医学基本講座</a:t>
            </a:r>
            <a:r>
              <a:rPr lang="ja-JP" altLang="en-US" sz="2000" dirty="0">
                <a:solidFill>
                  <a:srgbClr val="FF0000"/>
                </a:solidFill>
                <a:latin typeface="HG丸ｺﾞｼｯｸM-PRO" panose="020F0600000000000000" pitchFamily="50" charset="-128"/>
                <a:ea typeface="HG丸ｺﾞｼｯｸM-PRO" panose="020F0600000000000000" pitchFamily="50" charset="-128"/>
              </a:rPr>
              <a:t>（</a:t>
            </a:r>
            <a:r>
              <a:rPr lang="en-US" altLang="ja-JP" sz="2000" dirty="0">
                <a:solidFill>
                  <a:srgbClr val="FF0000"/>
                </a:solidFill>
                <a:latin typeface="HG丸ｺﾞｼｯｸM-PRO" panose="020F0600000000000000" pitchFamily="50" charset="-128"/>
                <a:ea typeface="HG丸ｺﾞｼｯｸM-PRO" panose="020F0600000000000000" pitchFamily="50" charset="-128"/>
              </a:rPr>
              <a:t>2017</a:t>
            </a:r>
            <a:r>
              <a:rPr lang="ja-JP" altLang="en-US" sz="2000" dirty="0">
                <a:solidFill>
                  <a:srgbClr val="FF0000"/>
                </a:solidFill>
                <a:latin typeface="HG丸ｺﾞｼｯｸM-PRO" panose="020F0600000000000000" pitchFamily="50" charset="-128"/>
                <a:ea typeface="HG丸ｺﾞｼｯｸM-PRO" panose="020F0600000000000000" pitchFamily="50" charset="-128"/>
              </a:rPr>
              <a:t>年～）</a:t>
            </a:r>
            <a:endParaRPr lang="en-US" altLang="ja-JP" sz="2000" dirty="0">
              <a:solidFill>
                <a:srgbClr val="FF0000"/>
              </a:solidFill>
              <a:latin typeface="HG丸ｺﾞｼｯｸM-PRO" panose="020F0600000000000000" pitchFamily="50" charset="-128"/>
              <a:ea typeface="HG丸ｺﾞｼｯｸM-PRO" panose="020F0600000000000000" pitchFamily="50" charset="-128"/>
            </a:endParaRPr>
          </a:p>
          <a:p>
            <a:pPr lvl="1"/>
            <a:r>
              <a:rPr lang="ja-JP" altLang="en-US" sz="2000" dirty="0">
                <a:latin typeface="HG丸ｺﾞｼｯｸM-PRO" panose="020F0600000000000000" pitchFamily="50" charset="-128"/>
                <a:ea typeface="HG丸ｺﾞｼｯｸM-PRO" panose="020F0600000000000000" pitchFamily="50" charset="-128"/>
              </a:rPr>
              <a:t>申請・シラバス提供により判断したうえで、修了相当をもって、基本プログラム全体の修了とみなす。</a:t>
            </a:r>
          </a:p>
          <a:p>
            <a:r>
              <a:rPr lang="ja-JP" altLang="en-US" sz="2000" dirty="0">
                <a:latin typeface="HG丸ｺﾞｼｯｸM-PRO" panose="020F0600000000000000" pitchFamily="50" charset="-128"/>
                <a:ea typeface="HG丸ｺﾞｼｯｸM-PRO" panose="020F0600000000000000" pitchFamily="50" charset="-128"/>
              </a:rPr>
              <a:t>大学院または国立保健医療科学院等の授業科目・研修履修</a:t>
            </a:r>
            <a:endParaRPr lang="en-US" altLang="ja-JP" sz="2000" dirty="0">
              <a:latin typeface="HG丸ｺﾞｼｯｸM-PRO" panose="020F0600000000000000" pitchFamily="50" charset="-128"/>
              <a:ea typeface="HG丸ｺﾞｼｯｸM-PRO" panose="020F0600000000000000" pitchFamily="50" charset="-128"/>
            </a:endParaRPr>
          </a:p>
          <a:p>
            <a:pPr lvl="1"/>
            <a:r>
              <a:rPr lang="ja-JP" altLang="en-US" sz="2000" dirty="0">
                <a:latin typeface="HG丸ｺﾞｼｯｸM-PRO" panose="020F0600000000000000" pitchFamily="50" charset="-128"/>
                <a:ea typeface="HG丸ｺﾞｼｯｸM-PRO" panose="020F0600000000000000" pitchFamily="50" charset="-128"/>
              </a:rPr>
              <a:t>申請・シラバス提供により科目単位で判断したうえで、履修証明をもって、当該科目の修了と認定する。</a:t>
            </a:r>
            <a:endParaRPr lang="en-US" altLang="ja-JP" sz="2000" dirty="0">
              <a:latin typeface="HG丸ｺﾞｼｯｸM-PRO" panose="020F0600000000000000" pitchFamily="50" charset="-128"/>
              <a:ea typeface="HG丸ｺﾞｼｯｸM-PRO" panose="020F0600000000000000" pitchFamily="50" charset="-128"/>
            </a:endParaRPr>
          </a:p>
          <a:p>
            <a:pPr lvl="1"/>
            <a:r>
              <a:rPr lang="en-US" altLang="ja-JP" sz="2000" dirty="0">
                <a:latin typeface="HG丸ｺﾞｼｯｸM-PRO" panose="020F0600000000000000" pitchFamily="50" charset="-128"/>
                <a:ea typeface="HG丸ｺﾞｼｯｸM-PRO" panose="020F0600000000000000" pitchFamily="50" charset="-128"/>
              </a:rPr>
              <a:t>HP</a:t>
            </a:r>
            <a:r>
              <a:rPr lang="ja-JP" altLang="en-US" sz="2000">
                <a:latin typeface="HG丸ｺﾞｼｯｸM-PRO" panose="020F0600000000000000" pitchFamily="50" charset="-128"/>
                <a:ea typeface="HG丸ｺﾞｼｯｸM-PRO" panose="020F0600000000000000" pitchFamily="50" charset="-128"/>
              </a:rPr>
              <a:t>で公表</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5" name="タイトル 4"/>
          <p:cNvSpPr>
            <a:spLocks noGrp="1"/>
          </p:cNvSpPr>
          <p:nvPr>
            <p:ph type="title"/>
          </p:nvPr>
        </p:nvSpPr>
        <p:spPr>
          <a:xfrm>
            <a:off x="457200" y="274638"/>
            <a:ext cx="8229600" cy="634082"/>
          </a:xfrm>
        </p:spPr>
        <p:txBody>
          <a:bodyPr/>
          <a:lstStyle/>
          <a:p>
            <a:r>
              <a:rPr lang="ja-JP" altLang="en-US" sz="4000" b="1" dirty="0"/>
              <a:t>基本プログラムの認定</a:t>
            </a:r>
            <a:endParaRPr kumimoji="1" lang="ja-JP" altLang="en-US" sz="4000" b="1" dirty="0"/>
          </a:p>
        </p:txBody>
      </p:sp>
      <p:pic>
        <p:nvPicPr>
          <p:cNvPr id="4" name="図 3"/>
          <p:cNvPicPr>
            <a:picLocks noChangeAspect="1"/>
          </p:cNvPicPr>
          <p:nvPr/>
        </p:nvPicPr>
        <p:blipFill>
          <a:blip r:embed="rId2"/>
          <a:stretch>
            <a:fillRect/>
          </a:stretch>
        </p:blipFill>
        <p:spPr>
          <a:xfrm>
            <a:off x="4562271" y="6328911"/>
            <a:ext cx="4309355" cy="265078"/>
          </a:xfrm>
          <a:prstGeom prst="rect">
            <a:avLst/>
          </a:prstGeom>
        </p:spPr>
      </p:pic>
    </p:spTree>
    <p:extLst>
      <p:ext uri="{BB962C8B-B14F-4D97-AF65-F5344CB8AC3E}">
        <p14:creationId xmlns:p14="http://schemas.microsoft.com/office/powerpoint/2010/main" val="394228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62670"/>
            <a:ext cx="8640960" cy="706090"/>
          </a:xfrm>
          <a:prstGeom prst="rect">
            <a:avLst/>
          </a:prstGeom>
        </p:spPr>
        <p:txBody>
          <a:bodyPr/>
          <a:lstStyle/>
          <a:p>
            <a:r>
              <a:rPr kumimoji="1" lang="ja-JP" altLang="en-US" sz="4000" b="1" dirty="0">
                <a:latin typeface="+mj-ea"/>
              </a:rPr>
              <a:t>専攻医によるフィードバック</a:t>
            </a:r>
          </a:p>
        </p:txBody>
      </p:sp>
      <p:sp>
        <p:nvSpPr>
          <p:cNvPr id="4" name="コンテンツ プレースホルダー 3"/>
          <p:cNvSpPr>
            <a:spLocks noGrp="1"/>
          </p:cNvSpPr>
          <p:nvPr>
            <p:ph idx="1"/>
          </p:nvPr>
        </p:nvSpPr>
        <p:spPr>
          <a:xfrm>
            <a:off x="251520" y="1628800"/>
            <a:ext cx="8640960" cy="4497363"/>
          </a:xfrm>
        </p:spPr>
        <p:txBody>
          <a:bodyPr>
            <a:normAutofit/>
          </a:bodyPr>
          <a:lstStyle/>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ja-JP" sz="2400" dirty="0">
                <a:latin typeface="HG丸ｺﾞｼｯｸM-PRO" panose="020F0600000000000000" pitchFamily="50" charset="-128"/>
                <a:ea typeface="HG丸ｺﾞｼｯｸM-PRO" panose="020F0600000000000000" pitchFamily="50" charset="-128"/>
              </a:rPr>
              <a:t>専攻医は、プログラムの運営状況</a:t>
            </a:r>
            <a:r>
              <a:rPr lang="ja-JP" altLang="en-US" sz="2400" dirty="0">
                <a:latin typeface="HG丸ｺﾞｼｯｸM-PRO" panose="020F0600000000000000" pitchFamily="50" charset="-128"/>
                <a:ea typeface="HG丸ｺﾞｼｯｸM-PRO" panose="020F0600000000000000" pitchFamily="50" charset="-128"/>
              </a:rPr>
              <a:t>、</a:t>
            </a:r>
            <a:r>
              <a:rPr lang="ja-JP" altLang="ja-JP" sz="2400" dirty="0">
                <a:latin typeface="HG丸ｺﾞｼｯｸM-PRO" panose="020F0600000000000000" pitchFamily="50" charset="-128"/>
                <a:ea typeface="HG丸ｺﾞｼｯｸM-PRO" panose="020F0600000000000000" pitchFamily="50" charset="-128"/>
              </a:rPr>
              <a:t>研修内容の満足度</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専攻医の処遇および安全確保等に関する項目等の項目に</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ついて、指導医および研修プログラムを評価する機会を</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年１回以上与えられる</a:t>
            </a:r>
            <a:r>
              <a:rPr lang="ja-JP" altLang="en-US" sz="2400" dirty="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ja-JP" altLang="ja-JP" sz="2400" dirty="0">
                <a:latin typeface="HG丸ｺﾞｼｯｸM-PRO" panose="020F0600000000000000" pitchFamily="50" charset="-128"/>
                <a:ea typeface="HG丸ｺﾞｼｯｸM-PRO" panose="020F0600000000000000" pitchFamily="50" charset="-128"/>
              </a:rPr>
              <a:t>研修プログラム管理委員会は、本評価によって専攻医に</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ja-JP" sz="2400" dirty="0">
                <a:latin typeface="HG丸ｺﾞｼｯｸM-PRO" panose="020F0600000000000000" pitchFamily="50" charset="-128"/>
                <a:ea typeface="HG丸ｺﾞｼｯｸM-PRO" panose="020F0600000000000000" pitchFamily="50" charset="-128"/>
              </a:rPr>
              <a:t>不利益が生じることがないようにする責任を負ってい</a:t>
            </a:r>
            <a:r>
              <a:rPr lang="ja-JP" altLang="en-US" sz="2400" dirty="0">
                <a:latin typeface="HG丸ｺﾞｼｯｸM-PRO" panose="020F0600000000000000" pitchFamily="50" charset="-128"/>
                <a:ea typeface="HG丸ｺﾞｼｯｸM-PRO" panose="020F0600000000000000" pitchFamily="50" charset="-128"/>
              </a:rPr>
              <a:t>る</a:t>
            </a:r>
            <a:r>
              <a:rPr lang="ja-JP" altLang="ja-JP" sz="2400" dirty="0">
                <a:latin typeface="HG丸ｺﾞｼｯｸM-PRO" panose="020F0600000000000000" pitchFamily="50" charset="-128"/>
                <a:ea typeface="HG丸ｺﾞｼｯｸM-PRO" panose="020F0600000000000000" pitchFamily="50" charset="-128"/>
              </a:rPr>
              <a:t>。</a:t>
            </a:r>
          </a:p>
          <a:p>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stretch>
            <a:fillRect/>
          </a:stretch>
        </p:blipFill>
        <p:spPr>
          <a:xfrm>
            <a:off x="4562271" y="6344151"/>
            <a:ext cx="4309355" cy="265078"/>
          </a:xfrm>
          <a:prstGeom prst="rect">
            <a:avLst/>
          </a:prstGeom>
        </p:spPr>
      </p:pic>
    </p:spTree>
    <p:extLst>
      <p:ext uri="{BB962C8B-B14F-4D97-AF65-F5344CB8AC3E}">
        <p14:creationId xmlns:p14="http://schemas.microsoft.com/office/powerpoint/2010/main" val="157871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0648"/>
            <a:ext cx="8928992" cy="1008112"/>
          </a:xfrm>
          <a:prstGeom prst="rect">
            <a:avLst/>
          </a:prstGeom>
        </p:spPr>
        <p:txBody>
          <a:bodyPr/>
          <a:lstStyle/>
          <a:p>
            <a:pPr marL="0" indent="0">
              <a:buNone/>
            </a:pPr>
            <a:r>
              <a:rPr lang="ja-JP" altLang="en-US" sz="3600" b="1" dirty="0">
                <a:latin typeface="+mj-ea"/>
              </a:rPr>
              <a:t>一般社団法人　社会医学系専門医協会</a:t>
            </a:r>
            <a:br>
              <a:rPr lang="en-US" altLang="ja-JP" sz="2800" b="1" dirty="0">
                <a:latin typeface="+mj-ea"/>
              </a:rPr>
            </a:br>
            <a:r>
              <a:rPr lang="ja-JP" altLang="en-US" sz="2400" b="1" dirty="0">
                <a:latin typeface="+mj-ea"/>
              </a:rPr>
              <a:t>（</a:t>
            </a:r>
            <a:r>
              <a:rPr lang="en-US" altLang="ja-JP" sz="2400" b="1" dirty="0">
                <a:latin typeface="+mj-ea"/>
              </a:rPr>
              <a:t>Japan Board of Public Health and Social Medicine</a:t>
            </a:r>
            <a:r>
              <a:rPr lang="ja-JP" altLang="en-US" sz="2400" b="1" dirty="0">
                <a:latin typeface="+mj-ea"/>
              </a:rPr>
              <a:t>）</a:t>
            </a:r>
            <a:endParaRPr kumimoji="1" lang="ja-JP" altLang="en-US" sz="4000" b="1" dirty="0">
              <a:latin typeface="+mj-ea"/>
            </a:endParaRPr>
          </a:p>
        </p:txBody>
      </p:sp>
      <p:sp>
        <p:nvSpPr>
          <p:cNvPr id="3" name="コンテンツ プレースホルダー 2"/>
          <p:cNvSpPr>
            <a:spLocks noGrp="1"/>
          </p:cNvSpPr>
          <p:nvPr>
            <p:ph idx="1"/>
          </p:nvPr>
        </p:nvSpPr>
        <p:spPr>
          <a:xfrm>
            <a:off x="251520" y="1241376"/>
            <a:ext cx="8640960" cy="5616624"/>
          </a:xfrm>
        </p:spPr>
        <p:txBody>
          <a:bodyPr>
            <a:normAutofit/>
          </a:bodyPr>
          <a:lstStyle/>
          <a:p>
            <a:pPr marL="0" indent="0">
              <a:buNone/>
            </a:pPr>
            <a:r>
              <a:rPr lang="ja-JP" altLang="en-US" sz="2400" b="1" dirty="0">
                <a:latin typeface="HG丸ｺﾞｼｯｸM-PRO" panose="020F0600000000000000" pitchFamily="50" charset="-128"/>
                <a:ea typeface="HG丸ｺﾞｼｯｸM-PRO" panose="020F0600000000000000" pitchFamily="50" charset="-128"/>
              </a:rPr>
              <a:t>・設立</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平成</a:t>
            </a:r>
            <a:r>
              <a:rPr lang="en-US" altLang="ja-JP" sz="2400" dirty="0">
                <a:latin typeface="HG丸ｺﾞｼｯｸM-PRO" panose="020F0600000000000000" pitchFamily="50" charset="-128"/>
                <a:ea typeface="HG丸ｺﾞｼｯｸM-PRO" panose="020F0600000000000000" pitchFamily="50" charset="-128"/>
              </a:rPr>
              <a:t>28</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12</a:t>
            </a:r>
            <a:r>
              <a:rPr lang="ja-JP" altLang="en-US" sz="2400" dirty="0">
                <a:latin typeface="HG丸ｺﾞｼｯｸM-PRO" panose="020F0600000000000000" pitchFamily="50" charset="-128"/>
                <a:ea typeface="HG丸ｺﾞｼｯｸM-PRO" panose="020F0600000000000000" pitchFamily="50" charset="-128"/>
              </a:rPr>
              <a:t>月５日</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・構成（社員）</a:t>
            </a:r>
            <a:endParaRPr lang="en-US" altLang="ja-JP" sz="2400" b="1" dirty="0">
              <a:latin typeface="HG丸ｺﾞｼｯｸM-PRO" panose="020F0600000000000000" pitchFamily="50" charset="-128"/>
              <a:ea typeface="HG丸ｺﾞｼｯｸM-PRO" panose="020F0600000000000000" pitchFamily="50" charset="-128"/>
            </a:endParaRPr>
          </a:p>
          <a:p>
            <a:pPr eaLnBrk="1" hangingPunct="1">
              <a:buFontTx/>
              <a:buNone/>
            </a:pPr>
            <a:r>
              <a:rPr lang="ja-JP" altLang="en-US" sz="2000" dirty="0">
                <a:latin typeface="HG丸ｺﾞｼｯｸM-PRO" pitchFamily="49" charset="-128"/>
                <a:ea typeface="HG丸ｺﾞｼｯｸM-PRO" pitchFamily="49" charset="-128"/>
              </a:rPr>
              <a:t>　　日本衛生学会、日本産業衛生学会、日本公衆衛生学会、日本疫学会、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日本医療・病院管理学会、日本医療情報学会、日本災害医学会、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日本職業・災害医学会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全国保健所長会、全国衛生部長会、地方衛生研究所全国協議会、</a:t>
            </a:r>
            <a:endParaRPr lang="en-US" altLang="ja-JP" sz="2000" dirty="0">
              <a:latin typeface="HG丸ｺﾞｼｯｸM-PRO" pitchFamily="49" charset="-128"/>
              <a:ea typeface="HG丸ｺﾞｼｯｸM-PRO" pitchFamily="49" charset="-128"/>
            </a:endParaRPr>
          </a:p>
          <a:p>
            <a:pPr eaLnBrk="1" hangingPunct="1">
              <a:buFontTx/>
              <a:buNone/>
            </a:pPr>
            <a:r>
              <a:rPr lang="ja-JP" altLang="en-US" sz="2000" dirty="0">
                <a:latin typeface="HG丸ｺﾞｼｯｸM-PRO" pitchFamily="49" charset="-128"/>
                <a:ea typeface="HG丸ｺﾞｼｯｸM-PRO" pitchFamily="49" charset="-128"/>
              </a:rPr>
              <a:t>　　全国機関衛生学公衆衛生学教育協議会、日本医師会、日本医学連合会</a:t>
            </a:r>
            <a:endParaRPr lang="en-US" altLang="ja-JP" sz="2000" dirty="0">
              <a:latin typeface="HG丸ｺﾞｼｯｸM-PRO" pitchFamily="49" charset="-128"/>
              <a:ea typeface="HG丸ｺﾞｼｯｸM-PRO" pitchFamily="49" charset="-128"/>
            </a:endParaRPr>
          </a:p>
          <a:p>
            <a:pPr eaLnBrk="1" hangingPunct="1">
              <a:buFontTx/>
              <a:buNone/>
            </a:pPr>
            <a:r>
              <a:rPr lang="en-US" altLang="ja-JP" sz="2000" dirty="0">
                <a:latin typeface="HG丸ｺﾞｼｯｸM-PRO" pitchFamily="49" charset="-128"/>
                <a:ea typeface="HG丸ｺﾞｼｯｸM-PRO" pitchFamily="49" charset="-128"/>
              </a:rPr>
              <a:t>      </a:t>
            </a:r>
          </a:p>
          <a:p>
            <a:pPr eaLnBrk="1" hangingPunct="1">
              <a:buFontTx/>
              <a:buNone/>
            </a:pPr>
            <a:r>
              <a:rPr lang="en-US" altLang="ja-JP" sz="2000" dirty="0">
                <a:latin typeface="HG丸ｺﾞｼｯｸM-PRO" pitchFamily="49" charset="-128"/>
                <a:ea typeface="HG丸ｺﾞｼｯｸM-PRO" pitchFamily="49" charset="-128"/>
              </a:rPr>
              <a:t>	</a:t>
            </a:r>
            <a:r>
              <a:rPr lang="en-US" altLang="ja-JP" sz="2000" b="1" dirty="0">
                <a:latin typeface="HG丸ｺﾞｼｯｸM-PRO" pitchFamily="49" charset="-128"/>
                <a:ea typeface="HG丸ｺﾞｼｯｸM-PRO" pitchFamily="49" charset="-128"/>
              </a:rPr>
              <a:t>  </a:t>
            </a:r>
            <a:r>
              <a:rPr lang="ja-JP" altLang="en-US" sz="2000" dirty="0">
                <a:latin typeface="HG丸ｺﾞｼｯｸM-PRO" pitchFamily="49" charset="-128"/>
                <a:ea typeface="HG丸ｺﾞｼｯｸM-PRO" pitchFamily="49" charset="-128"/>
              </a:rPr>
              <a:t>　　　　　　　　　　（</a:t>
            </a:r>
            <a:r>
              <a:rPr lang="en-US" altLang="ja-JP" sz="2000" dirty="0">
                <a:latin typeface="HG丸ｺﾞｼｯｸM-PRO" pitchFamily="49" charset="-128"/>
                <a:ea typeface="HG丸ｺﾞｼｯｸM-PRO" pitchFamily="49" charset="-128"/>
              </a:rPr>
              <a:t>14</a:t>
            </a:r>
            <a:r>
              <a:rPr lang="ja-JP" altLang="en-US" sz="2000" dirty="0">
                <a:latin typeface="HG丸ｺﾞｼｯｸM-PRO" pitchFamily="49" charset="-128"/>
                <a:ea typeface="HG丸ｺﾞｼｯｸM-PRO" pitchFamily="49" charset="-128"/>
              </a:rPr>
              <a:t>学会・団体：８学会・６団体＝順不同）</a:t>
            </a:r>
            <a:endParaRPr lang="en-US" altLang="ja-JP" sz="2000" dirty="0">
              <a:latin typeface="HG丸ｺﾞｼｯｸM-PRO" pitchFamily="49" charset="-128"/>
              <a:ea typeface="HG丸ｺﾞｼｯｸM-PRO" pitchFamily="49" charset="-128"/>
            </a:endParaRPr>
          </a:p>
          <a:p>
            <a:pPr marL="0" indent="0">
              <a:buNone/>
            </a:pP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b="1" dirty="0">
                <a:latin typeface="HG丸ｺﾞｼｯｸM-PRO" panose="020F0600000000000000" pitchFamily="50" charset="-128"/>
                <a:ea typeface="HG丸ｺﾞｼｯｸM-PRO" panose="020F0600000000000000" pitchFamily="50" charset="-128"/>
              </a:rPr>
              <a:t>・事務局</a:t>
            </a:r>
            <a:endParaRPr lang="en-US" altLang="ja-JP" sz="2400"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000" dirty="0">
                <a:latin typeface="HG丸ｺﾞｼｯｸM-PRO" panose="020F0600000000000000" pitchFamily="50" charset="-128"/>
                <a:ea typeface="HG丸ｺﾞｼｯｸM-PRO" panose="020F0600000000000000" pitchFamily="50" charset="-128"/>
              </a:rPr>
              <a:t>　東京都文京区（学会支援機構内）</a:t>
            </a:r>
            <a:r>
              <a:rPr lang="en-US" altLang="ja-JP" sz="2000" dirty="0">
                <a:latin typeface="HG丸ｺﾞｼｯｸM-PRO" panose="020F0600000000000000" pitchFamily="50" charset="-128"/>
                <a:ea typeface="HG丸ｺﾞｼｯｸM-PRO" panose="020F0600000000000000" pitchFamily="50" charset="-128"/>
              </a:rPr>
              <a:t>2019</a:t>
            </a:r>
            <a:r>
              <a:rPr lang="ja-JP" altLang="en-US" sz="2000" dirty="0">
                <a:latin typeface="HG丸ｺﾞｼｯｸM-PRO" panose="020F0600000000000000" pitchFamily="50" charset="-128"/>
                <a:ea typeface="HG丸ｺﾞｼｯｸM-PRO" panose="020F0600000000000000" pitchFamily="50" charset="-128"/>
              </a:rPr>
              <a:t>年</a:t>
            </a:r>
            <a:r>
              <a:rPr lang="en-US" altLang="ja-JP" sz="2000" dirty="0">
                <a:latin typeface="HG丸ｺﾞｼｯｸM-PRO" panose="020F0600000000000000" pitchFamily="50" charset="-128"/>
                <a:ea typeface="HG丸ｺﾞｼｯｸM-PRO" panose="020F0600000000000000" pitchFamily="50" charset="-128"/>
              </a:rPr>
              <a:t>7</a:t>
            </a:r>
            <a:r>
              <a:rPr lang="ja-JP" altLang="en-US" sz="2000">
                <a:latin typeface="HG丸ｺﾞｼｯｸM-PRO" panose="020F0600000000000000" pitchFamily="50" charset="-128"/>
                <a:ea typeface="HG丸ｺﾞｼｯｸM-PRO" panose="020F0600000000000000" pitchFamily="50" charset="-128"/>
              </a:rPr>
              <a:t>月移転</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5320768" y="5249837"/>
            <a:ext cx="326243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i="0"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オブザーバー：厚生労働省</a:t>
            </a:r>
          </a:p>
        </p:txBody>
      </p:sp>
      <p:pic>
        <p:nvPicPr>
          <p:cNvPr id="5" name="図 4"/>
          <p:cNvPicPr>
            <a:picLocks noChangeAspect="1"/>
          </p:cNvPicPr>
          <p:nvPr/>
        </p:nvPicPr>
        <p:blipFill>
          <a:blip r:embed="rId2"/>
          <a:stretch>
            <a:fillRect/>
          </a:stretch>
        </p:blipFill>
        <p:spPr>
          <a:xfrm>
            <a:off x="4562271" y="6420351"/>
            <a:ext cx="4309355" cy="265078"/>
          </a:xfrm>
          <a:prstGeom prst="rect">
            <a:avLst/>
          </a:prstGeom>
        </p:spPr>
      </p:pic>
    </p:spTree>
    <p:extLst>
      <p:ext uri="{BB962C8B-B14F-4D97-AF65-F5344CB8AC3E}">
        <p14:creationId xmlns:p14="http://schemas.microsoft.com/office/powerpoint/2010/main" val="168666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4624"/>
            <a:ext cx="8640960" cy="1227584"/>
          </a:xfrm>
          <a:prstGeom prst="rect">
            <a:avLst/>
          </a:prstGeom>
        </p:spPr>
        <p:txBody>
          <a:bodyPr/>
          <a:lstStyle/>
          <a:p>
            <a:r>
              <a:rPr kumimoji="1" lang="ja-JP" altLang="en-US" sz="3600" b="1" dirty="0">
                <a:latin typeface="+mj-ea"/>
              </a:rPr>
              <a:t>研修の休止・中断</a:t>
            </a:r>
            <a:br>
              <a:rPr kumimoji="1" lang="en-US" altLang="ja-JP" sz="3600" b="1" dirty="0">
                <a:latin typeface="+mj-ea"/>
              </a:rPr>
            </a:br>
            <a:r>
              <a:rPr kumimoji="1" lang="ja-JP" altLang="en-US" sz="3600" b="1" dirty="0">
                <a:latin typeface="+mj-ea"/>
              </a:rPr>
              <a:t>プログラム移動／プログラム外研修</a:t>
            </a:r>
          </a:p>
        </p:txBody>
      </p:sp>
      <p:sp>
        <p:nvSpPr>
          <p:cNvPr id="7" name="コンテンツ プレースホルダー 6"/>
          <p:cNvSpPr>
            <a:spLocks noGrp="1"/>
          </p:cNvSpPr>
          <p:nvPr>
            <p:ph idx="1"/>
          </p:nvPr>
        </p:nvSpPr>
        <p:spPr>
          <a:xfrm>
            <a:off x="251520" y="1124744"/>
            <a:ext cx="8640960" cy="5544616"/>
          </a:xfrm>
        </p:spPr>
        <p:txBody>
          <a:bodyPr>
            <a:noAutofit/>
          </a:bodyPr>
          <a:lstStyle/>
          <a:p>
            <a:pPr marL="0" lv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研修の休止</a:t>
            </a:r>
          </a:p>
          <a:p>
            <a:pPr marL="0" lv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病気療養</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産前・産後休業</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育児休業</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介護休業</a:t>
            </a:r>
            <a:r>
              <a:rPr lang="ja-JP" altLang="en-US" sz="2000" b="1"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その他やむを得ない</a:t>
            </a:r>
            <a:endParaRPr lang="en-US" altLang="ja-JP" sz="2000" b="1"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dirty="0">
                <a:latin typeface="HG丸ｺﾞｼｯｸM-PRO" panose="020F0600000000000000" pitchFamily="50" charset="-128"/>
                <a:ea typeface="HG丸ｺﾞｼｯｸM-PRO" panose="020F0600000000000000" pitchFamily="50" charset="-128"/>
              </a:rPr>
              <a:t>事由</a:t>
            </a:r>
            <a:r>
              <a:rPr lang="ja-JP" altLang="en-US" sz="2000" dirty="0">
                <a:latin typeface="HG丸ｺﾞｼｯｸM-PRO" panose="020F0600000000000000" pitchFamily="50" charset="-128"/>
                <a:ea typeface="HG丸ｺﾞｼｯｸM-PRO" panose="020F0600000000000000" pitchFamily="50" charset="-128"/>
              </a:rPr>
              <a:t>がある</a:t>
            </a:r>
            <a:r>
              <a:rPr lang="ja-JP" altLang="en-US" sz="2000" b="0" dirty="0">
                <a:latin typeface="HG丸ｺﾞｼｯｸM-PRO" panose="020F0600000000000000" pitchFamily="50" charset="-128"/>
                <a:ea typeface="HG丸ｺﾞｼｯｸM-PRO" panose="020F0600000000000000" pitchFamily="50" charset="-128"/>
              </a:rPr>
              <a:t>場合、</a:t>
            </a:r>
            <a:r>
              <a:rPr lang="ja-JP" altLang="ja-JP" sz="2000" b="0" dirty="0">
                <a:latin typeface="HG丸ｺﾞｼｯｸM-PRO" panose="020F0600000000000000" pitchFamily="50" charset="-128"/>
                <a:ea typeface="HG丸ｺﾞｼｯｸM-PRO" panose="020F0600000000000000" pitchFamily="50" charset="-128"/>
              </a:rPr>
              <a:t>研修の休止が認めら</a:t>
            </a:r>
            <a:r>
              <a:rPr lang="ja-JP" altLang="en-US" sz="2000" b="0" dirty="0">
                <a:latin typeface="HG丸ｺﾞｼｯｸM-PRO" panose="020F0600000000000000" pitchFamily="50" charset="-128"/>
                <a:ea typeface="HG丸ｺﾞｼｯｸM-PRO" panose="020F0600000000000000" pitchFamily="50" charset="-128"/>
              </a:rPr>
              <a:t>れる。</a:t>
            </a:r>
            <a:endParaRPr lang="en-US" altLang="ja-JP" sz="200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休止期間が通算</a:t>
            </a:r>
            <a:r>
              <a:rPr lang="en-US" altLang="ja-JP" sz="2000" b="0" dirty="0">
                <a:latin typeface="HG丸ｺﾞｼｯｸM-PRO" panose="020F0600000000000000" pitchFamily="50" charset="-128"/>
                <a:ea typeface="HG丸ｺﾞｼｯｸM-PRO" panose="020F0600000000000000" pitchFamily="50" charset="-128"/>
              </a:rPr>
              <a:t>80</a:t>
            </a:r>
            <a:r>
              <a:rPr lang="ja-JP" altLang="ja-JP" sz="2000" b="0" dirty="0">
                <a:latin typeface="HG丸ｺﾞｼｯｸM-PRO" panose="020F0600000000000000" pitchFamily="50" charset="-128"/>
                <a:ea typeface="HG丸ｺﾞｼｯｸM-PRO" panose="020F0600000000000000" pitchFamily="50" charset="-128"/>
              </a:rPr>
              <a:t>日（平日換算）を超えた場合には、</a:t>
            </a:r>
            <a:r>
              <a:rPr lang="ja-JP" altLang="en-US" sz="2000" dirty="0">
                <a:latin typeface="HG丸ｺﾞｼｯｸM-PRO" panose="020F0600000000000000" pitchFamily="50" charset="-128"/>
                <a:ea typeface="HG丸ｺﾞｼｯｸM-PRO" panose="020F0600000000000000" pitchFamily="50" charset="-128"/>
              </a:rPr>
              <a:t>研修</a:t>
            </a:r>
            <a:r>
              <a:rPr lang="ja-JP" altLang="ja-JP" sz="2000" b="0" dirty="0">
                <a:latin typeface="HG丸ｺﾞｼｯｸM-PRO" panose="020F0600000000000000" pitchFamily="50" charset="-128"/>
                <a:ea typeface="HG丸ｺﾞｼｯｸM-PRO" panose="020F0600000000000000" pitchFamily="50" charset="-128"/>
              </a:rPr>
              <a:t>期間を延長</a:t>
            </a:r>
            <a:endParaRPr lang="en-US" altLang="ja-JP" sz="20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する。</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b="0" dirty="0">
                <a:latin typeface="HG丸ｺﾞｼｯｸM-PRO" panose="020F0600000000000000" pitchFamily="50" charset="-128"/>
                <a:ea typeface="HG丸ｺﾞｼｯｸM-PRO" panose="020F0600000000000000" pitchFamily="50" charset="-128"/>
              </a:rPr>
              <a:t>プログラム管理委員会で検討</a:t>
            </a:r>
            <a:r>
              <a:rPr lang="ja-JP" altLang="en-US" sz="2000" dirty="0">
                <a:latin typeface="HG丸ｺﾞｼｯｸM-PRO" panose="020F0600000000000000" pitchFamily="50" charset="-128"/>
                <a:ea typeface="HG丸ｺﾞｼｯｸM-PRO" panose="020F0600000000000000" pitchFamily="50" charset="-128"/>
              </a:rPr>
              <a:t>の上</a:t>
            </a:r>
            <a:r>
              <a:rPr lang="ja-JP" altLang="ja-JP" sz="2000" b="0" dirty="0">
                <a:latin typeface="HG丸ｺﾞｼｯｸM-PRO" panose="020F0600000000000000" pitchFamily="50" charset="-128"/>
                <a:ea typeface="HG丸ｺﾞｼｯｸM-PRO" panose="020F0600000000000000" pitchFamily="50" charset="-128"/>
              </a:rPr>
              <a:t>で統括責任者が承認</a:t>
            </a:r>
            <a:r>
              <a:rPr lang="ja-JP" altLang="en-US" sz="2000" b="0" dirty="0">
                <a:latin typeface="HG丸ｺﾞｼｯｸM-PRO" panose="020F0600000000000000" pitchFamily="50" charset="-128"/>
                <a:ea typeface="HG丸ｺﾞｼｯｸM-PRO" panose="020F0600000000000000" pitchFamily="50" charset="-128"/>
              </a:rPr>
              <a:t>する。</a:t>
            </a:r>
            <a:endParaRPr lang="ja-JP" altLang="ja-JP" sz="20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研修の中断</a:t>
            </a:r>
          </a:p>
          <a:p>
            <a:pPr mar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専攻医からの申請やその他の事由により研修を中断することが</a:t>
            </a:r>
            <a:r>
              <a:rPr lang="ja-JP" altLang="en-US" sz="2000" b="0" dirty="0">
                <a:latin typeface="HG丸ｺﾞｼｯｸM-PRO" panose="020F0600000000000000" pitchFamily="50" charset="-128"/>
                <a:ea typeface="HG丸ｺﾞｼｯｸM-PRO" panose="020F0600000000000000" pitchFamily="50" charset="-128"/>
              </a:rPr>
              <a:t>ある。</a:t>
            </a:r>
            <a:endParaRPr lang="ja-JP" altLang="ja-JP" sz="2000" b="0" dirty="0">
              <a:latin typeface="HG丸ｺﾞｼｯｸM-PRO" panose="020F0600000000000000" pitchFamily="50" charset="-128"/>
              <a:ea typeface="HG丸ｺﾞｼｯｸM-PRO" panose="020F0600000000000000" pitchFamily="50" charset="-128"/>
            </a:endParaRPr>
          </a:p>
          <a:p>
            <a:pPr marL="0" lv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プログラムの移動</a:t>
            </a:r>
          </a:p>
          <a:p>
            <a:pPr marL="0" indent="0">
              <a:spcBef>
                <a:spcPts val="3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a:t>
            </a:r>
            <a:r>
              <a:rPr lang="ja-JP" altLang="ja-JP" sz="2000" b="1" dirty="0">
                <a:latin typeface="HG丸ｺﾞｼｯｸM-PRO" panose="020F0600000000000000" pitchFamily="50" charset="-128"/>
                <a:ea typeface="HG丸ｺﾞｼｯｸM-PRO" panose="020F0600000000000000" pitchFamily="50" charset="-128"/>
              </a:rPr>
              <a:t>１つの専門研修プログラムで一貫した研修を受ける</a:t>
            </a:r>
            <a:r>
              <a:rPr lang="ja-JP" altLang="en-US" sz="2000" b="1" dirty="0">
                <a:latin typeface="HG丸ｺﾞｼｯｸM-PRO" panose="020F0600000000000000" pitchFamily="50" charset="-128"/>
                <a:ea typeface="HG丸ｺﾞｼｯｸM-PRO" panose="020F0600000000000000" pitchFamily="50" charset="-128"/>
              </a:rPr>
              <a:t>ことが原則</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b="0" dirty="0">
                <a:latin typeface="HG丸ｺﾞｼｯｸM-PRO" panose="020F0600000000000000" pitchFamily="50" charset="-128"/>
                <a:ea typeface="HG丸ｺﾞｼｯｸM-PRO" panose="020F0600000000000000" pitchFamily="50" charset="-128"/>
              </a:rPr>
              <a:t>・やむを得ない場合には別の</a:t>
            </a:r>
            <a:r>
              <a:rPr lang="ja-JP" altLang="ja-JP" sz="2000" b="0" dirty="0">
                <a:latin typeface="HG丸ｺﾞｼｯｸM-PRO" panose="020F0600000000000000" pitchFamily="50" charset="-128"/>
                <a:ea typeface="HG丸ｺﾞｼｯｸM-PRO" panose="020F0600000000000000" pitchFamily="50" charset="-128"/>
              </a:rPr>
              <a:t>専門研修プログラム</a:t>
            </a:r>
            <a:r>
              <a:rPr lang="ja-JP" altLang="en-US" sz="2000" b="0" dirty="0">
                <a:latin typeface="HG丸ｺﾞｼｯｸM-PRO" panose="020F0600000000000000" pitchFamily="50" charset="-128"/>
                <a:ea typeface="HG丸ｺﾞｼｯｸM-PRO" panose="020F0600000000000000" pitchFamily="50" charset="-128"/>
              </a:rPr>
              <a:t>へ</a:t>
            </a:r>
            <a:r>
              <a:rPr lang="ja-JP" altLang="ja-JP" sz="2000" b="1" dirty="0">
                <a:latin typeface="HG丸ｺﾞｼｯｸM-PRO" panose="020F0600000000000000" pitchFamily="50" charset="-128"/>
                <a:ea typeface="HG丸ｺﾞｼｯｸM-PRO" panose="020F0600000000000000" pitchFamily="50" charset="-128"/>
              </a:rPr>
              <a:t>移動することが可能</a:t>
            </a:r>
            <a:r>
              <a:rPr lang="ja-JP" altLang="en-US" sz="2000" b="0" dirty="0">
                <a:latin typeface="HG丸ｺﾞｼｯｸM-PRO" panose="020F0600000000000000" pitchFamily="50" charset="-128"/>
                <a:ea typeface="HG丸ｺﾞｼｯｸM-PRO" panose="020F0600000000000000" pitchFamily="50" charset="-128"/>
              </a:rPr>
              <a:t>。</a:t>
            </a:r>
            <a:endParaRPr lang="en-US" altLang="ja-JP" sz="2000" b="0"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400" b="1" dirty="0">
                <a:latin typeface="HG丸ｺﾞｼｯｸM-PRO" panose="020F0600000000000000" pitchFamily="50" charset="-128"/>
                <a:ea typeface="HG丸ｺﾞｼｯｸM-PRO" panose="020F0600000000000000" pitchFamily="50" charset="-128"/>
              </a:rPr>
              <a:t>○</a:t>
            </a:r>
            <a:r>
              <a:rPr lang="ja-JP" altLang="ja-JP" sz="2400" b="1" dirty="0">
                <a:latin typeface="HG丸ｺﾞｼｯｸM-PRO" panose="020F0600000000000000" pitchFamily="50" charset="-128"/>
                <a:ea typeface="HG丸ｺﾞｼｯｸM-PRO" panose="020F0600000000000000" pitchFamily="50" charset="-128"/>
              </a:rPr>
              <a:t>プログラム外学習</a:t>
            </a:r>
          </a:p>
          <a:p>
            <a:pPr marL="0" indent="0">
              <a:spcBef>
                <a:spcPts val="300"/>
              </a:spcBef>
              <a:spcAft>
                <a:spcPts val="0"/>
              </a:spcAft>
              <a:buNone/>
            </a:pPr>
            <a:r>
              <a:rPr lang="ja-JP" altLang="en-US" sz="2000" dirty="0">
                <a:latin typeface="HG丸ｺﾞｼｯｸM-PRO" panose="020F0600000000000000" pitchFamily="50" charset="-128"/>
                <a:ea typeface="HG丸ｺﾞｼｯｸM-PRO" panose="020F0600000000000000" pitchFamily="50" charset="-128"/>
              </a:rPr>
              <a:t>・</a:t>
            </a:r>
            <a:r>
              <a:rPr lang="ja-JP" altLang="ja-JP" sz="2000" b="0" dirty="0">
                <a:latin typeface="HG丸ｺﾞｼｯｸM-PRO" panose="020F0600000000000000" pitchFamily="50" charset="-128"/>
                <a:ea typeface="HG丸ｺﾞｼｯｸM-PRO" panose="020F0600000000000000" pitchFamily="50" charset="-128"/>
              </a:rPr>
              <a:t>専門研修の期間中における</a:t>
            </a:r>
            <a:r>
              <a:rPr lang="ja-JP" altLang="ja-JP" sz="2000" b="1" dirty="0">
                <a:latin typeface="HG丸ｺﾞｼｯｸM-PRO" panose="020F0600000000000000" pitchFamily="50" charset="-128"/>
                <a:ea typeface="HG丸ｺﾞｼｯｸM-PRO" panose="020F0600000000000000" pitchFamily="50" charset="-128"/>
              </a:rPr>
              <a:t>海外の公衆衛生大学院への留学や国際機関で</a:t>
            </a:r>
            <a:endParaRPr lang="en-US" altLang="ja-JP" sz="2000" b="1"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dirty="0">
                <a:latin typeface="HG丸ｺﾞｼｯｸM-PRO" panose="020F0600000000000000" pitchFamily="50" charset="-128"/>
                <a:ea typeface="HG丸ｺﾞｼｯｸM-PRO" panose="020F0600000000000000" pitchFamily="50" charset="-128"/>
              </a:rPr>
              <a:t>の経験等</a:t>
            </a:r>
            <a:r>
              <a:rPr lang="ja-JP" altLang="ja-JP" sz="2000" b="0" dirty="0">
                <a:latin typeface="HG丸ｺﾞｼｯｸM-PRO" panose="020F0600000000000000" pitchFamily="50" charset="-128"/>
                <a:ea typeface="HG丸ｺﾞｼｯｸM-PRO" panose="020F0600000000000000" pitchFamily="50" charset="-128"/>
              </a:rPr>
              <a:t>のプログラム外の経験について、</a:t>
            </a:r>
            <a:r>
              <a:rPr lang="ja-JP" altLang="ja-JP" sz="2000" b="1" dirty="0">
                <a:latin typeface="HG丸ｺﾞｼｯｸM-PRO" panose="020F0600000000000000" pitchFamily="50" charset="-128"/>
                <a:ea typeface="HG丸ｺﾞｼｯｸM-PRO" panose="020F0600000000000000" pitchFamily="50" charset="-128"/>
              </a:rPr>
              <a:t>研修プログラムの経験の一部</a:t>
            </a:r>
            <a:endParaRPr lang="en-US" altLang="ja-JP" sz="2000" b="1" dirty="0">
              <a:latin typeface="HG丸ｺﾞｼｯｸM-PRO" panose="020F0600000000000000" pitchFamily="50" charset="-128"/>
              <a:ea typeface="HG丸ｺﾞｼｯｸM-PRO" panose="020F0600000000000000" pitchFamily="50" charset="-128"/>
            </a:endParaRPr>
          </a:p>
          <a:p>
            <a:pPr marL="0" indent="0">
              <a:spcBef>
                <a:spcPts val="300"/>
              </a:spcBef>
              <a:spcAft>
                <a:spcPts val="0"/>
              </a:spcAft>
              <a:buNone/>
            </a:pPr>
            <a:r>
              <a:rPr lang="ja-JP" altLang="en-US" sz="2000" b="1" dirty="0">
                <a:latin typeface="HG丸ｺﾞｼｯｸM-PRO" panose="020F0600000000000000" pitchFamily="50" charset="-128"/>
                <a:ea typeface="HG丸ｺﾞｼｯｸM-PRO" panose="020F0600000000000000" pitchFamily="50" charset="-128"/>
              </a:rPr>
              <a:t>　</a:t>
            </a:r>
            <a:r>
              <a:rPr lang="ja-JP" altLang="ja-JP" sz="2000" b="1" dirty="0">
                <a:latin typeface="HG丸ｺﾞｼｯｸM-PRO" panose="020F0600000000000000" pitchFamily="50" charset="-128"/>
                <a:ea typeface="HG丸ｺﾞｼｯｸM-PRO" panose="020F0600000000000000" pitchFamily="50" charset="-128"/>
              </a:rPr>
              <a:t>として認めることができる</a:t>
            </a:r>
            <a:r>
              <a:rPr lang="ja-JP" altLang="ja-JP" sz="2000" b="0" dirty="0">
                <a:latin typeface="HG丸ｺﾞｼｯｸM-PRO" panose="020F0600000000000000" pitchFamily="50" charset="-128"/>
                <a:ea typeface="HG丸ｺﾞｼｯｸM-PRO" panose="020F0600000000000000" pitchFamily="50" charset="-128"/>
              </a:rPr>
              <a:t>。</a:t>
            </a:r>
          </a:p>
          <a:p>
            <a:pPr>
              <a:spcBef>
                <a:spcPts val="300"/>
              </a:spcBef>
              <a:spcAft>
                <a:spcPts val="0"/>
              </a:spcAft>
            </a:pP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562271" y="6435591"/>
            <a:ext cx="4309355" cy="265078"/>
          </a:xfrm>
          <a:prstGeom prst="rect">
            <a:avLst/>
          </a:prstGeom>
        </p:spPr>
      </p:pic>
    </p:spTree>
    <p:extLst>
      <p:ext uri="{BB962C8B-B14F-4D97-AF65-F5344CB8AC3E}">
        <p14:creationId xmlns:p14="http://schemas.microsoft.com/office/powerpoint/2010/main" val="321695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784976" cy="720080"/>
          </a:xfrm>
        </p:spPr>
        <p:txBody>
          <a:bodyPr/>
          <a:lstStyle/>
          <a:p>
            <a:r>
              <a:rPr kumimoji="1" lang="ja-JP" altLang="en-US" sz="4000" b="1" dirty="0">
                <a:latin typeface="+mj-ea"/>
              </a:rPr>
              <a:t>評価・修了認定</a:t>
            </a:r>
          </a:p>
        </p:txBody>
      </p:sp>
      <p:sp>
        <p:nvSpPr>
          <p:cNvPr id="6" name="コンテンツ プレースホルダー 5"/>
          <p:cNvSpPr>
            <a:spLocks noGrp="1"/>
          </p:cNvSpPr>
          <p:nvPr>
            <p:ph sz="half" idx="2"/>
          </p:nvPr>
        </p:nvSpPr>
        <p:spPr>
          <a:xfrm>
            <a:off x="251520" y="620688"/>
            <a:ext cx="8640960" cy="6120680"/>
          </a:xfrm>
        </p:spPr>
        <p:txBody>
          <a:bodyPr/>
          <a:lstStyle/>
          <a:p>
            <a:pPr marL="0" indent="0">
              <a:spcAft>
                <a:spcPts val="0"/>
              </a:spcAft>
              <a:buNone/>
            </a:pPr>
            <a:r>
              <a:rPr kumimoji="1" lang="ja-JP" altLang="en-US" sz="2000" b="1" dirty="0">
                <a:latin typeface="HG丸ｺﾞｼｯｸM-PRO" panose="020F0600000000000000" pitchFamily="50" charset="-128"/>
                <a:ea typeface="HG丸ｺﾞｼｯｸM-PRO" panose="020F0600000000000000" pitchFamily="50" charset="-128"/>
              </a:rPr>
              <a:t>○評価</a:t>
            </a:r>
            <a:endParaRPr kumimoji="1" lang="en-US" altLang="ja-JP" sz="2000" b="1" dirty="0">
              <a:latin typeface="HG丸ｺﾞｼｯｸM-PRO" panose="020F0600000000000000" pitchFamily="50" charset="-128"/>
              <a:ea typeface="HG丸ｺﾞｼｯｸM-PRO" panose="020F0600000000000000" pitchFamily="50" charset="-128"/>
            </a:endParaRPr>
          </a:p>
          <a:p>
            <a:pPr marL="0" indent="0">
              <a:spcAft>
                <a:spcPts val="0"/>
              </a:spcAft>
              <a:buNone/>
            </a:pPr>
            <a:r>
              <a:rPr kumimoji="1" lang="ja-JP" altLang="en-US" sz="2000" dirty="0">
                <a:latin typeface="HG丸ｺﾞｼｯｸM-PRO" panose="020F0600000000000000" pitchFamily="50" charset="-128"/>
                <a:ea typeface="HG丸ｺﾞｼｯｸM-PRO" panose="020F0600000000000000" pitchFamily="50" charset="-128"/>
              </a:rPr>
              <a:t>　・形成的評価</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年次終了時／研修</a:t>
            </a:r>
            <a:r>
              <a:rPr kumimoji="1" lang="ja-JP" altLang="en-US" sz="2000" dirty="0">
                <a:latin typeface="HG丸ｺﾞｼｯｸM-PRO" panose="020F0600000000000000" pitchFamily="50" charset="-128"/>
                <a:ea typeface="HG丸ｺﾞｼｯｸM-PRO" panose="020F0600000000000000" pitchFamily="50" charset="-128"/>
              </a:rPr>
              <a:t>要素修了時</a:t>
            </a:r>
            <a:r>
              <a:rPr lang="ja-JP" altLang="en-US" sz="2000" dirty="0">
                <a:latin typeface="HG丸ｺﾞｼｯｸM-PRO" panose="020F0600000000000000" pitchFamily="50" charset="-128"/>
                <a:ea typeface="HG丸ｺﾞｼｯｸM-PRO" panose="020F0600000000000000" pitchFamily="50" charset="-128"/>
              </a:rPr>
              <a:t>／日常的　のフィードバック</a:t>
            </a:r>
            <a:endParaRPr kumimoji="1"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・総括的評価</a:t>
            </a:r>
            <a:endParaRPr lang="en-US" altLang="ja-JP" sz="2000" dirty="0">
              <a:latin typeface="HG丸ｺﾞｼｯｸM-PRO" panose="020F0600000000000000" pitchFamily="50" charset="-128"/>
              <a:ea typeface="HG丸ｺﾞｼｯｸM-PRO" panose="020F0600000000000000" pitchFamily="50" charset="-128"/>
            </a:endParaRPr>
          </a:p>
          <a:p>
            <a:pPr mar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年次終了時／研修要素修了時／</a:t>
            </a:r>
            <a:r>
              <a:rPr lang="ja-JP" altLang="en-US" sz="2000" dirty="0">
                <a:solidFill>
                  <a:srgbClr val="FF0000"/>
                </a:solidFill>
                <a:latin typeface="HG丸ｺﾞｼｯｸM-PRO" panose="020F0600000000000000" pitchFamily="50" charset="-128"/>
                <a:ea typeface="HG丸ｺﾞｼｯｸM-PRO" panose="020F0600000000000000" pitchFamily="50" charset="-128"/>
              </a:rPr>
              <a:t>多職種　による評価（年１回）</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1" dirty="0">
                <a:latin typeface="HG丸ｺﾞｼｯｸM-PRO" panose="020F0600000000000000" pitchFamily="50" charset="-128"/>
                <a:ea typeface="HG丸ｺﾞｼｯｸM-PRO" panose="020F0600000000000000" pitchFamily="50" charset="-128"/>
              </a:rPr>
              <a:t>→専攻医研修実績記録システムの運用（当面はファイル・紙ベース）</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○修了要件</a:t>
            </a:r>
            <a:endParaRPr lang="en-US" altLang="ja-JP" sz="2000" b="1"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１つの主分野および２つの副分野における実践経験</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各論的課題全２</a:t>
            </a:r>
            <a:r>
              <a:rPr lang="ja-JP" altLang="en-US" sz="2000" dirty="0">
                <a:latin typeface="HG丸ｺﾞｼｯｸM-PRO" panose="020F0600000000000000" pitchFamily="50" charset="-128"/>
                <a:ea typeface="HG丸ｺﾞｼｯｸM-PRO" panose="020F0600000000000000" pitchFamily="50" charset="-128"/>
              </a:rPr>
              <a:t>２</a:t>
            </a:r>
            <a:r>
              <a:rPr lang="ja-JP" altLang="ja-JP" sz="2000" dirty="0">
                <a:latin typeface="HG丸ｺﾞｼｯｸM-PRO" panose="020F0600000000000000" pitchFamily="50" charset="-128"/>
                <a:ea typeface="HG丸ｺﾞｼｯｸM-PRO" panose="020F0600000000000000" pitchFamily="50" charset="-128"/>
              </a:rPr>
              <a:t>項目中</a:t>
            </a:r>
            <a:r>
              <a:rPr lang="ja-JP" altLang="en-US" sz="2000" dirty="0">
                <a:latin typeface="HG丸ｺﾞｼｯｸM-PRO" panose="020F0600000000000000" pitchFamily="50" charset="-128"/>
                <a:ea typeface="HG丸ｺﾞｼｯｸM-PRO" panose="020F0600000000000000" pitchFamily="50" charset="-128"/>
              </a:rPr>
              <a:t>経験した３項目以上</a:t>
            </a:r>
            <a:r>
              <a:rPr lang="ja-JP" altLang="ja-JP" sz="2000" dirty="0">
                <a:latin typeface="HG丸ｺﾞｼｯｸM-PRO" panose="020F0600000000000000" pitchFamily="50" charset="-128"/>
                <a:ea typeface="HG丸ｺﾞｼｯｸM-PRO" panose="020F0600000000000000" pitchFamily="50" charset="-128"/>
              </a:rPr>
              <a:t>の</a:t>
            </a:r>
            <a:r>
              <a:rPr lang="ja-JP" altLang="ja-JP" sz="2000" b="1" dirty="0">
                <a:latin typeface="HG丸ｺﾞｼｯｸM-PRO" panose="020F0600000000000000" pitchFamily="50" charset="-128"/>
                <a:ea typeface="HG丸ｺﾞｼｯｸM-PRO" panose="020F0600000000000000" pitchFamily="50" charset="-128"/>
              </a:rPr>
              <a:t>実践経験レポート</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合計５件以上</a:t>
            </a:r>
            <a:r>
              <a:rPr lang="ja-JP" altLang="ja-JP" sz="2000">
                <a:latin typeface="HG丸ｺﾞｼｯｸM-PRO" panose="020F0600000000000000" pitchFamily="50" charset="-128"/>
                <a:ea typeface="HG丸ｺﾞｼｯｸM-PRO" panose="020F0600000000000000" pitchFamily="50" charset="-128"/>
              </a:rPr>
              <a:t>の作成</a:t>
            </a:r>
            <a:endParaRPr lang="ja-JP" altLang="ja-JP" sz="2000">
              <a:solidFill>
                <a:srgbClr val="FF0000"/>
              </a:solidFill>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a:latin typeface="HG丸ｺﾞｼｯｸM-PRO" panose="020F0600000000000000" pitchFamily="50" charset="-128"/>
                <a:ea typeface="HG丸ｺﾞｼｯｸM-PRO" panose="020F0600000000000000" pitchFamily="50" charset="-128"/>
              </a:rPr>
              <a:t>　・</a:t>
            </a:r>
            <a:r>
              <a:rPr lang="ja-JP" altLang="ja-JP" sz="2000" b="1">
                <a:latin typeface="HG丸ｺﾞｼｯｸM-PRO" panose="020F0600000000000000" pitchFamily="50" charset="-128"/>
                <a:ea typeface="HG丸ｺﾞｼｯｸM-PRO" panose="020F0600000000000000" pitchFamily="50" charset="-128"/>
              </a:rPr>
              <a:t>基本プログラムの履修</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関連学会の</a:t>
            </a:r>
            <a:r>
              <a:rPr lang="ja-JP" altLang="ja-JP" sz="2000" b="1" dirty="0">
                <a:latin typeface="HG丸ｺﾞｼｯｸM-PRO" panose="020F0600000000000000" pitchFamily="50" charset="-128"/>
                <a:ea typeface="HG丸ｺﾞｼｯｸM-PRO" panose="020F0600000000000000" pitchFamily="50" charset="-128"/>
              </a:rPr>
              <a:t>学術大会等での発表または論文発表</a:t>
            </a:r>
            <a:r>
              <a:rPr lang="ja-JP" altLang="ja-JP" sz="2000" dirty="0">
                <a:latin typeface="HG丸ｺﾞｼｯｸM-PRO" panose="020F0600000000000000" pitchFamily="50" charset="-128"/>
                <a:ea typeface="HG丸ｺﾞｼｯｸM-PRO" panose="020F0600000000000000" pitchFamily="50" charset="-128"/>
              </a:rPr>
              <a:t>（筆頭</a:t>
            </a:r>
            <a:r>
              <a:rPr lang="ja-JP" altLang="en-US" sz="2000" dirty="0">
                <a:latin typeface="HG丸ｺﾞｼｯｸM-PRO" panose="020F0600000000000000" pitchFamily="50" charset="-128"/>
                <a:ea typeface="HG丸ｺﾞｼｯｸM-PRO" panose="020F0600000000000000" pitchFamily="50" charset="-128"/>
              </a:rPr>
              <a:t>演者・</a:t>
            </a:r>
            <a:r>
              <a:rPr lang="ja-JP" altLang="ja-JP" sz="2000" dirty="0">
                <a:latin typeface="HG丸ｺﾞｼｯｸM-PRO" panose="020F0600000000000000" pitchFamily="50" charset="-128"/>
                <a:ea typeface="HG丸ｺﾞｼｯｸM-PRO" panose="020F0600000000000000" pitchFamily="50" charset="-128"/>
              </a:rPr>
              <a:t>著者）</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専門研修実績記録システムへの必要な</a:t>
            </a:r>
            <a:r>
              <a:rPr lang="ja-JP" altLang="ja-JP" sz="2000" b="1" dirty="0">
                <a:latin typeface="HG丸ｺﾞｼｯｸM-PRO" panose="020F0600000000000000" pitchFamily="50" charset="-128"/>
                <a:ea typeface="HG丸ｺﾞｼｯｸM-PRO" panose="020F0600000000000000" pitchFamily="50" charset="-128"/>
              </a:rPr>
              <a:t>研修記録</a:t>
            </a:r>
            <a:r>
              <a:rPr lang="ja-JP" altLang="ja-JP" sz="2000" dirty="0">
                <a:latin typeface="HG丸ｺﾞｼｯｸM-PRO" panose="020F0600000000000000" pitchFamily="50" charset="-128"/>
                <a:ea typeface="HG丸ｺﾞｼｯｸM-PRO" panose="020F0600000000000000" pitchFamily="50" charset="-128"/>
              </a:rPr>
              <a:t>とフィードバックの</a:t>
            </a:r>
            <a:endParaRPr lang="en-US" altLang="ja-JP" sz="2000" dirty="0">
              <a:latin typeface="HG丸ｺﾞｼｯｸM-PRO" panose="020F0600000000000000" pitchFamily="50" charset="-128"/>
              <a:ea typeface="HG丸ｺﾞｼｯｸM-PRO" panose="020F0600000000000000" pitchFamily="50" charset="-128"/>
            </a:endParaRP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実施記録</a:t>
            </a:r>
          </a:p>
          <a:p>
            <a:pPr marL="0" lvl="0" indent="0">
              <a:spcAft>
                <a:spcPts val="0"/>
              </a:spcAft>
              <a:buNone/>
            </a:pPr>
            <a:r>
              <a:rPr lang="ja-JP" altLang="en-US" sz="2000" dirty="0">
                <a:latin typeface="HG丸ｺﾞｼｯｸM-PRO" panose="020F0600000000000000" pitchFamily="50" charset="-128"/>
                <a:ea typeface="HG丸ｺﾞｼｯｸM-PRO" panose="020F0600000000000000" pitchFamily="50" charset="-128"/>
              </a:rPr>
              <a:t>　・</a:t>
            </a:r>
            <a:r>
              <a:rPr lang="ja-JP" altLang="ja-JP" sz="2000" dirty="0">
                <a:latin typeface="HG丸ｺﾞｼｯｸM-PRO" panose="020F0600000000000000" pitchFamily="50" charset="-128"/>
                <a:ea typeface="HG丸ｺﾞｼｯｸM-PRO" panose="020F0600000000000000" pitchFamily="50" charset="-128"/>
              </a:rPr>
              <a:t>担当指導医による専門研修の目標への到達の確認　</a:t>
            </a: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b="1" dirty="0">
                <a:latin typeface="HG丸ｺﾞｼｯｸM-PRO" panose="020F0600000000000000" pitchFamily="50" charset="-128"/>
                <a:ea typeface="HG丸ｺﾞｼｯｸM-PRO" panose="020F0600000000000000" pitchFamily="50" charset="-128"/>
              </a:rPr>
              <a:t>→研修プログラム委員会での審査・研修統括責任者による修了判定</a:t>
            </a:r>
          </a:p>
          <a:p>
            <a:pPr>
              <a:spcAft>
                <a:spcPts val="0"/>
              </a:spcAft>
              <a:buFont typeface="Arial" panose="020B0604020202020204" pitchFamily="34" charset="0"/>
              <a:buChar char="•"/>
            </a:pPr>
            <a:endParaRPr lang="ja-JP" altLang="en-US" sz="2000" dirty="0">
              <a:latin typeface="HG丸ｺﾞｼｯｸM-PRO" panose="020F0600000000000000" pitchFamily="50" charset="-128"/>
              <a:ea typeface="HG丸ｺﾞｼｯｸM-PRO" panose="020F0600000000000000" pitchFamily="50" charset="-128"/>
            </a:endParaRPr>
          </a:p>
          <a:p>
            <a:pPr marL="457200" lvl="1" indent="0">
              <a:buNone/>
            </a:pPr>
            <a:endParaRPr lang="en-US" altLang="ja-JP"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4748716" y="6481311"/>
            <a:ext cx="4309355" cy="265078"/>
          </a:xfrm>
          <a:prstGeom prst="rect">
            <a:avLst/>
          </a:prstGeom>
        </p:spPr>
      </p:pic>
    </p:spTree>
    <p:extLst>
      <p:ext uri="{BB962C8B-B14F-4D97-AF65-F5344CB8AC3E}">
        <p14:creationId xmlns:p14="http://schemas.microsoft.com/office/powerpoint/2010/main" val="340970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b="1" dirty="0"/>
              <a:t>指導医、専門医、専攻医の登録状況について</a:t>
            </a:r>
            <a:r>
              <a:rPr lang="ja-JP" altLang="en-US" sz="2800" dirty="0"/>
              <a:t> </a:t>
            </a:r>
            <a:endParaRPr kumimoji="1" lang="ja-JP" altLang="en-US" sz="2800" dirty="0"/>
          </a:p>
        </p:txBody>
      </p:sp>
      <p:sp>
        <p:nvSpPr>
          <p:cNvPr id="3" name="コンテンツ プレースホルダー 2"/>
          <p:cNvSpPr>
            <a:spLocks noGrp="1"/>
          </p:cNvSpPr>
          <p:nvPr>
            <p:ph idx="1"/>
          </p:nvPr>
        </p:nvSpPr>
        <p:spPr>
          <a:xfrm>
            <a:off x="774154" y="1780926"/>
            <a:ext cx="8369846" cy="4971567"/>
          </a:xfrm>
        </p:spPr>
        <p:txBody>
          <a:bodyPr>
            <a:normAutofit/>
          </a:bodyPr>
          <a:lstStyle/>
          <a:p>
            <a:pPr>
              <a:lnSpc>
                <a:spcPct val="120000"/>
              </a:lnSpc>
            </a:pPr>
            <a:r>
              <a:rPr lang="en-US" altLang="zh-TW" dirty="0"/>
              <a:t>20</a:t>
            </a:r>
            <a:r>
              <a:rPr lang="en-US" altLang="ja-JP" dirty="0"/>
              <a:t>20</a:t>
            </a:r>
            <a:r>
              <a:rPr lang="zh-TW" altLang="en-US" dirty="0"/>
              <a:t>年</a:t>
            </a:r>
            <a:r>
              <a:rPr lang="en-US" altLang="ja-JP" dirty="0"/>
              <a:t>4</a:t>
            </a:r>
            <a:r>
              <a:rPr lang="ja-JP" altLang="en-US" dirty="0"/>
              <a:t>月現在の登録数</a:t>
            </a:r>
            <a:r>
              <a:rPr lang="en-US" altLang="ja-JP" dirty="0"/>
              <a:t>	3,439</a:t>
            </a:r>
            <a:r>
              <a:rPr lang="ja-JP" altLang="en-US" dirty="0"/>
              <a:t>名</a:t>
            </a:r>
            <a:endParaRPr lang="en-US" altLang="ja-JP" dirty="0"/>
          </a:p>
          <a:p>
            <a:pPr marL="0" indent="0">
              <a:lnSpc>
                <a:spcPct val="120000"/>
              </a:lnSpc>
              <a:buNone/>
            </a:pPr>
            <a:r>
              <a:rPr lang="ja-JP" altLang="en-US" sz="2800" dirty="0"/>
              <a:t>　　（指導医</a:t>
            </a:r>
            <a:r>
              <a:rPr lang="en-US" altLang="ja-JP" sz="2800" dirty="0"/>
              <a:t>2,725</a:t>
            </a:r>
            <a:r>
              <a:rPr lang="ja-JP" altLang="en-US" sz="2800" dirty="0"/>
              <a:t>名、専門医</a:t>
            </a:r>
            <a:r>
              <a:rPr lang="en-US" altLang="ja-JP" sz="2800" dirty="0"/>
              <a:t>374</a:t>
            </a:r>
            <a:r>
              <a:rPr lang="ja-JP" altLang="en-US" sz="2800" dirty="0"/>
              <a:t>名、専攻医</a:t>
            </a:r>
            <a:r>
              <a:rPr lang="en-US" altLang="ja-JP" sz="2800" dirty="0"/>
              <a:t>340</a:t>
            </a:r>
            <a:r>
              <a:rPr lang="ja-JP" altLang="en-US" sz="2800" dirty="0"/>
              <a:t>名）</a:t>
            </a:r>
            <a:endParaRPr lang="en-US" altLang="ja-JP" sz="2800" dirty="0"/>
          </a:p>
          <a:p>
            <a:pPr>
              <a:lnSpc>
                <a:spcPct val="120000"/>
              </a:lnSpc>
            </a:pPr>
            <a:endParaRPr lang="en-US" altLang="ja-JP" dirty="0"/>
          </a:p>
          <a:p>
            <a:pPr marL="1001712" lvl="2" indent="0">
              <a:lnSpc>
                <a:spcPct val="120000"/>
              </a:lnSpc>
              <a:buNone/>
            </a:pPr>
            <a:endParaRPr lang="en-US" altLang="ja-JP" dirty="0"/>
          </a:p>
          <a:p>
            <a:pPr lvl="2">
              <a:lnSpc>
                <a:spcPct val="120000"/>
              </a:lnSpc>
            </a:pPr>
            <a:endParaRPr lang="en-US" altLang="ja-JP" dirty="0">
              <a:solidFill>
                <a:srgbClr val="FF0000"/>
              </a:solidFill>
            </a:endParaRPr>
          </a:p>
        </p:txBody>
      </p:sp>
      <p:pic>
        <p:nvPicPr>
          <p:cNvPr id="5" name="図 4"/>
          <p:cNvPicPr>
            <a:picLocks noChangeAspect="1"/>
          </p:cNvPicPr>
          <p:nvPr/>
        </p:nvPicPr>
        <p:blipFill>
          <a:blip r:embed="rId3"/>
          <a:stretch>
            <a:fillRect/>
          </a:stretch>
        </p:blipFill>
        <p:spPr>
          <a:xfrm>
            <a:off x="4562271" y="6328911"/>
            <a:ext cx="4309355" cy="265078"/>
          </a:xfrm>
          <a:prstGeom prst="rect">
            <a:avLst/>
          </a:prstGeom>
        </p:spPr>
      </p:pic>
      <p:graphicFrame>
        <p:nvGraphicFramePr>
          <p:cNvPr id="6" name="グラフ 5">
            <a:extLst>
              <a:ext uri="{FF2B5EF4-FFF2-40B4-BE49-F238E27FC236}">
                <a16:creationId xmlns:a16="http://schemas.microsoft.com/office/drawing/2014/main" id="{34460D7C-6E2D-44DB-9565-2CD3D2E76FA8}"/>
              </a:ext>
            </a:extLst>
          </p:cNvPr>
          <p:cNvGraphicFramePr>
            <a:graphicFrameLocks/>
          </p:cNvGraphicFramePr>
          <p:nvPr>
            <p:extLst>
              <p:ext uri="{D42A27DB-BD31-4B8C-83A1-F6EECF244321}">
                <p14:modId xmlns:p14="http://schemas.microsoft.com/office/powerpoint/2010/main" val="70624143"/>
              </p:ext>
            </p:extLst>
          </p:nvPr>
        </p:nvGraphicFramePr>
        <p:xfrm>
          <a:off x="892871" y="3429000"/>
          <a:ext cx="7824788" cy="2747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4694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b="1" dirty="0"/>
              <a:t>社会医学系専門医研修プログラム認定一覧</a:t>
            </a:r>
            <a:endParaRPr kumimoji="1" lang="ja-JP" altLang="en-US" sz="2800" dirty="0"/>
          </a:p>
        </p:txBody>
      </p:sp>
      <p:sp>
        <p:nvSpPr>
          <p:cNvPr id="6" name="正方形/長方形 5"/>
          <p:cNvSpPr/>
          <p:nvPr/>
        </p:nvSpPr>
        <p:spPr>
          <a:xfrm>
            <a:off x="7177145" y="1058803"/>
            <a:ext cx="1391728" cy="307777"/>
          </a:xfrm>
          <a:prstGeom prst="rect">
            <a:avLst/>
          </a:prstGeom>
        </p:spPr>
        <p:txBody>
          <a:bodyPr wrap="none">
            <a:spAutoFit/>
          </a:bodyPr>
          <a:lstStyle/>
          <a:p>
            <a:r>
              <a:rPr lang="en-US" altLang="ja-JP" sz="1400" dirty="0"/>
              <a:t>2018</a:t>
            </a:r>
            <a:r>
              <a:rPr lang="ja-JP" altLang="en-US" sz="1400" dirty="0"/>
              <a:t>年</a:t>
            </a:r>
            <a:r>
              <a:rPr lang="en-US" altLang="ja-JP" sz="1400" dirty="0"/>
              <a:t>6</a:t>
            </a:r>
            <a:r>
              <a:rPr lang="ja-JP" altLang="en-US" sz="1400" dirty="0"/>
              <a:t>月時点</a:t>
            </a:r>
          </a:p>
        </p:txBody>
      </p:sp>
      <p:sp>
        <p:nvSpPr>
          <p:cNvPr id="3" name="テキスト ボックス 2"/>
          <p:cNvSpPr txBox="1"/>
          <p:nvPr/>
        </p:nvSpPr>
        <p:spPr>
          <a:xfrm>
            <a:off x="411480" y="1595021"/>
            <a:ext cx="8410575" cy="4401205"/>
          </a:xfrm>
          <a:prstGeom prst="rect">
            <a:avLst/>
          </a:prstGeom>
          <a:noFill/>
        </p:spPr>
        <p:txBody>
          <a:bodyPr wrap="square" rtlCol="0">
            <a:spAutoFit/>
          </a:bodyPr>
          <a:lstStyle/>
          <a:p>
            <a:r>
              <a:rPr kumimoji="1" lang="ja-JP" altLang="en-US" sz="2800" dirty="0"/>
              <a:t>１）認定状況（</a:t>
            </a:r>
            <a:r>
              <a:rPr kumimoji="1" lang="en-US" altLang="ja-JP" sz="2800" dirty="0"/>
              <a:t>2020</a:t>
            </a:r>
            <a:r>
              <a:rPr kumimoji="1" lang="ja-JP" altLang="en-US" sz="2800" dirty="0"/>
              <a:t>年</a:t>
            </a:r>
            <a:r>
              <a:rPr kumimoji="1" lang="en-US" altLang="ja-JP" sz="2800" dirty="0"/>
              <a:t>4</a:t>
            </a:r>
            <a:r>
              <a:rPr kumimoji="1" lang="ja-JP" altLang="en-US" sz="2800" dirty="0"/>
              <a:t>月現在）</a:t>
            </a:r>
            <a:endParaRPr kumimoji="1" lang="en-US" altLang="ja-JP" sz="2800" dirty="0"/>
          </a:p>
          <a:p>
            <a:r>
              <a:rPr lang="ja-JP" altLang="en-US" sz="2800" dirty="0"/>
              <a:t>　　認定</a:t>
            </a:r>
            <a:r>
              <a:rPr lang="en-US" altLang="ja-JP" sz="2800" dirty="0"/>
              <a:t>75</a:t>
            </a:r>
            <a:r>
              <a:rPr lang="ja-JP" altLang="en-US" sz="2800" dirty="0"/>
              <a:t>プログラム</a:t>
            </a:r>
            <a:endParaRPr lang="en-US" altLang="ja-JP" sz="2800" dirty="0"/>
          </a:p>
          <a:p>
            <a:endParaRPr kumimoji="1" lang="en-US" altLang="ja-JP" sz="2800" dirty="0"/>
          </a:p>
          <a:p>
            <a:r>
              <a:rPr lang="ja-JP" altLang="en-US" sz="2800" dirty="0"/>
              <a:t>２）内訳</a:t>
            </a:r>
            <a:endParaRPr lang="en-US" altLang="ja-JP" sz="2800" dirty="0"/>
          </a:p>
          <a:p>
            <a:r>
              <a:rPr kumimoji="1" lang="ja-JP" altLang="en-US" sz="2800" dirty="0"/>
              <a:t>　　複数プログラム都府県：茨城、埼玉、東京、神奈川</a:t>
            </a:r>
            <a:endParaRPr kumimoji="1" lang="en-US" altLang="ja-JP" sz="2800" dirty="0"/>
          </a:p>
          <a:p>
            <a:r>
              <a:rPr lang="ja-JP" altLang="en-US" sz="2800" dirty="0"/>
              <a:t>　　静岡、愛知、奈良、大阪、岡山、高知、熊本</a:t>
            </a:r>
            <a:endParaRPr lang="en-US" altLang="ja-JP" sz="2800" dirty="0"/>
          </a:p>
          <a:p>
            <a:endParaRPr kumimoji="1" lang="en-US" altLang="ja-JP" sz="2800" dirty="0"/>
          </a:p>
          <a:p>
            <a:r>
              <a:rPr lang="ja-JP" altLang="en-US" sz="2800" dirty="0"/>
              <a:t>　　広域プログラム：国立災害医療センター、国立保健　　　</a:t>
            </a:r>
            <a:endParaRPr lang="en-US" altLang="ja-JP" sz="2800" dirty="0"/>
          </a:p>
          <a:p>
            <a:r>
              <a:rPr lang="ja-JP" altLang="en-US" sz="2800" dirty="0"/>
              <a:t>　　医療科学院、</a:t>
            </a:r>
            <a:r>
              <a:rPr kumimoji="1" lang="ja-JP" altLang="en-US" sz="2800" dirty="0"/>
              <a:t>産業医科大学、労働者健康安全機構　　</a:t>
            </a:r>
            <a:endParaRPr kumimoji="1" lang="en-US" altLang="ja-JP" sz="2800" dirty="0"/>
          </a:p>
          <a:p>
            <a:r>
              <a:rPr lang="ja-JP" altLang="en-US" sz="2800" dirty="0"/>
              <a:t>　　</a:t>
            </a:r>
            <a:r>
              <a:rPr kumimoji="1" lang="ja-JP" altLang="en-US" sz="2800" dirty="0"/>
              <a:t>東日本、厚生労働省検疫所、</a:t>
            </a:r>
            <a:r>
              <a:rPr lang="ja-JP" altLang="en-US" sz="2800" dirty="0"/>
              <a:t>厚生労働省医系技官</a:t>
            </a:r>
            <a:endParaRPr kumimoji="1" lang="ja-JP" altLang="en-US" sz="2800" dirty="0"/>
          </a:p>
        </p:txBody>
      </p:sp>
      <p:pic>
        <p:nvPicPr>
          <p:cNvPr id="5" name="図 4"/>
          <p:cNvPicPr>
            <a:picLocks noChangeAspect="1"/>
          </p:cNvPicPr>
          <p:nvPr/>
        </p:nvPicPr>
        <p:blipFill>
          <a:blip r:embed="rId3"/>
          <a:stretch>
            <a:fillRect/>
          </a:stretch>
        </p:blipFill>
        <p:spPr>
          <a:xfrm>
            <a:off x="4616767" y="6420351"/>
            <a:ext cx="4309355" cy="265078"/>
          </a:xfrm>
          <a:prstGeom prst="rect">
            <a:avLst/>
          </a:prstGeom>
        </p:spPr>
      </p:pic>
    </p:spTree>
    <p:extLst>
      <p:ext uri="{BB962C8B-B14F-4D97-AF65-F5344CB8AC3E}">
        <p14:creationId xmlns:p14="http://schemas.microsoft.com/office/powerpoint/2010/main" val="3924806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ja-JP" altLang="en-US" sz="4000" b="1" dirty="0"/>
              <a:t>社会医学系専門医制度のねらい</a:t>
            </a:r>
          </a:p>
        </p:txBody>
      </p:sp>
      <p:sp>
        <p:nvSpPr>
          <p:cNvPr id="3" name="コンテンツ プレースホルダー 2"/>
          <p:cNvSpPr>
            <a:spLocks noGrp="1"/>
          </p:cNvSpPr>
          <p:nvPr>
            <p:ph idx="1"/>
          </p:nvPr>
        </p:nvSpPr>
        <p:spPr>
          <a:xfrm>
            <a:off x="457200" y="1484783"/>
            <a:ext cx="8435280" cy="5236691"/>
          </a:xfrm>
        </p:spPr>
        <p:txBody>
          <a:bodyPr>
            <a:normAutofit/>
          </a:bodyPr>
          <a:lstStyle/>
          <a:p>
            <a:pPr marL="0" indent="0">
              <a:buNone/>
            </a:pPr>
            <a:r>
              <a:rPr lang="ja-JP" altLang="en-US" sz="3600" dirty="0">
                <a:latin typeface="HG丸ｺﾞｼｯｸM-PRO" panose="020F0600000000000000" pitchFamily="50" charset="-128"/>
                <a:ea typeface="HG丸ｺﾞｼｯｸM-PRO" panose="020F0600000000000000" pitchFamily="50" charset="-128"/>
              </a:rPr>
              <a:t>社会医学系専門医制度は</a:t>
            </a:r>
            <a:r>
              <a:rPr lang="en-US" altLang="ja-JP" sz="3600" dirty="0">
                <a:latin typeface="HG丸ｺﾞｼｯｸM-PRO" panose="020F0600000000000000" pitchFamily="50" charset="-128"/>
                <a:ea typeface="HG丸ｺﾞｼｯｸM-PRO" panose="020F0600000000000000" pitchFamily="50" charset="-128"/>
              </a:rPr>
              <a:t>､</a:t>
            </a:r>
          </a:p>
          <a:p>
            <a:pPr marL="0" indent="0">
              <a:buNone/>
            </a:pPr>
            <a:r>
              <a:rPr lang="ja-JP" altLang="en-US" sz="3600" dirty="0">
                <a:latin typeface="HG丸ｺﾞｼｯｸM-PRO" panose="020F0600000000000000" pitchFamily="50" charset="-128"/>
                <a:ea typeface="HG丸ｺﾞｼｯｸM-PRO" panose="020F0600000000000000" pitchFamily="50" charset="-128"/>
              </a:rPr>
              <a:t>　　☆ </a:t>
            </a:r>
            <a:r>
              <a:rPr lang="ja-JP" altLang="en-US" sz="3600" b="1" u="sng" dirty="0">
                <a:latin typeface="HG丸ｺﾞｼｯｸM-PRO" panose="020F0600000000000000" pitchFamily="50" charset="-128"/>
                <a:ea typeface="HG丸ｺﾞｼｯｸM-PRO" panose="020F0600000000000000" pitchFamily="50" charset="-128"/>
              </a:rPr>
              <a:t>個の力</a:t>
            </a:r>
            <a:r>
              <a:rPr lang="ja-JP" altLang="en-US" sz="3600" dirty="0">
                <a:latin typeface="HG丸ｺﾞｼｯｸM-PRO" panose="020F0600000000000000" pitchFamily="50" charset="-128"/>
                <a:ea typeface="HG丸ｺﾞｼｯｸM-PRO" panose="020F0600000000000000" pitchFamily="50" charset="-128"/>
              </a:rPr>
              <a:t>も</a:t>
            </a:r>
            <a:r>
              <a:rPr lang="en-US" altLang="ja-JP" sz="3600" dirty="0">
                <a:latin typeface="HG丸ｺﾞｼｯｸM-PRO" panose="020F0600000000000000" pitchFamily="50" charset="-128"/>
                <a:ea typeface="HG丸ｺﾞｼｯｸM-PRO" panose="020F0600000000000000" pitchFamily="50" charset="-128"/>
              </a:rPr>
              <a:t>､</a:t>
            </a:r>
          </a:p>
          <a:p>
            <a:pPr marL="0" indent="0">
              <a:buNone/>
            </a:pPr>
            <a:r>
              <a:rPr lang="ja-JP" altLang="en-US" sz="3600" dirty="0">
                <a:latin typeface="HG丸ｺﾞｼｯｸM-PRO" panose="020F0600000000000000" pitchFamily="50" charset="-128"/>
                <a:ea typeface="HG丸ｺﾞｼｯｸM-PRO" panose="020F0600000000000000" pitchFamily="50" charset="-128"/>
              </a:rPr>
              <a:t>　　☆ </a:t>
            </a:r>
            <a:r>
              <a:rPr lang="ja-JP" altLang="en-US" sz="3600" b="1" u="sng" dirty="0">
                <a:latin typeface="HG丸ｺﾞｼｯｸM-PRO" panose="020F0600000000000000" pitchFamily="50" charset="-128"/>
                <a:ea typeface="HG丸ｺﾞｼｯｸM-PRO" panose="020F0600000000000000" pitchFamily="50" charset="-128"/>
              </a:rPr>
              <a:t>システムの力</a:t>
            </a:r>
            <a:r>
              <a:rPr lang="ja-JP" altLang="en-US" sz="3600" dirty="0">
                <a:latin typeface="HG丸ｺﾞｼｯｸM-PRO" panose="020F0600000000000000" pitchFamily="50" charset="-128"/>
                <a:ea typeface="HG丸ｺﾞｼｯｸM-PRO" panose="020F0600000000000000" pitchFamily="50" charset="-128"/>
              </a:rPr>
              <a:t>も</a:t>
            </a:r>
            <a:r>
              <a:rPr lang="en-US" altLang="ja-JP" sz="3600" dirty="0">
                <a:latin typeface="HG丸ｺﾞｼｯｸM-PRO" panose="020F0600000000000000" pitchFamily="50" charset="-128"/>
                <a:ea typeface="HG丸ｺﾞｼｯｸM-PRO" panose="020F0600000000000000" pitchFamily="50" charset="-128"/>
              </a:rPr>
              <a:t>､</a:t>
            </a:r>
          </a:p>
          <a:p>
            <a:pPr marL="0" indent="0">
              <a:buNone/>
            </a:pPr>
            <a:r>
              <a:rPr lang="ja-JP" altLang="en-US" sz="3600" dirty="0">
                <a:latin typeface="HG丸ｺﾞｼｯｸM-PRO" panose="020F0600000000000000" pitchFamily="50" charset="-128"/>
                <a:ea typeface="HG丸ｺﾞｼｯｸM-PRO" panose="020F0600000000000000" pitchFamily="50" charset="-128"/>
              </a:rPr>
              <a:t>次第に向上させていくことが主目的</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r>
              <a:rPr lang="ja-JP" altLang="en-US" sz="3600" b="1" u="sng" dirty="0">
                <a:latin typeface="HG丸ｺﾞｼｯｸM-PRO" panose="020F0600000000000000" pitchFamily="50" charset="-128"/>
                <a:ea typeface="HG丸ｺﾞｼｯｸM-PRO" panose="020F0600000000000000" pitchFamily="50" charset="-128"/>
              </a:rPr>
              <a:t>生涯学習</a:t>
            </a:r>
            <a:r>
              <a:rPr lang="ja-JP" altLang="en-US" sz="3600" dirty="0">
                <a:latin typeface="HG丸ｺﾞｼｯｸM-PRO" panose="020F0600000000000000" pitchFamily="50" charset="-128"/>
                <a:ea typeface="HG丸ｺﾞｼｯｸM-PRO" panose="020F0600000000000000" pitchFamily="50" charset="-128"/>
              </a:rPr>
              <a:t>＋</a:t>
            </a:r>
            <a:r>
              <a:rPr lang="ja-JP" altLang="en-US" sz="3600" b="1" u="sng" dirty="0">
                <a:latin typeface="HG丸ｺﾞｼｯｸM-PRO" panose="020F0600000000000000" pitchFamily="50" charset="-128"/>
                <a:ea typeface="HG丸ｺﾞｼｯｸM-PRO" panose="020F0600000000000000" pitchFamily="50" charset="-128"/>
              </a:rPr>
              <a:t>若手訓練 </a:t>
            </a:r>
            <a:r>
              <a:rPr lang="ja-JP" altLang="en-US" sz="3600" dirty="0">
                <a:latin typeface="HG丸ｺﾞｼｯｸM-PRO" panose="020F0600000000000000" pitchFamily="50" charset="-128"/>
                <a:ea typeface="HG丸ｺﾞｼｯｸM-PRO" panose="020F0600000000000000" pitchFamily="50" charset="-128"/>
              </a:rPr>
              <a:t>機会の充実</a:t>
            </a:r>
            <a:endParaRPr lang="en-US" altLang="ja-JP" sz="3600" dirty="0">
              <a:latin typeface="HG丸ｺﾞｼｯｸM-PRO" panose="020F0600000000000000" pitchFamily="50" charset="-128"/>
              <a:ea typeface="HG丸ｺﾞｼｯｸM-PRO" panose="020F0600000000000000" pitchFamily="50" charset="-128"/>
            </a:endParaRPr>
          </a:p>
          <a:p>
            <a:pPr marL="0" indent="0">
              <a:buNone/>
            </a:pPr>
            <a:r>
              <a:rPr lang="ja-JP" altLang="en-US" sz="3600" b="1" u="sng" dirty="0">
                <a:latin typeface="HG丸ｺﾞｼｯｸM-PRO" panose="020F0600000000000000" pitchFamily="50" charset="-128"/>
                <a:ea typeface="HG丸ｺﾞｼｯｸM-PRO" panose="020F0600000000000000" pitchFamily="50" charset="-128"/>
              </a:rPr>
              <a:t>（継続的資質向上）</a:t>
            </a:r>
            <a:endParaRPr lang="en-US" altLang="ja-JP" sz="3600" b="1" u="sng" dirty="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4294967295"/>
          </p:nvPr>
        </p:nvSpPr>
        <p:spPr>
          <a:xfrm>
            <a:off x="6811094" y="6024562"/>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ADB87D-9F7F-4C46-8F28-D6F304944E08}" type="slidenum">
              <a:rPr kumimoji="1" lang="ja-JP" altLang="en-US" sz="1200" b="0" i="0" u="none" strike="noStrike" kern="1200" cap="none" spc="0" normalizeH="0" baseline="0" noProof="0" smtClean="0">
                <a:ln>
                  <a:noFill/>
                </a:ln>
                <a:solidFill>
                  <a:srgbClr val="000000"/>
                </a:solidFill>
                <a:effectLst/>
                <a:uLnTx/>
                <a:uFillTx/>
                <a:latin typeface="ＭＳ ゴシック" pitchFamily="49" charset="-128"/>
                <a:ea typeface="ＭＳ ゴシック" pitchFamily="49"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p:txBody>
      </p:sp>
      <p:pic>
        <p:nvPicPr>
          <p:cNvPr id="6" name="図 5"/>
          <p:cNvPicPr>
            <a:picLocks noChangeAspect="1"/>
          </p:cNvPicPr>
          <p:nvPr/>
        </p:nvPicPr>
        <p:blipFill>
          <a:blip r:embed="rId2"/>
          <a:stretch>
            <a:fillRect/>
          </a:stretch>
        </p:blipFill>
        <p:spPr>
          <a:xfrm>
            <a:off x="4562271" y="6420351"/>
            <a:ext cx="4309355" cy="265078"/>
          </a:xfrm>
          <a:prstGeom prst="rect">
            <a:avLst/>
          </a:prstGeom>
        </p:spPr>
      </p:pic>
    </p:spTree>
    <p:extLst>
      <p:ext uri="{BB962C8B-B14F-4D97-AF65-F5344CB8AC3E}">
        <p14:creationId xmlns:p14="http://schemas.microsoft.com/office/powerpoint/2010/main" val="37965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専門医・指導医の更新ルールについて</a:t>
            </a:r>
            <a:endParaRPr kumimoji="1" lang="ja-JP" altLang="en-US" dirty="0"/>
          </a:p>
        </p:txBody>
      </p:sp>
      <p:sp>
        <p:nvSpPr>
          <p:cNvPr id="3" name="コンテンツ プレースホルダー 2"/>
          <p:cNvSpPr>
            <a:spLocks noGrp="1"/>
          </p:cNvSpPr>
          <p:nvPr>
            <p:ph idx="1"/>
          </p:nvPr>
        </p:nvSpPr>
        <p:spPr>
          <a:xfrm>
            <a:off x="774839" y="1326875"/>
            <a:ext cx="7822509" cy="5486400"/>
          </a:xfrm>
        </p:spPr>
        <p:txBody>
          <a:bodyPr>
            <a:normAutofit fontScale="70000" lnSpcReduction="20000"/>
          </a:bodyPr>
          <a:lstStyle/>
          <a:p>
            <a:pPr>
              <a:lnSpc>
                <a:spcPct val="120000"/>
              </a:lnSpc>
            </a:pPr>
            <a:r>
              <a:rPr lang="ja-JP" altLang="ja-JP" dirty="0"/>
              <a:t>基本的要件</a:t>
            </a:r>
            <a:endParaRPr lang="en-US" altLang="ja-JP" dirty="0"/>
          </a:p>
          <a:p>
            <a:pPr marL="625475" lvl="1">
              <a:lnSpc>
                <a:spcPct val="120000"/>
              </a:lnSpc>
            </a:pPr>
            <a:r>
              <a:rPr lang="en-US" altLang="ja-JP" dirty="0"/>
              <a:t>5</a:t>
            </a:r>
            <a:r>
              <a:rPr lang="ja-JP" altLang="ja-JP" dirty="0"/>
              <a:t>年間中断無く継続して</a:t>
            </a:r>
            <a:r>
              <a:rPr lang="ja-JP" altLang="en-US" dirty="0"/>
              <a:t>，</a:t>
            </a:r>
            <a:r>
              <a:rPr lang="ja-JP" altLang="ja-JP" dirty="0"/>
              <a:t>社会医学系の専門的な活動を行い</a:t>
            </a:r>
            <a:r>
              <a:rPr lang="ja-JP" altLang="en-US" dirty="0"/>
              <a:t>，</a:t>
            </a:r>
            <a:r>
              <a:rPr lang="ja-JP" altLang="ja-JP" dirty="0"/>
              <a:t>自らの能力・技術の研鑽及び社会医学系分野の発展への貢献に励んでいること</a:t>
            </a:r>
            <a:r>
              <a:rPr lang="ja-JP" altLang="en-US" dirty="0"/>
              <a:t>。</a:t>
            </a:r>
            <a:endParaRPr lang="en-US" altLang="ja-JP" dirty="0"/>
          </a:p>
          <a:p>
            <a:pPr marL="625475" lvl="1">
              <a:lnSpc>
                <a:spcPct val="120000"/>
              </a:lnSpc>
            </a:pPr>
            <a:r>
              <a:rPr lang="ja-JP" altLang="ja-JP" dirty="0"/>
              <a:t>認定期間の５年間、指導医の登録を継続し、構成学会の学会員を継続している</a:t>
            </a:r>
            <a:r>
              <a:rPr lang="ja-JP" altLang="en-US" dirty="0"/>
              <a:t>こと。</a:t>
            </a:r>
            <a:endParaRPr lang="en-US" altLang="ja-JP" dirty="0"/>
          </a:p>
          <a:p>
            <a:pPr marL="625475" lvl="1">
              <a:lnSpc>
                <a:spcPct val="120000"/>
              </a:lnSpc>
            </a:pPr>
            <a:r>
              <a:rPr lang="ja-JP" altLang="ja-JP" dirty="0"/>
              <a:t>社会医学系領域の実務・実績をもって、専門医</a:t>
            </a:r>
            <a:r>
              <a:rPr lang="ja-JP" altLang="en-US" dirty="0"/>
              <a:t>／指導医</a:t>
            </a:r>
            <a:r>
              <a:rPr lang="ja-JP" altLang="ja-JP" dirty="0"/>
              <a:t>としてのコンピテンシ―の維持・向上を示す</a:t>
            </a:r>
            <a:r>
              <a:rPr lang="ja-JP" altLang="en-US" dirty="0"/>
              <a:t>こととし，</a:t>
            </a:r>
            <a:r>
              <a:rPr lang="ja-JP" altLang="ja-JP" dirty="0"/>
              <a:t>５年目に</a:t>
            </a:r>
            <a:r>
              <a:rPr lang="ja-JP" altLang="en-US" dirty="0"/>
              <a:t>以下</a:t>
            </a:r>
            <a:r>
              <a:rPr lang="ja-JP" altLang="ja-JP" dirty="0"/>
              <a:t>の提出をもって審査を受ける</a:t>
            </a:r>
            <a:r>
              <a:rPr lang="ja-JP" altLang="en-US" dirty="0"/>
              <a:t>こと。</a:t>
            </a:r>
            <a:endParaRPr lang="en-US" altLang="ja-JP" dirty="0"/>
          </a:p>
          <a:p>
            <a:pPr marL="1436688" lvl="1" indent="-482600" defTabSz="5472113">
              <a:lnSpc>
                <a:spcPct val="120000"/>
              </a:lnSpc>
              <a:buNone/>
            </a:pPr>
            <a:r>
              <a:rPr lang="en-US" altLang="ja-JP" dirty="0">
                <a:latin typeface="+mj-ea"/>
                <a:ea typeface="+mj-ea"/>
              </a:rPr>
              <a:t>(1)</a:t>
            </a:r>
            <a:r>
              <a:rPr lang="ja-JP" altLang="en-US" dirty="0">
                <a:latin typeface="+mj-ea"/>
                <a:ea typeface="+mj-ea"/>
              </a:rPr>
              <a:t> </a:t>
            </a:r>
            <a:r>
              <a:rPr lang="ja-JP" altLang="ja-JP" dirty="0"/>
              <a:t>申請書</a:t>
            </a:r>
            <a:r>
              <a:rPr lang="ja-JP" altLang="en-US" dirty="0"/>
              <a:t>の提出</a:t>
            </a:r>
            <a:endParaRPr lang="en-US" altLang="ja-JP" dirty="0"/>
          </a:p>
          <a:p>
            <a:pPr marL="1436688" lvl="1" indent="-482600" defTabSz="5472113">
              <a:lnSpc>
                <a:spcPct val="120000"/>
              </a:lnSpc>
              <a:buNone/>
            </a:pPr>
            <a:r>
              <a:rPr lang="en-US" altLang="ja-JP" sz="3200" dirty="0">
                <a:latin typeface="+mj-ea"/>
                <a:ea typeface="+mj-ea"/>
              </a:rPr>
              <a:t>(2) </a:t>
            </a:r>
            <a:r>
              <a:rPr lang="ja-JP" altLang="ja-JP" sz="3200" dirty="0"/>
              <a:t>社会医学系分野での勤務実績の申告</a:t>
            </a:r>
            <a:endParaRPr lang="en-US" altLang="ja-JP" sz="3200" dirty="0"/>
          </a:p>
          <a:p>
            <a:pPr marL="1436688" lvl="1" indent="-482600" defTabSz="5472113">
              <a:lnSpc>
                <a:spcPct val="120000"/>
              </a:lnSpc>
              <a:buNone/>
            </a:pPr>
            <a:r>
              <a:rPr lang="en-US" altLang="ja-JP" sz="3000" dirty="0">
                <a:latin typeface="+mj-ea"/>
                <a:ea typeface="+mj-ea"/>
              </a:rPr>
              <a:t>(3) </a:t>
            </a:r>
            <a:r>
              <a:rPr lang="ja-JP" altLang="ja-JP" sz="3000" dirty="0"/>
              <a:t>社会医学系分野での活動実績の申告</a:t>
            </a:r>
            <a:endParaRPr lang="en-US" altLang="ja-JP" sz="3000" dirty="0"/>
          </a:p>
          <a:p>
            <a:pPr marL="1436688" lvl="1" indent="-482600" defTabSz="5472113">
              <a:lnSpc>
                <a:spcPct val="120000"/>
              </a:lnSpc>
              <a:buNone/>
            </a:pPr>
            <a:r>
              <a:rPr lang="en-US" altLang="ja-JP" sz="3000" dirty="0">
                <a:latin typeface="+mj-ea"/>
                <a:ea typeface="+mj-ea"/>
              </a:rPr>
              <a:t>(4) </a:t>
            </a:r>
            <a:r>
              <a:rPr lang="ja-JP" altLang="ja-JP" sz="3000" dirty="0"/>
              <a:t>社会医学系分野に関連する講習の受講</a:t>
            </a:r>
            <a:endParaRPr lang="en-US" altLang="ja-JP" sz="2500" dirty="0"/>
          </a:p>
          <a:p>
            <a:pPr marL="1436688" lvl="1" indent="-482600" defTabSz="5472113">
              <a:lnSpc>
                <a:spcPct val="120000"/>
              </a:lnSpc>
              <a:buNone/>
            </a:pPr>
            <a:r>
              <a:rPr lang="en-US" altLang="ja-JP" sz="3000" dirty="0">
                <a:latin typeface="+mj-ea"/>
                <a:ea typeface="+mj-ea"/>
              </a:rPr>
              <a:t>(5) </a:t>
            </a:r>
            <a:r>
              <a:rPr lang="ja-JP" altLang="ja-JP" sz="3000" dirty="0"/>
              <a:t>社会医学系分野に関連する学会・団体活動の実績等</a:t>
            </a:r>
            <a:endParaRPr kumimoji="1" lang="ja-JP" altLang="en-US" sz="3000" dirty="0"/>
          </a:p>
        </p:txBody>
      </p:sp>
      <p:sp>
        <p:nvSpPr>
          <p:cNvPr id="6" name="角丸四角形 5"/>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spTree>
    <p:extLst>
      <p:ext uri="{BB962C8B-B14F-4D97-AF65-F5344CB8AC3E}">
        <p14:creationId xmlns:p14="http://schemas.microsoft.com/office/powerpoint/2010/main" val="1567961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2087" y="301625"/>
            <a:ext cx="7651888" cy="635000"/>
          </a:xfrm>
        </p:spPr>
        <p:txBody>
          <a:bodyPr/>
          <a:lstStyle/>
          <a:p>
            <a:pPr lvl="1"/>
            <a:r>
              <a:rPr lang="en-US" altLang="ja-JP" sz="3200" dirty="0"/>
              <a:t>(1)</a:t>
            </a:r>
            <a:r>
              <a:rPr lang="ja-JP" altLang="en-US" sz="3200" dirty="0"/>
              <a:t>申請書の提出</a:t>
            </a:r>
            <a:endParaRPr lang="en-US" altLang="ja-JP" sz="3200" dirty="0"/>
          </a:p>
        </p:txBody>
      </p:sp>
      <p:sp>
        <p:nvSpPr>
          <p:cNvPr id="3" name="コンテンツ プレースホルダー 2"/>
          <p:cNvSpPr>
            <a:spLocks noGrp="1"/>
          </p:cNvSpPr>
          <p:nvPr>
            <p:ph idx="1"/>
          </p:nvPr>
        </p:nvSpPr>
        <p:spPr>
          <a:xfrm>
            <a:off x="809625" y="1462088"/>
            <a:ext cx="7782753" cy="4678362"/>
          </a:xfrm>
        </p:spPr>
        <p:txBody>
          <a:bodyPr/>
          <a:lstStyle/>
          <a:p>
            <a:r>
              <a:rPr lang="ja-JP" altLang="ja-JP" dirty="0"/>
              <a:t>認定の更新</a:t>
            </a:r>
            <a:r>
              <a:rPr lang="ja-JP" altLang="en-US" dirty="0"/>
              <a:t>のために申請書を提出</a:t>
            </a:r>
            <a:endParaRPr lang="en-US" altLang="ja-JP" dirty="0"/>
          </a:p>
          <a:p>
            <a:r>
              <a:rPr lang="ja-JP" altLang="ja-JP" dirty="0"/>
              <a:t>第</a:t>
            </a:r>
            <a:r>
              <a:rPr lang="en-US" altLang="ja-JP" dirty="0"/>
              <a:t>1</a:t>
            </a:r>
            <a:r>
              <a:rPr lang="ja-JP" altLang="ja-JP" dirty="0"/>
              <a:t>号様式に従い、「社会医学系専門医・指導医認定更新申請書」を記載</a:t>
            </a:r>
            <a:endParaRPr lang="en-US" altLang="ja-JP" dirty="0"/>
          </a:p>
          <a:p>
            <a:pPr marL="0" indent="0">
              <a:buNone/>
            </a:pPr>
            <a:r>
              <a:rPr kumimoji="1" lang="ja-JP" altLang="en-US" dirty="0">
                <a:solidFill>
                  <a:srgbClr val="FF0000"/>
                </a:solidFill>
              </a:rPr>
              <a:t>　　様式は、下記ホームページに掲載</a:t>
            </a:r>
          </a:p>
          <a:p>
            <a:pPr marL="439738" lvl="1" indent="0">
              <a:buNone/>
            </a:pPr>
            <a:r>
              <a:rPr lang="en-US" altLang="ja-JP" sz="2800" dirty="0">
                <a:solidFill>
                  <a:srgbClr val="FF0000"/>
                </a:solidFill>
              </a:rPr>
              <a:t>http://shakai-senmon-i.umin.jp/news/1699/</a:t>
            </a:r>
            <a:endParaRPr kumimoji="1" lang="ja-JP" altLang="en-US" sz="2800" dirty="0">
              <a:solidFill>
                <a:srgbClr val="FF0000"/>
              </a:solidFill>
            </a:endParaRPr>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562270" y="6313671"/>
            <a:ext cx="4309355" cy="265078"/>
          </a:xfrm>
          <a:prstGeom prst="rect">
            <a:avLst/>
          </a:prstGeom>
        </p:spPr>
      </p:pic>
    </p:spTree>
    <p:extLst>
      <p:ext uri="{BB962C8B-B14F-4D97-AF65-F5344CB8AC3E}">
        <p14:creationId xmlns:p14="http://schemas.microsoft.com/office/powerpoint/2010/main" val="338905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11EF885-DFC9-4C1A-A7F3-D8DC1FDD274A}"/>
              </a:ext>
            </a:extLst>
          </p:cNvPr>
          <p:cNvPicPr>
            <a:picLocks noChangeAspect="1"/>
          </p:cNvPicPr>
          <p:nvPr/>
        </p:nvPicPr>
        <p:blipFill>
          <a:blip r:embed="rId2"/>
          <a:stretch>
            <a:fillRect/>
          </a:stretch>
        </p:blipFill>
        <p:spPr>
          <a:xfrm>
            <a:off x="2148840" y="0"/>
            <a:ext cx="4846320" cy="6859106"/>
          </a:xfrm>
          <a:prstGeom prst="rect">
            <a:avLst/>
          </a:prstGeom>
        </p:spPr>
      </p:pic>
    </p:spTree>
    <p:extLst>
      <p:ext uri="{BB962C8B-B14F-4D97-AF65-F5344CB8AC3E}">
        <p14:creationId xmlns:p14="http://schemas.microsoft.com/office/powerpoint/2010/main" val="280088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2087" y="301625"/>
            <a:ext cx="7651888" cy="635000"/>
          </a:xfrm>
        </p:spPr>
        <p:txBody>
          <a:bodyPr/>
          <a:lstStyle/>
          <a:p>
            <a:pPr lvl="1"/>
            <a:r>
              <a:rPr lang="en-US" altLang="ja-JP" sz="3200" dirty="0"/>
              <a:t>(2)</a:t>
            </a:r>
            <a:r>
              <a:rPr lang="ja-JP" altLang="ja-JP" sz="3200" dirty="0"/>
              <a:t>社会医学系分野での勤務実績の申告</a:t>
            </a:r>
            <a:endParaRPr lang="en-US" altLang="ja-JP" sz="3200" dirty="0"/>
          </a:p>
        </p:txBody>
      </p:sp>
      <p:sp>
        <p:nvSpPr>
          <p:cNvPr id="3" name="コンテンツ プレースホルダー 2"/>
          <p:cNvSpPr>
            <a:spLocks noGrp="1"/>
          </p:cNvSpPr>
          <p:nvPr>
            <p:ph idx="1"/>
          </p:nvPr>
        </p:nvSpPr>
        <p:spPr>
          <a:xfrm>
            <a:off x="685801" y="1129398"/>
            <a:ext cx="8001000" cy="4678362"/>
          </a:xfrm>
        </p:spPr>
        <p:txBody>
          <a:bodyPr/>
          <a:lstStyle/>
          <a:p>
            <a:r>
              <a:rPr lang="en-US" altLang="ja-JP" dirty="0"/>
              <a:t>5</a:t>
            </a:r>
            <a:r>
              <a:rPr lang="ja-JP" altLang="ja-JP" dirty="0"/>
              <a:t>年間継続して社会医学系の活動を行っていること</a:t>
            </a:r>
            <a:r>
              <a:rPr lang="ja-JP" altLang="en-US" dirty="0"/>
              <a:t>を示す</a:t>
            </a:r>
            <a:r>
              <a:rPr lang="ja-JP" altLang="ja-JP" dirty="0"/>
              <a:t>基礎資料</a:t>
            </a:r>
            <a:endParaRPr lang="ja-JP" altLang="en-US" dirty="0"/>
          </a:p>
          <a:p>
            <a:r>
              <a:rPr lang="ja-JP" altLang="ja-JP" dirty="0"/>
              <a:t>第</a:t>
            </a:r>
            <a:r>
              <a:rPr lang="en-US" altLang="ja-JP" dirty="0"/>
              <a:t>2</a:t>
            </a:r>
            <a:r>
              <a:rPr lang="ja-JP" altLang="ja-JP" dirty="0"/>
              <a:t>号様式に従い、「勤務実績の自己申告」</a:t>
            </a:r>
            <a:r>
              <a:rPr lang="ja-JP" altLang="en-US" dirty="0"/>
              <a:t>を</a:t>
            </a:r>
            <a:r>
              <a:rPr lang="ja-JP" altLang="ja-JP" dirty="0"/>
              <a:t>記載</a:t>
            </a:r>
            <a:r>
              <a:rPr lang="en-US" altLang="ja-JP" dirty="0"/>
              <a:t>(</a:t>
            </a:r>
            <a:r>
              <a:rPr lang="ja-JP" altLang="ja-JP" dirty="0"/>
              <a:t>ワープロ可</a:t>
            </a:r>
            <a:r>
              <a:rPr lang="en-US" altLang="ja-JP" dirty="0"/>
              <a:t>)</a:t>
            </a:r>
            <a:endParaRPr lang="ja-JP" altLang="en-US" dirty="0"/>
          </a:p>
          <a:p>
            <a:pPr marL="0" indent="0">
              <a:buNone/>
            </a:pPr>
            <a:r>
              <a:rPr lang="ja-JP" altLang="en-US" dirty="0">
                <a:solidFill>
                  <a:srgbClr val="FF0000"/>
                </a:solidFill>
              </a:rPr>
              <a:t>　様式は、下記ホームページに掲載</a:t>
            </a:r>
          </a:p>
          <a:p>
            <a:pPr marL="439738" lvl="1" indent="0">
              <a:buNone/>
            </a:pPr>
            <a:r>
              <a:rPr lang="en-US" altLang="ja-JP" sz="2800" dirty="0">
                <a:solidFill>
                  <a:srgbClr val="FF0000"/>
                </a:solidFill>
              </a:rPr>
              <a:t>http://shakai-senmon-i.umin.jp/news/1699/</a:t>
            </a:r>
            <a:endParaRPr lang="en-US" altLang="ja-JP" dirty="0">
              <a:solidFill>
                <a:srgbClr val="FF0000"/>
              </a:solidFill>
            </a:endParaRPr>
          </a:p>
          <a:p>
            <a:r>
              <a:rPr lang="ja-JP" altLang="ja-JP" dirty="0"/>
              <a:t>申告が実態と一致しているか否かについて</a:t>
            </a:r>
            <a:r>
              <a:rPr lang="ja-JP" altLang="en-US" dirty="0"/>
              <a:t>は</a:t>
            </a:r>
            <a:r>
              <a:rPr lang="ja-JP" altLang="ja-JP" dirty="0"/>
              <a:t>勤務実態を検証することがある</a:t>
            </a:r>
            <a:r>
              <a:rPr lang="ja-JP" altLang="en-US" dirty="0"/>
              <a:t>ので、正確に記載すること</a:t>
            </a:r>
            <a:endParaRPr kumimoji="1" lang="ja-JP" altLang="en-US" dirty="0"/>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562269" y="6446210"/>
            <a:ext cx="4309355" cy="265078"/>
          </a:xfrm>
          <a:prstGeom prst="rect">
            <a:avLst/>
          </a:prstGeom>
        </p:spPr>
      </p:pic>
    </p:spTree>
    <p:extLst>
      <p:ext uri="{BB962C8B-B14F-4D97-AF65-F5344CB8AC3E}">
        <p14:creationId xmlns:p14="http://schemas.microsoft.com/office/powerpoint/2010/main" val="4073316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EC46CF8-88BC-4E78-9FB4-CA86AD397AD5}"/>
              </a:ext>
            </a:extLst>
          </p:cNvPr>
          <p:cNvPicPr>
            <a:picLocks noChangeAspect="1"/>
          </p:cNvPicPr>
          <p:nvPr/>
        </p:nvPicPr>
        <p:blipFill>
          <a:blip r:embed="rId2"/>
          <a:stretch>
            <a:fillRect/>
          </a:stretch>
        </p:blipFill>
        <p:spPr>
          <a:xfrm>
            <a:off x="2149231" y="0"/>
            <a:ext cx="4845538" cy="6858000"/>
          </a:xfrm>
          <a:prstGeom prst="rect">
            <a:avLst/>
          </a:prstGeom>
        </p:spPr>
      </p:pic>
    </p:spTree>
    <p:extLst>
      <p:ext uri="{BB962C8B-B14F-4D97-AF65-F5344CB8AC3E}">
        <p14:creationId xmlns:p14="http://schemas.microsoft.com/office/powerpoint/2010/main" val="424010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323" y="1113212"/>
            <a:ext cx="8640960" cy="5616624"/>
          </a:xfrm>
        </p:spPr>
        <p:txBody>
          <a:bodyPr>
            <a:normAutofit lnSpcReduction="10000"/>
          </a:bodyPr>
          <a:lstStyle/>
          <a:p>
            <a:r>
              <a:rPr lang="ja-JP" altLang="en-US" sz="1600" dirty="0">
                <a:latin typeface="HG丸ｺﾞｼｯｸM-PRO" panose="020F0600000000000000" pitchFamily="50" charset="-128"/>
                <a:ea typeface="HG丸ｺﾞｼｯｸM-PRO" panose="020F0600000000000000" pitchFamily="50" charset="-128"/>
              </a:rPr>
              <a:t>目的</a:t>
            </a:r>
            <a:endParaRPr lang="en-US" altLang="ja-JP" sz="16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人々の健康に寄与するために、公衆衛生及び医療の重要な基盤となる社会 医学系専門医制度を運営し発展させること</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事業</a:t>
            </a:r>
            <a:endParaRPr lang="en-US" altLang="ja-JP" sz="1600" dirty="0">
              <a:latin typeface="HG丸ｺﾞｼｯｸM-PRO" panose="020F0600000000000000" pitchFamily="50" charset="-128"/>
              <a:ea typeface="HG丸ｺﾞｼｯｸM-PRO" panose="020F0600000000000000" pitchFamily="50" charset="-128"/>
            </a:endParaRP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（１）社会医学系の専門医、指導医の育成と生涯学習に関する事業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（２）社会医学系の専門医、指導医の認定に関する事業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（３）専門研修プログラムと研修施設の認定に関する事業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（４）社会医学系専門医制度の評価と発展に関する事業</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（５）国内外の関連団体との連携及び協力</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（６）社会医学系領域の成果の普及及び啓発活動</a:t>
            </a:r>
          </a:p>
          <a:p>
            <a:pPr marL="400050" lvl="1" indent="0">
              <a:buNone/>
            </a:pPr>
            <a:r>
              <a:rPr lang="ja-JP" altLang="en-US" sz="1400" dirty="0">
                <a:latin typeface="HG丸ｺﾞｼｯｸM-PRO" panose="020F0600000000000000" pitchFamily="50" charset="-128"/>
                <a:ea typeface="HG丸ｺﾞｼｯｸM-PRO" panose="020F0600000000000000" pitchFamily="50" charset="-128"/>
              </a:rPr>
              <a:t>（７）その他、目的を達成するために必要な事業</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組織</a:t>
            </a:r>
            <a:endParaRPr lang="en-US" altLang="ja-JP" sz="16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社員総会</a:t>
            </a:r>
            <a:endParaRPr lang="en-US" altLang="ja-JP" sz="14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理事会</a:t>
            </a:r>
            <a:endParaRPr lang="en-US" altLang="ja-JP" sz="14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理事長</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今中　　雄一</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日本医療・病院管理学会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a:latin typeface="HG丸ｺﾞｼｯｸM-PRO" panose="020F0600000000000000" pitchFamily="50" charset="-128"/>
                <a:ea typeface="HG丸ｺﾞｼｯｸM-PRO" panose="020F0600000000000000" pitchFamily="50" charset="-128"/>
              </a:rPr>
              <a:t>副理事長、財務担当理事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大久保　靖司</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日本産業衛生学会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総務担当理事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前田　　光哉</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全国衛生部長会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a:latin typeface="HG丸ｺﾞｼｯｸM-PRO" panose="020F0600000000000000" pitchFamily="50" charset="-128"/>
                <a:ea typeface="HG丸ｺﾞｼｯｸM-PRO" panose="020F0600000000000000" pitchFamily="50" charset="-128"/>
              </a:rPr>
              <a:t>総務担当理事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大神　　明　</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日本産業衛生学会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a:latin typeface="HG丸ｺﾞｼｯｸM-PRO" panose="020F0600000000000000" pitchFamily="50" charset="-128"/>
                <a:ea typeface="HG丸ｺﾞｼｯｸM-PRO" panose="020F0600000000000000" pitchFamily="50" charset="-128"/>
              </a:rPr>
              <a:t>広報</a:t>
            </a:r>
            <a:r>
              <a:rPr lang="ja-JP" altLang="en-US" sz="1200" dirty="0">
                <a:latin typeface="HG丸ｺﾞｼｯｸM-PRO" panose="020F0600000000000000" pitchFamily="50" charset="-128"/>
                <a:ea typeface="HG丸ｺﾞｼｯｸM-PRO" panose="020F0600000000000000" pitchFamily="50" charset="-128"/>
              </a:rPr>
              <a:t>担当理事</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小橋　　元　</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日本衛生学会</a:t>
            </a:r>
            <a:endParaRPr lang="en-US" altLang="ja-JP" sz="1200" dirty="0">
              <a:latin typeface="HG丸ｺﾞｼｯｸM-PRO" panose="020F0600000000000000" pitchFamily="50" charset="-128"/>
              <a:ea typeface="HG丸ｺﾞｼｯｸM-PRO" panose="020F0600000000000000" pitchFamily="50" charset="-128"/>
            </a:endParaRPr>
          </a:p>
          <a:p>
            <a:pPr lvl="1"/>
            <a:r>
              <a:rPr lang="ja-JP" altLang="en-US" sz="1400" dirty="0">
                <a:latin typeface="HG丸ｺﾞｼｯｸM-PRO" panose="020F0600000000000000" pitchFamily="50" charset="-128"/>
                <a:ea typeface="HG丸ｺﾞｼｯｸM-PRO" panose="020F0600000000000000" pitchFamily="50" charset="-128"/>
              </a:rPr>
              <a:t>委員会</a:t>
            </a:r>
            <a:endParaRPr lang="en-US" altLang="ja-JP" sz="14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企画調整委員会</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小橋　　元　</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日本衛生学会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研修プログラム認定委員会</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大久保　靖司</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日本産業衛生学会</a:t>
            </a:r>
            <a:endParaRPr lang="en-US" altLang="ja-JP" sz="1200" dirty="0">
              <a:latin typeface="HG丸ｺﾞｼｯｸM-PRO" panose="020F0600000000000000" pitchFamily="50" charset="-128"/>
              <a:ea typeface="HG丸ｺﾞｼｯｸM-PRO" panose="020F0600000000000000" pitchFamily="50" charset="-128"/>
            </a:endParaRPr>
          </a:p>
          <a:p>
            <a:pPr lvl="2"/>
            <a:r>
              <a:rPr lang="ja-JP" altLang="en-US" sz="1200" dirty="0">
                <a:latin typeface="HG丸ｺﾞｼｯｸM-PRO" panose="020F0600000000000000" pitchFamily="50" charset="-128"/>
                <a:ea typeface="HG丸ｺﾞｼｯｸM-PRO" panose="020F0600000000000000" pitchFamily="50" charset="-128"/>
              </a:rPr>
              <a:t>専門医・指導医認定委員会</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前田　　光哉</a:t>
            </a:r>
            <a:r>
              <a:rPr lang="en-US" altLang="ja-JP" sz="1200" dirty="0">
                <a:latin typeface="HG丸ｺﾞｼｯｸM-PRO" panose="020F0600000000000000" pitchFamily="50" charset="-128"/>
                <a:ea typeface="HG丸ｺﾞｼｯｸM-PRO" panose="020F0600000000000000" pitchFamily="50" charset="-128"/>
              </a:rPr>
              <a:t>	</a:t>
            </a:r>
            <a:r>
              <a:rPr lang="ja-JP" altLang="en-US" sz="1200">
                <a:latin typeface="HG丸ｺﾞｼｯｸM-PRO" panose="020F0600000000000000" pitchFamily="50" charset="-128"/>
                <a:ea typeface="HG丸ｺﾞｼｯｸM-PRO" panose="020F0600000000000000" pitchFamily="50" charset="-128"/>
              </a:rPr>
              <a:t>全国衛生部長会</a:t>
            </a:r>
            <a:endParaRPr lang="en-US" altLang="ja-JP" sz="400" dirty="0">
              <a:latin typeface="HG丸ｺﾞｼｯｸM-PRO" panose="020F0600000000000000" pitchFamily="50" charset="-128"/>
              <a:ea typeface="HG丸ｺﾞｼｯｸM-PRO" panose="020F0600000000000000" pitchFamily="50" charset="-128"/>
            </a:endParaRPr>
          </a:p>
          <a:p>
            <a:endParaRPr lang="en-US" altLang="ja-JP" sz="1400" dirty="0">
              <a:latin typeface="HG丸ｺﾞｼｯｸM-PRO" panose="020F0600000000000000" pitchFamily="50" charset="-128"/>
              <a:ea typeface="HG丸ｺﾞｼｯｸM-PRO" panose="020F0600000000000000" pitchFamily="50" charset="-128"/>
            </a:endParaRPr>
          </a:p>
        </p:txBody>
      </p:sp>
      <p:sp>
        <p:nvSpPr>
          <p:cNvPr id="6" name="タイトル 1"/>
          <p:cNvSpPr>
            <a:spLocks noGrp="1"/>
          </p:cNvSpPr>
          <p:nvPr>
            <p:ph type="title"/>
          </p:nvPr>
        </p:nvSpPr>
        <p:spPr>
          <a:xfrm>
            <a:off x="251520" y="116632"/>
            <a:ext cx="8640763" cy="1008112"/>
          </a:xfrm>
          <a:prstGeom prst="rect">
            <a:avLst/>
          </a:prstGeom>
        </p:spPr>
        <p:txBody>
          <a:bodyPr/>
          <a:lstStyle/>
          <a:p>
            <a:pPr marL="0" indent="0">
              <a:buNone/>
            </a:pPr>
            <a:r>
              <a:rPr lang="ja-JP" altLang="en-US" sz="3600" b="1" dirty="0">
                <a:latin typeface="+mj-ea"/>
              </a:rPr>
              <a:t>一般社団法人　社会医学系専門医協会</a:t>
            </a:r>
            <a:br>
              <a:rPr lang="en-US" altLang="ja-JP" sz="2800" b="1" dirty="0">
                <a:latin typeface="+mj-ea"/>
              </a:rPr>
            </a:br>
            <a:r>
              <a:rPr lang="ja-JP" altLang="en-US" sz="2400" b="1" dirty="0">
                <a:latin typeface="+mj-ea"/>
              </a:rPr>
              <a:t>（</a:t>
            </a:r>
            <a:r>
              <a:rPr lang="en-US" altLang="ja-JP" sz="2400" b="1" dirty="0">
                <a:latin typeface="+mj-ea"/>
              </a:rPr>
              <a:t>Japan Board of Public Health and Social Medicine</a:t>
            </a:r>
            <a:r>
              <a:rPr lang="ja-JP" altLang="en-US" sz="2400" b="1" dirty="0">
                <a:latin typeface="+mj-ea"/>
              </a:rPr>
              <a:t>）</a:t>
            </a:r>
            <a:endParaRPr kumimoji="1" lang="ja-JP" altLang="en-US" sz="4000" b="1" dirty="0">
              <a:latin typeface="+mj-ea"/>
            </a:endParaRPr>
          </a:p>
        </p:txBody>
      </p:sp>
      <p:pic>
        <p:nvPicPr>
          <p:cNvPr id="4" name="図 3"/>
          <p:cNvPicPr>
            <a:picLocks noChangeAspect="1"/>
          </p:cNvPicPr>
          <p:nvPr/>
        </p:nvPicPr>
        <p:blipFill>
          <a:blip r:embed="rId2"/>
          <a:stretch>
            <a:fillRect/>
          </a:stretch>
        </p:blipFill>
        <p:spPr>
          <a:xfrm>
            <a:off x="4668951" y="6481311"/>
            <a:ext cx="4309355" cy="265078"/>
          </a:xfrm>
          <a:prstGeom prst="rect">
            <a:avLst/>
          </a:prstGeom>
        </p:spPr>
      </p:pic>
    </p:spTree>
    <p:extLst>
      <p:ext uri="{BB962C8B-B14F-4D97-AF65-F5344CB8AC3E}">
        <p14:creationId xmlns:p14="http://schemas.microsoft.com/office/powerpoint/2010/main" val="359001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2087" y="301625"/>
            <a:ext cx="7651888" cy="635000"/>
          </a:xfrm>
        </p:spPr>
        <p:txBody>
          <a:bodyPr/>
          <a:lstStyle/>
          <a:p>
            <a:pPr lvl="1"/>
            <a:r>
              <a:rPr lang="en-US" altLang="ja-JP" sz="3200" dirty="0"/>
              <a:t>(3)</a:t>
            </a:r>
            <a:r>
              <a:rPr lang="ja-JP" altLang="en-US" sz="3200" dirty="0"/>
              <a:t>社会医学系分野での活動実績</a:t>
            </a:r>
            <a:r>
              <a:rPr lang="ja-JP" altLang="en-US" sz="2400" dirty="0"/>
              <a:t>　その</a:t>
            </a:r>
            <a:r>
              <a:rPr lang="en-US" altLang="ja-JP" sz="2400" dirty="0"/>
              <a:t>1</a:t>
            </a:r>
          </a:p>
        </p:txBody>
      </p:sp>
      <p:sp>
        <p:nvSpPr>
          <p:cNvPr id="3" name="コンテンツ プレースホルダー 2"/>
          <p:cNvSpPr>
            <a:spLocks noGrp="1"/>
          </p:cNvSpPr>
          <p:nvPr>
            <p:ph idx="1"/>
          </p:nvPr>
        </p:nvSpPr>
        <p:spPr>
          <a:xfrm>
            <a:off x="365263" y="1303379"/>
            <a:ext cx="8653052" cy="5528451"/>
          </a:xfrm>
        </p:spPr>
        <p:txBody>
          <a:bodyPr>
            <a:normAutofit fontScale="62500" lnSpcReduction="20000"/>
          </a:bodyPr>
          <a:lstStyle/>
          <a:p>
            <a:pPr marL="0" indent="0">
              <a:buNone/>
            </a:pPr>
            <a:r>
              <a:rPr lang="ja-JP" altLang="ja-JP" dirty="0"/>
              <a:t>第</a:t>
            </a:r>
            <a:r>
              <a:rPr lang="en-US" altLang="ja-JP" dirty="0"/>
              <a:t>3</a:t>
            </a:r>
            <a:r>
              <a:rPr lang="ja-JP" altLang="ja-JP" dirty="0"/>
              <a:t>号様式に沿って、</a:t>
            </a:r>
            <a:r>
              <a:rPr lang="en-US" altLang="ja-JP" dirty="0"/>
              <a:t>5</a:t>
            </a:r>
            <a:r>
              <a:rPr lang="ja-JP" altLang="ja-JP" dirty="0"/>
              <a:t>年間の期間中に</a:t>
            </a:r>
            <a:r>
              <a:rPr lang="ja-JP" altLang="en-US" dirty="0"/>
              <a:t>おける</a:t>
            </a:r>
            <a:r>
              <a:rPr lang="ja-JP" altLang="ja-JP" dirty="0"/>
              <a:t>社会医学系分野での </a:t>
            </a:r>
            <a:r>
              <a:rPr lang="en-US" altLang="ja-JP" dirty="0"/>
              <a:t>(1)</a:t>
            </a:r>
            <a:r>
              <a:rPr lang="ja-JP" altLang="ja-JP" dirty="0"/>
              <a:t>～</a:t>
            </a:r>
            <a:r>
              <a:rPr lang="en-US" altLang="ja-JP" dirty="0"/>
              <a:t>(6)</a:t>
            </a:r>
            <a:r>
              <a:rPr lang="ja-JP" altLang="ja-JP" dirty="0"/>
              <a:t>の活動の有無とその概要を記載</a:t>
            </a:r>
            <a:endParaRPr lang="ja-JP" altLang="en-US" dirty="0"/>
          </a:p>
          <a:p>
            <a:pPr marL="0" indent="0">
              <a:buNone/>
            </a:pPr>
            <a:r>
              <a:rPr lang="ja-JP" altLang="en-US" sz="3800" dirty="0">
                <a:solidFill>
                  <a:srgbClr val="FF0000"/>
                </a:solidFill>
              </a:rPr>
              <a:t>（様式は、下記ホームページに掲載　</a:t>
            </a:r>
          </a:p>
          <a:p>
            <a:pPr marL="0" indent="0">
              <a:buNone/>
            </a:pPr>
            <a:r>
              <a:rPr lang="en-US" altLang="ja-JP" sz="3800" dirty="0">
                <a:solidFill>
                  <a:srgbClr val="FF0000"/>
                </a:solidFill>
              </a:rPr>
              <a:t>http://shakai-senmon-i.umin.jp/news/1699/</a:t>
            </a:r>
            <a:r>
              <a:rPr lang="ja-JP" altLang="en-US" sz="3800" dirty="0">
                <a:solidFill>
                  <a:srgbClr val="FF0000"/>
                </a:solidFill>
              </a:rPr>
              <a:t>）</a:t>
            </a:r>
            <a:endParaRPr lang="en-US" altLang="ja-JP" sz="3800" dirty="0">
              <a:solidFill>
                <a:srgbClr val="FF0000"/>
              </a:solidFill>
            </a:endParaRPr>
          </a:p>
          <a:p>
            <a:pPr>
              <a:lnSpc>
                <a:spcPct val="115000"/>
              </a:lnSpc>
            </a:pPr>
            <a:r>
              <a:rPr lang="ja-JP" altLang="ja-JP" sz="3800" dirty="0"/>
              <a:t>社会医学系活動を認定期間に継続</a:t>
            </a:r>
            <a:r>
              <a:rPr lang="ja-JP" altLang="en-US" sz="3800" dirty="0"/>
              <a:t>すること</a:t>
            </a:r>
            <a:r>
              <a:rPr lang="ja-JP" altLang="ja-JP" sz="3800" dirty="0"/>
              <a:t>が更新の前提</a:t>
            </a:r>
            <a:endParaRPr lang="en-US" altLang="ja-JP" sz="3800" dirty="0"/>
          </a:p>
          <a:p>
            <a:pPr>
              <a:lnSpc>
                <a:spcPct val="115000"/>
              </a:lnSpc>
            </a:pPr>
            <a:r>
              <a:rPr lang="en-US" altLang="ja-JP" sz="3800" dirty="0"/>
              <a:t>6</a:t>
            </a:r>
            <a:r>
              <a:rPr lang="ja-JP" altLang="ja-JP" sz="3800" dirty="0"/>
              <a:t>項目のうち、少なくとも</a:t>
            </a:r>
            <a:r>
              <a:rPr lang="en-US" altLang="ja-JP" sz="3800" dirty="0"/>
              <a:t>2</a:t>
            </a:r>
            <a:r>
              <a:rPr lang="ja-JP" altLang="ja-JP" sz="3800" dirty="0"/>
              <a:t>項目での</a:t>
            </a:r>
            <a:r>
              <a:rPr lang="en-US" altLang="ja-JP" sz="3800" dirty="0"/>
              <a:t>5</a:t>
            </a:r>
            <a:r>
              <a:rPr lang="ja-JP" altLang="ja-JP" sz="3800" dirty="0"/>
              <a:t>年間の継続的な活動</a:t>
            </a:r>
            <a:r>
              <a:rPr lang="ja-JP" altLang="en-US" sz="3800" dirty="0"/>
              <a:t>が</a:t>
            </a:r>
            <a:r>
              <a:rPr lang="ja-JP" altLang="ja-JP" sz="3800" dirty="0"/>
              <a:t>必須（別途規則に沿って病欠、産休などの例外は認める）</a:t>
            </a:r>
            <a:endParaRPr lang="en-US" altLang="ja-JP" sz="3800" dirty="0"/>
          </a:p>
          <a:p>
            <a:pPr marL="984250" lvl="1" indent="-482600">
              <a:lnSpc>
                <a:spcPct val="115000"/>
              </a:lnSpc>
              <a:buNone/>
            </a:pPr>
            <a:r>
              <a:rPr lang="en-US" altLang="ja-JP" sz="3800" dirty="0">
                <a:latin typeface="+mj-ea"/>
              </a:rPr>
              <a:t>(1)</a:t>
            </a:r>
            <a:r>
              <a:rPr lang="ja-JP" altLang="en-US" sz="3800" dirty="0">
                <a:latin typeface="+mj-ea"/>
              </a:rPr>
              <a:t> </a:t>
            </a:r>
            <a:r>
              <a:rPr lang="ja-JP" altLang="ja-JP" sz="3800" dirty="0"/>
              <a:t>教育・研究活動</a:t>
            </a:r>
            <a:endParaRPr lang="en-US" altLang="ja-JP" sz="3800" dirty="0"/>
          </a:p>
          <a:p>
            <a:pPr marL="984250" lvl="1" indent="-482600">
              <a:lnSpc>
                <a:spcPct val="115000"/>
              </a:lnSpc>
              <a:buNone/>
            </a:pPr>
            <a:r>
              <a:rPr lang="en-US" altLang="ja-JP" sz="3800" dirty="0">
                <a:latin typeface="+mj-ea"/>
              </a:rPr>
              <a:t>(2) </a:t>
            </a:r>
            <a:r>
              <a:rPr lang="ja-JP" altLang="ja-JP" sz="3800" dirty="0"/>
              <a:t>産業保健活動</a:t>
            </a:r>
            <a:endParaRPr lang="en-US" altLang="ja-JP" sz="3800" dirty="0"/>
          </a:p>
          <a:p>
            <a:pPr marL="984250" lvl="1" indent="-482600">
              <a:lnSpc>
                <a:spcPct val="115000"/>
              </a:lnSpc>
              <a:buNone/>
            </a:pPr>
            <a:r>
              <a:rPr lang="en-US" altLang="ja-JP" sz="3800" dirty="0">
                <a:latin typeface="+mj-ea"/>
              </a:rPr>
              <a:t>(3) </a:t>
            </a:r>
            <a:r>
              <a:rPr lang="ja-JP" altLang="ja-JP" sz="3800" dirty="0"/>
              <a:t>行政関連活動</a:t>
            </a:r>
            <a:endParaRPr lang="en-US" altLang="ja-JP" sz="3800" dirty="0"/>
          </a:p>
          <a:p>
            <a:pPr marL="984250" lvl="1" indent="-482600">
              <a:lnSpc>
                <a:spcPct val="115000"/>
              </a:lnSpc>
              <a:buNone/>
            </a:pPr>
            <a:r>
              <a:rPr lang="en-US" altLang="ja-JP" sz="3800" dirty="0">
                <a:latin typeface="+mj-ea"/>
              </a:rPr>
              <a:t>(4) </a:t>
            </a:r>
            <a:r>
              <a:rPr lang="ja-JP" altLang="ja-JP" sz="3800" dirty="0"/>
              <a:t>医療管理関連活動</a:t>
            </a:r>
            <a:endParaRPr lang="en-US" altLang="ja-JP" sz="3800" dirty="0"/>
          </a:p>
          <a:p>
            <a:pPr marL="984250" lvl="1" indent="-482600">
              <a:lnSpc>
                <a:spcPct val="115000"/>
              </a:lnSpc>
              <a:buNone/>
            </a:pPr>
            <a:r>
              <a:rPr lang="en-US" altLang="ja-JP" sz="3800" dirty="0">
                <a:latin typeface="+mj-ea"/>
              </a:rPr>
              <a:t>(5) </a:t>
            </a:r>
            <a:r>
              <a:rPr lang="ja-JP" altLang="ja-JP" sz="3800" dirty="0"/>
              <a:t>災害時・健康危機管理対応</a:t>
            </a:r>
            <a:endParaRPr lang="en-US" altLang="ja-JP" sz="3800" dirty="0"/>
          </a:p>
          <a:p>
            <a:pPr marL="893763" lvl="1" indent="-392113">
              <a:lnSpc>
                <a:spcPct val="115000"/>
              </a:lnSpc>
              <a:buNone/>
            </a:pPr>
            <a:r>
              <a:rPr lang="en-US" altLang="ja-JP" sz="3800" dirty="0">
                <a:latin typeface="+mj-ea"/>
              </a:rPr>
              <a:t>(6) </a:t>
            </a:r>
            <a:r>
              <a:rPr lang="ja-JP" altLang="ja-JP" sz="3800" dirty="0"/>
              <a:t>社会医学系専門医制度における専攻医の専門研修及び制度発展に係る実績</a:t>
            </a:r>
            <a:endParaRPr lang="en-US" altLang="ja-JP" sz="3800" dirty="0"/>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708960" y="6566753"/>
            <a:ext cx="4309355" cy="265078"/>
          </a:xfrm>
          <a:prstGeom prst="rect">
            <a:avLst/>
          </a:prstGeom>
        </p:spPr>
      </p:pic>
    </p:spTree>
    <p:extLst>
      <p:ext uri="{BB962C8B-B14F-4D97-AF65-F5344CB8AC3E}">
        <p14:creationId xmlns:p14="http://schemas.microsoft.com/office/powerpoint/2010/main" val="2273559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2087" y="301625"/>
            <a:ext cx="7651888" cy="635000"/>
          </a:xfrm>
        </p:spPr>
        <p:txBody>
          <a:bodyPr/>
          <a:lstStyle/>
          <a:p>
            <a:pPr lvl="1"/>
            <a:r>
              <a:rPr lang="en-US" altLang="ja-JP" sz="3200" dirty="0"/>
              <a:t>(3)</a:t>
            </a:r>
            <a:r>
              <a:rPr lang="ja-JP" altLang="en-US" sz="3200" dirty="0"/>
              <a:t>社会医学系分野での活動実績</a:t>
            </a:r>
            <a:r>
              <a:rPr lang="ja-JP" altLang="en-US" sz="2400" dirty="0">
                <a:solidFill>
                  <a:srgbClr val="333399"/>
                </a:solidFill>
              </a:rPr>
              <a:t>　その</a:t>
            </a:r>
            <a:r>
              <a:rPr lang="en-US" altLang="ja-JP" sz="2400" dirty="0">
                <a:solidFill>
                  <a:srgbClr val="333399"/>
                </a:solidFill>
              </a:rPr>
              <a:t>2</a:t>
            </a:r>
            <a:endParaRPr lang="en-US" altLang="ja-JP" sz="3200" dirty="0"/>
          </a:p>
        </p:txBody>
      </p:sp>
      <p:sp>
        <p:nvSpPr>
          <p:cNvPr id="3" name="コンテンツ プレースホルダー 2"/>
          <p:cNvSpPr>
            <a:spLocks noGrp="1"/>
          </p:cNvSpPr>
          <p:nvPr>
            <p:ph idx="1"/>
          </p:nvPr>
        </p:nvSpPr>
        <p:spPr>
          <a:xfrm>
            <a:off x="809625" y="1462088"/>
            <a:ext cx="7782753" cy="5445608"/>
          </a:xfrm>
        </p:spPr>
        <p:txBody>
          <a:bodyPr>
            <a:normAutofit fontScale="62500" lnSpcReduction="20000"/>
          </a:bodyPr>
          <a:lstStyle/>
          <a:p>
            <a:pPr marL="0" indent="0">
              <a:buNone/>
              <a:tabLst>
                <a:tab pos="268288" algn="l"/>
              </a:tabLst>
            </a:pPr>
            <a:r>
              <a:rPr lang="en-US" altLang="ja-JP" sz="4500" dirty="0">
                <a:solidFill>
                  <a:srgbClr val="0000FF"/>
                </a:solidFill>
              </a:rPr>
              <a:t>(1)</a:t>
            </a:r>
            <a:r>
              <a:rPr lang="ja-JP" altLang="ja-JP" sz="4500" dirty="0">
                <a:solidFill>
                  <a:srgbClr val="0000FF"/>
                </a:solidFill>
              </a:rPr>
              <a:t>教育・研究活動</a:t>
            </a:r>
          </a:p>
          <a:p>
            <a:pPr marL="0" indent="0">
              <a:buNone/>
              <a:tabLst>
                <a:tab pos="268288" algn="l"/>
              </a:tabLst>
            </a:pPr>
            <a:r>
              <a:rPr lang="en-US" altLang="ja-JP" b="1" dirty="0"/>
              <a:t>	</a:t>
            </a:r>
            <a:r>
              <a:rPr lang="ja-JP" altLang="ja-JP" b="1" dirty="0"/>
              <a:t>（大学等での教育活動）</a:t>
            </a:r>
            <a:endParaRPr lang="ja-JP" altLang="ja-JP" sz="2800" b="1" dirty="0"/>
          </a:p>
          <a:p>
            <a:pPr marL="536575" indent="0">
              <a:buNone/>
              <a:tabLst>
                <a:tab pos="268288" algn="l"/>
              </a:tabLst>
            </a:pPr>
            <a:r>
              <a:rPr lang="ja-JP" altLang="ja-JP" dirty="0"/>
              <a:t>大学や専門学校等での人材育成や講義</a:t>
            </a:r>
            <a:endParaRPr lang="en-US" altLang="ja-JP" dirty="0"/>
          </a:p>
          <a:p>
            <a:pPr marL="536575" indent="0">
              <a:buNone/>
              <a:tabLst>
                <a:tab pos="268288" algn="l"/>
              </a:tabLst>
            </a:pPr>
            <a:r>
              <a:rPr lang="ja-JP" altLang="ja-JP" dirty="0"/>
              <a:t>担当授業科目名や授業時間</a:t>
            </a:r>
            <a:endParaRPr lang="en-US" altLang="ja-JP" dirty="0"/>
          </a:p>
          <a:p>
            <a:pPr marL="536575" indent="0">
              <a:buNone/>
              <a:tabLst>
                <a:tab pos="268288" algn="l"/>
              </a:tabLst>
            </a:pPr>
            <a:r>
              <a:rPr lang="ja-JP" altLang="ja-JP" dirty="0"/>
              <a:t>市民公開講座や各種の研修会・学会・研究会等の教育講演等の講師歴など</a:t>
            </a:r>
            <a:endParaRPr lang="ja-JP" altLang="ja-JP" sz="2800" dirty="0"/>
          </a:p>
          <a:p>
            <a:pPr marL="0" indent="0">
              <a:buNone/>
              <a:tabLst>
                <a:tab pos="268288" algn="l"/>
              </a:tabLst>
            </a:pPr>
            <a:r>
              <a:rPr lang="en-US" altLang="ja-JP" b="1" dirty="0"/>
              <a:t>	</a:t>
            </a:r>
            <a:r>
              <a:rPr lang="ja-JP" altLang="ja-JP" b="1" dirty="0"/>
              <a:t>（研究活動）</a:t>
            </a:r>
            <a:endParaRPr lang="ja-JP" altLang="ja-JP" sz="2800" b="1" dirty="0"/>
          </a:p>
          <a:p>
            <a:pPr marL="536575" indent="0">
              <a:buNone/>
              <a:tabLst>
                <a:tab pos="268288" algn="l"/>
              </a:tabLst>
            </a:pPr>
            <a:r>
              <a:rPr lang="ja-JP" altLang="ja-JP" dirty="0"/>
              <a:t>研究テーマ、研究報告書の概要、研究資金獲得状況など</a:t>
            </a:r>
            <a:endParaRPr lang="en-US" altLang="ja-JP" dirty="0"/>
          </a:p>
          <a:p>
            <a:pPr marL="536575" indent="0">
              <a:buNone/>
              <a:tabLst>
                <a:tab pos="268288" algn="l"/>
              </a:tabLst>
            </a:pPr>
            <a:endParaRPr lang="ja-JP" altLang="ja-JP" sz="1100" dirty="0"/>
          </a:p>
          <a:p>
            <a:pPr marL="0" indent="0">
              <a:buNone/>
              <a:tabLst>
                <a:tab pos="268288" algn="l"/>
              </a:tabLst>
            </a:pPr>
            <a:r>
              <a:rPr lang="en-US" altLang="ja-JP" sz="4500" dirty="0">
                <a:solidFill>
                  <a:srgbClr val="0000FF"/>
                </a:solidFill>
              </a:rPr>
              <a:t>(2)</a:t>
            </a:r>
            <a:r>
              <a:rPr lang="ja-JP" altLang="ja-JP" sz="4500" dirty="0">
                <a:solidFill>
                  <a:srgbClr val="0000FF"/>
                </a:solidFill>
              </a:rPr>
              <a:t>産業保健活動</a:t>
            </a:r>
            <a:endParaRPr lang="en-US" altLang="ja-JP" sz="4500" dirty="0">
              <a:solidFill>
                <a:srgbClr val="0000FF"/>
              </a:solidFill>
            </a:endParaRPr>
          </a:p>
          <a:p>
            <a:pPr marL="536575" indent="0">
              <a:buNone/>
              <a:tabLst>
                <a:tab pos="268288" algn="l"/>
              </a:tabLst>
            </a:pPr>
            <a:r>
              <a:rPr lang="ja-JP" altLang="ja-JP" dirty="0"/>
              <a:t>担当事業所名、作業環境管理・作業管理・健康管理、労働衛生教育・統括管理の実績など</a:t>
            </a:r>
            <a:endParaRPr lang="en-US" altLang="ja-JP" dirty="0"/>
          </a:p>
          <a:p>
            <a:pPr marL="536575" indent="0">
              <a:buNone/>
              <a:tabLst>
                <a:tab pos="268288" algn="l"/>
              </a:tabLst>
            </a:pPr>
            <a:endParaRPr lang="ja-JP" altLang="ja-JP" sz="1000" dirty="0"/>
          </a:p>
          <a:p>
            <a:pPr marL="0" indent="0">
              <a:buNone/>
              <a:tabLst>
                <a:tab pos="268288" algn="l"/>
              </a:tabLst>
            </a:pPr>
            <a:r>
              <a:rPr lang="en-US" altLang="ja-JP" sz="4500" dirty="0">
                <a:solidFill>
                  <a:srgbClr val="0000FF"/>
                </a:solidFill>
              </a:rPr>
              <a:t>(3)</a:t>
            </a:r>
            <a:r>
              <a:rPr lang="ja-JP" altLang="ja-JP" sz="4500" dirty="0">
                <a:solidFill>
                  <a:srgbClr val="0000FF"/>
                </a:solidFill>
              </a:rPr>
              <a:t>行政関連活動</a:t>
            </a:r>
          </a:p>
          <a:p>
            <a:pPr marL="536575" indent="0">
              <a:buNone/>
              <a:tabLst>
                <a:tab pos="268288" algn="l"/>
              </a:tabLst>
            </a:pPr>
            <a:r>
              <a:rPr lang="ja-JP" altLang="ja-JP" dirty="0"/>
              <a:t>担当行政分野名、行政機関主催の会議やイベント出席、行政機関設置の委員会や検討会等での委員歴など</a:t>
            </a:r>
            <a:endParaRPr lang="ja-JP" altLang="ja-JP" sz="2800" dirty="0"/>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733476" y="6592922"/>
            <a:ext cx="4309355" cy="265078"/>
          </a:xfrm>
          <a:prstGeom prst="rect">
            <a:avLst/>
          </a:prstGeom>
        </p:spPr>
      </p:pic>
    </p:spTree>
    <p:extLst>
      <p:ext uri="{BB962C8B-B14F-4D97-AF65-F5344CB8AC3E}">
        <p14:creationId xmlns:p14="http://schemas.microsoft.com/office/powerpoint/2010/main" val="3180038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2087" y="301625"/>
            <a:ext cx="7651888" cy="635000"/>
          </a:xfrm>
        </p:spPr>
        <p:txBody>
          <a:bodyPr/>
          <a:lstStyle/>
          <a:p>
            <a:pPr lvl="1"/>
            <a:r>
              <a:rPr lang="en-US" altLang="ja-JP" sz="3200" dirty="0"/>
              <a:t>(3)</a:t>
            </a:r>
            <a:r>
              <a:rPr lang="ja-JP" altLang="en-US" sz="3200" dirty="0"/>
              <a:t>社会医学系分野での活動実績</a:t>
            </a:r>
            <a:r>
              <a:rPr lang="ja-JP" altLang="en-US" sz="2400" dirty="0">
                <a:solidFill>
                  <a:srgbClr val="333399"/>
                </a:solidFill>
              </a:rPr>
              <a:t>　その</a:t>
            </a:r>
            <a:r>
              <a:rPr lang="en-US" altLang="ja-JP" sz="2400" dirty="0">
                <a:solidFill>
                  <a:srgbClr val="333399"/>
                </a:solidFill>
              </a:rPr>
              <a:t>3</a:t>
            </a:r>
            <a:endParaRPr lang="en-US" altLang="ja-JP" sz="3200" dirty="0"/>
          </a:p>
        </p:txBody>
      </p:sp>
      <p:sp>
        <p:nvSpPr>
          <p:cNvPr id="3" name="コンテンツ プレースホルダー 2"/>
          <p:cNvSpPr>
            <a:spLocks noGrp="1"/>
          </p:cNvSpPr>
          <p:nvPr>
            <p:ph idx="1"/>
          </p:nvPr>
        </p:nvSpPr>
        <p:spPr>
          <a:xfrm>
            <a:off x="809625" y="1462087"/>
            <a:ext cx="8016323" cy="5475425"/>
          </a:xfrm>
        </p:spPr>
        <p:txBody>
          <a:bodyPr>
            <a:normAutofit fontScale="55000" lnSpcReduction="20000"/>
          </a:bodyPr>
          <a:lstStyle/>
          <a:p>
            <a:pPr marL="0" indent="0">
              <a:buNone/>
              <a:tabLst>
                <a:tab pos="268288" algn="l"/>
              </a:tabLst>
            </a:pPr>
            <a:r>
              <a:rPr lang="en-US" altLang="ja-JP" sz="4500" dirty="0">
                <a:solidFill>
                  <a:srgbClr val="0000FF"/>
                </a:solidFill>
              </a:rPr>
              <a:t>(4)</a:t>
            </a:r>
            <a:r>
              <a:rPr lang="ja-JP" altLang="en-US" sz="4500">
                <a:solidFill>
                  <a:srgbClr val="0000FF"/>
                </a:solidFill>
              </a:rPr>
              <a:t>医療管理関連</a:t>
            </a:r>
            <a:r>
              <a:rPr lang="ja-JP" altLang="ja-JP" sz="4500">
                <a:solidFill>
                  <a:srgbClr val="0000FF"/>
                </a:solidFill>
              </a:rPr>
              <a:t>活動</a:t>
            </a:r>
            <a:endParaRPr lang="ja-JP" altLang="ja-JP" sz="4500" dirty="0">
              <a:solidFill>
                <a:srgbClr val="0000FF"/>
              </a:solidFill>
            </a:endParaRPr>
          </a:p>
          <a:p>
            <a:pPr marL="536575" indent="0">
              <a:buNone/>
              <a:tabLst>
                <a:tab pos="268288" algn="l"/>
              </a:tabLst>
            </a:pPr>
            <a:r>
              <a:rPr lang="ja-JP" altLang="en-US" dirty="0"/>
              <a:t>医療管理・病院管理、医療情報システム開発や運用管理、医療安全管理に係る実績など</a:t>
            </a:r>
            <a:endParaRPr lang="en-US" altLang="ja-JP" dirty="0"/>
          </a:p>
          <a:p>
            <a:pPr marL="536575" indent="0">
              <a:buNone/>
              <a:tabLst>
                <a:tab pos="268288" algn="l"/>
              </a:tabLst>
            </a:pPr>
            <a:endParaRPr lang="ja-JP" altLang="en-US" sz="1100" dirty="0"/>
          </a:p>
          <a:p>
            <a:pPr marL="0" indent="0">
              <a:buNone/>
              <a:tabLst>
                <a:tab pos="268288" algn="l"/>
              </a:tabLst>
            </a:pPr>
            <a:r>
              <a:rPr lang="en-US" altLang="ja-JP" sz="4500" dirty="0">
                <a:solidFill>
                  <a:srgbClr val="0000FF"/>
                </a:solidFill>
              </a:rPr>
              <a:t>(5)</a:t>
            </a:r>
            <a:r>
              <a:rPr lang="ja-JP" altLang="en-US" sz="4500" dirty="0">
                <a:solidFill>
                  <a:srgbClr val="0000FF"/>
                </a:solidFill>
              </a:rPr>
              <a:t>災害時・健康危機管理対応</a:t>
            </a:r>
            <a:endParaRPr lang="en-US" altLang="ja-JP" sz="4500" dirty="0">
              <a:solidFill>
                <a:srgbClr val="0000FF"/>
              </a:solidFill>
            </a:endParaRPr>
          </a:p>
          <a:p>
            <a:pPr marL="536575" indent="0">
              <a:buNone/>
              <a:tabLst>
                <a:tab pos="268288" algn="l"/>
              </a:tabLst>
            </a:pPr>
            <a:r>
              <a:rPr lang="ja-JP" altLang="en-US" dirty="0"/>
              <a:t>災害被災地での活動内容、防災訓練への参加、感染症のアウトブレイクや食中毒への対応など</a:t>
            </a:r>
            <a:endParaRPr lang="en-US" altLang="ja-JP" dirty="0"/>
          </a:p>
          <a:p>
            <a:pPr marL="536575" indent="0">
              <a:buNone/>
              <a:tabLst>
                <a:tab pos="268288" algn="l"/>
              </a:tabLst>
            </a:pPr>
            <a:endParaRPr lang="ja-JP" altLang="ja-JP" sz="1100" dirty="0"/>
          </a:p>
          <a:p>
            <a:pPr marL="0" indent="0">
              <a:lnSpc>
                <a:spcPct val="120000"/>
              </a:lnSpc>
              <a:buNone/>
              <a:tabLst>
                <a:tab pos="268288" algn="l"/>
              </a:tabLst>
            </a:pPr>
            <a:r>
              <a:rPr lang="en-US" altLang="ja-JP" sz="4500" dirty="0">
                <a:solidFill>
                  <a:srgbClr val="0000FF"/>
                </a:solidFill>
              </a:rPr>
              <a:t>(6)</a:t>
            </a:r>
            <a:r>
              <a:rPr lang="ja-JP" altLang="en-US" sz="4500" dirty="0">
                <a:solidFill>
                  <a:srgbClr val="0000FF"/>
                </a:solidFill>
              </a:rPr>
              <a:t>社会医学系専門医制度における専攻医の専門研修</a:t>
            </a:r>
            <a:endParaRPr lang="en-US" altLang="ja-JP" sz="4500" dirty="0">
              <a:solidFill>
                <a:srgbClr val="0000FF"/>
              </a:solidFill>
            </a:endParaRPr>
          </a:p>
          <a:p>
            <a:pPr marL="0" indent="0">
              <a:lnSpc>
                <a:spcPct val="120000"/>
              </a:lnSpc>
              <a:buNone/>
              <a:tabLst>
                <a:tab pos="268288" algn="l"/>
              </a:tabLst>
            </a:pPr>
            <a:r>
              <a:rPr lang="ja-JP" altLang="en-US" sz="4500" dirty="0">
                <a:solidFill>
                  <a:srgbClr val="0000FF"/>
                </a:solidFill>
              </a:rPr>
              <a:t>　　及び制度発展に係る実績</a:t>
            </a:r>
            <a:endParaRPr lang="en-US" altLang="ja-JP" sz="4500" dirty="0">
              <a:solidFill>
                <a:srgbClr val="0000FF"/>
              </a:solidFill>
            </a:endParaRPr>
          </a:p>
          <a:p>
            <a:pPr marL="0" indent="0">
              <a:buNone/>
              <a:tabLst>
                <a:tab pos="268288" algn="l"/>
              </a:tabLst>
            </a:pPr>
            <a:r>
              <a:rPr lang="en-US" altLang="ja-JP" sz="4500" b="1" dirty="0">
                <a:solidFill>
                  <a:srgbClr val="0000FF"/>
                </a:solidFill>
              </a:rPr>
              <a:t>	</a:t>
            </a:r>
            <a:r>
              <a:rPr lang="ja-JP" altLang="en-US" b="1" dirty="0"/>
              <a:t>（専攻医の研修への参画）</a:t>
            </a:r>
          </a:p>
          <a:p>
            <a:pPr marL="536575" indent="0">
              <a:buNone/>
              <a:tabLst>
                <a:tab pos="268288" algn="l"/>
              </a:tabLst>
            </a:pPr>
            <a:r>
              <a:rPr lang="ja-JP" altLang="en-US" dirty="0"/>
              <a:t>専攻医の担当指導医の実績、専門研修プログラムの連携施設・協力施設での研修協力、専門研修プログラム管理委員会の委員など</a:t>
            </a:r>
            <a:endParaRPr lang="en-US" altLang="ja-JP" dirty="0"/>
          </a:p>
          <a:p>
            <a:pPr marL="0" indent="0">
              <a:buNone/>
              <a:tabLst>
                <a:tab pos="268288" algn="l"/>
              </a:tabLst>
            </a:pPr>
            <a:r>
              <a:rPr lang="en-US" altLang="ja-JP" b="1" dirty="0"/>
              <a:t>	</a:t>
            </a:r>
            <a:r>
              <a:rPr lang="ja-JP" altLang="en-US" b="1" dirty="0"/>
              <a:t>（社会医学系専門医協会活動への参画）</a:t>
            </a:r>
          </a:p>
          <a:p>
            <a:pPr marL="536575" indent="0">
              <a:buNone/>
              <a:tabLst>
                <a:tab pos="268288" algn="l"/>
              </a:tabLst>
            </a:pPr>
            <a:r>
              <a:rPr lang="ja-JP" altLang="en-US" dirty="0"/>
              <a:t>協会主催講習会</a:t>
            </a:r>
            <a:r>
              <a:rPr lang="en-US" altLang="ja-JP" dirty="0"/>
              <a:t>(</a:t>
            </a:r>
            <a:r>
              <a:rPr lang="ja-JP" altLang="en-US" dirty="0"/>
              <a:t>基本プログラム、指導医講習会等</a:t>
            </a:r>
            <a:r>
              <a:rPr lang="en-US" altLang="ja-JP" dirty="0"/>
              <a:t>)</a:t>
            </a:r>
            <a:r>
              <a:rPr lang="ja-JP" altLang="en-US" dirty="0"/>
              <a:t>の講師、協会設置の委員会委員としての活動、理事としての活動など</a:t>
            </a:r>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562271" y="6566753"/>
            <a:ext cx="4309355" cy="265078"/>
          </a:xfrm>
          <a:prstGeom prst="rect">
            <a:avLst/>
          </a:prstGeom>
        </p:spPr>
      </p:pic>
    </p:spTree>
    <p:extLst>
      <p:ext uri="{BB962C8B-B14F-4D97-AF65-F5344CB8AC3E}">
        <p14:creationId xmlns:p14="http://schemas.microsoft.com/office/powerpoint/2010/main" val="3613158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A379FFD-1C03-42D1-A444-8B0BE326D5ED}"/>
              </a:ext>
            </a:extLst>
          </p:cNvPr>
          <p:cNvPicPr>
            <a:picLocks noChangeAspect="1"/>
          </p:cNvPicPr>
          <p:nvPr/>
        </p:nvPicPr>
        <p:blipFill>
          <a:blip r:embed="rId2"/>
          <a:stretch>
            <a:fillRect/>
          </a:stretch>
        </p:blipFill>
        <p:spPr>
          <a:xfrm>
            <a:off x="2148757" y="0"/>
            <a:ext cx="4846485" cy="6859339"/>
          </a:xfrm>
          <a:prstGeom prst="rect">
            <a:avLst/>
          </a:prstGeom>
        </p:spPr>
      </p:pic>
    </p:spTree>
    <p:extLst>
      <p:ext uri="{BB962C8B-B14F-4D97-AF65-F5344CB8AC3E}">
        <p14:creationId xmlns:p14="http://schemas.microsoft.com/office/powerpoint/2010/main" val="271958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2087" y="301625"/>
            <a:ext cx="7651888" cy="635000"/>
          </a:xfrm>
        </p:spPr>
        <p:txBody>
          <a:bodyPr/>
          <a:lstStyle/>
          <a:p>
            <a:pPr lvl="1"/>
            <a:r>
              <a:rPr lang="en-US" altLang="ja-JP" sz="3200" dirty="0"/>
              <a:t>(4)</a:t>
            </a:r>
            <a:r>
              <a:rPr lang="ja-JP" altLang="en-US" sz="3200" dirty="0"/>
              <a:t>社会医学系分野に関連する講習の受講</a:t>
            </a:r>
            <a:endParaRPr lang="en-US" altLang="ja-JP" sz="3200" dirty="0"/>
          </a:p>
        </p:txBody>
      </p:sp>
      <p:sp>
        <p:nvSpPr>
          <p:cNvPr id="3" name="コンテンツ プレースホルダー 2"/>
          <p:cNvSpPr>
            <a:spLocks noGrp="1"/>
          </p:cNvSpPr>
          <p:nvPr>
            <p:ph idx="1"/>
          </p:nvPr>
        </p:nvSpPr>
        <p:spPr>
          <a:xfrm>
            <a:off x="675449" y="1085005"/>
            <a:ext cx="8135591" cy="5640456"/>
          </a:xfrm>
        </p:spPr>
        <p:txBody>
          <a:bodyPr>
            <a:noAutofit/>
          </a:bodyPr>
          <a:lstStyle/>
          <a:p>
            <a:r>
              <a:rPr lang="ja-JP" altLang="ja-JP" sz="2400" dirty="0"/>
              <a:t>１コマ</a:t>
            </a:r>
            <a:r>
              <a:rPr lang="en-US" altLang="ja-JP" sz="2400" dirty="0"/>
              <a:t>(</a:t>
            </a:r>
            <a:r>
              <a:rPr lang="ja-JP" altLang="ja-JP" sz="2400" dirty="0"/>
              <a:t>約</a:t>
            </a:r>
            <a:r>
              <a:rPr lang="en-US" altLang="ja-JP" sz="2400" dirty="0"/>
              <a:t>1</a:t>
            </a:r>
            <a:r>
              <a:rPr lang="ja-JP" altLang="ja-JP" sz="2400" dirty="0"/>
              <a:t>～</a:t>
            </a:r>
            <a:r>
              <a:rPr lang="en-US" altLang="ja-JP" sz="2400" dirty="0"/>
              <a:t>2</a:t>
            </a:r>
            <a:r>
              <a:rPr lang="ja-JP" altLang="ja-JP" sz="2400" dirty="0"/>
              <a:t>時間</a:t>
            </a:r>
            <a:r>
              <a:rPr lang="en-US" altLang="ja-JP" sz="2400" dirty="0"/>
              <a:t>)</a:t>
            </a:r>
            <a:r>
              <a:rPr lang="ja-JP" altLang="ja-JP" sz="2400" dirty="0"/>
              <a:t>１受講を１単位（クレジット）として、下記の必須受講項目及び選択受講項目と合わせ、</a:t>
            </a:r>
            <a:r>
              <a:rPr lang="en-US" altLang="ja-JP" sz="2400" dirty="0"/>
              <a:t>5</a:t>
            </a:r>
            <a:r>
              <a:rPr lang="ja-JP" altLang="ja-JP" sz="2400" dirty="0"/>
              <a:t>年間で</a:t>
            </a:r>
            <a:r>
              <a:rPr lang="en-US" altLang="ja-JP" sz="2400" dirty="0"/>
              <a:t>10</a:t>
            </a:r>
            <a:r>
              <a:rPr lang="ja-JP" altLang="ja-JP" sz="2400" dirty="0"/>
              <a:t>単位以上の取得を必須とする</a:t>
            </a:r>
            <a:r>
              <a:rPr lang="ja-JP" altLang="en-US" sz="2400" dirty="0"/>
              <a:t>（</a:t>
            </a:r>
            <a:r>
              <a:rPr lang="en-US" altLang="ja-JP" sz="2400" dirty="0"/>
              <a:t>K</a:t>
            </a:r>
            <a:r>
              <a:rPr lang="ja-JP" altLang="en-US" sz="2400" dirty="0"/>
              <a:t>単位）</a:t>
            </a:r>
            <a:r>
              <a:rPr lang="ja-JP" altLang="en-US" sz="2400" dirty="0">
                <a:solidFill>
                  <a:srgbClr val="FF0000"/>
                </a:solidFill>
              </a:rPr>
              <a:t>Ｑ＆</a:t>
            </a:r>
            <a:r>
              <a:rPr lang="ja-JP" altLang="en-US" sz="2400">
                <a:solidFill>
                  <a:srgbClr val="FF0000"/>
                </a:solidFill>
              </a:rPr>
              <a:t>Ａを参照</a:t>
            </a:r>
            <a:endParaRPr lang="en-US" altLang="ja-JP" sz="2400" dirty="0">
              <a:solidFill>
                <a:srgbClr val="FF0000"/>
              </a:solidFill>
            </a:endParaRPr>
          </a:p>
          <a:p>
            <a:pPr marL="0" indent="0">
              <a:buNone/>
            </a:pPr>
            <a:r>
              <a:rPr lang="en-US" altLang="ja-JP" sz="2400" dirty="0">
                <a:solidFill>
                  <a:srgbClr val="0000FF"/>
                </a:solidFill>
              </a:rPr>
              <a:t>(1)</a:t>
            </a:r>
            <a:r>
              <a:rPr lang="zh-TW" altLang="en-US" sz="2400" dirty="0">
                <a:solidFill>
                  <a:srgbClr val="0000FF"/>
                </a:solidFill>
              </a:rPr>
              <a:t>必須受講項目</a:t>
            </a:r>
            <a:endParaRPr lang="en-US" altLang="zh-TW" sz="2400" dirty="0">
              <a:solidFill>
                <a:srgbClr val="0000FF"/>
              </a:solidFill>
            </a:endParaRPr>
          </a:p>
          <a:p>
            <a:pPr marL="0" indent="0">
              <a:buNone/>
              <a:tabLst>
                <a:tab pos="268288" algn="l"/>
              </a:tabLst>
            </a:pPr>
            <a:r>
              <a:rPr lang="en-US" altLang="ja-JP" sz="2000" b="1" dirty="0"/>
              <a:t>	</a:t>
            </a:r>
            <a:r>
              <a:rPr lang="ja-JP" altLang="ja-JP" sz="2000" b="1" dirty="0"/>
              <a:t>（倫理・安全等）</a:t>
            </a:r>
          </a:p>
          <a:p>
            <a:pPr marL="536575" indent="0">
              <a:buNone/>
              <a:tabLst>
                <a:tab pos="268288" algn="l"/>
              </a:tabLst>
            </a:pPr>
            <a:r>
              <a:rPr lang="ja-JP" altLang="ja-JP" sz="2000" dirty="0">
                <a:solidFill>
                  <a:srgbClr val="FF0000"/>
                </a:solidFill>
              </a:rPr>
              <a:t>「医療倫理」「感染対策」「医療安全」の</a:t>
            </a:r>
            <a:r>
              <a:rPr lang="en-US" altLang="ja-JP" sz="2000" b="1" dirty="0">
                <a:solidFill>
                  <a:srgbClr val="FF0000"/>
                </a:solidFill>
              </a:rPr>
              <a:t>3</a:t>
            </a:r>
            <a:r>
              <a:rPr lang="ja-JP" altLang="ja-JP" sz="2000" b="1" dirty="0">
                <a:solidFill>
                  <a:srgbClr val="FF0000"/>
                </a:solidFill>
              </a:rPr>
              <a:t>項目は受講</a:t>
            </a:r>
            <a:r>
              <a:rPr lang="ja-JP" altLang="en-US" sz="2000" b="1" dirty="0">
                <a:solidFill>
                  <a:srgbClr val="FF0000"/>
                </a:solidFill>
              </a:rPr>
              <a:t>が必須</a:t>
            </a:r>
            <a:endParaRPr lang="en-US" altLang="ja-JP" sz="2000" b="1" dirty="0">
              <a:solidFill>
                <a:srgbClr val="FF0000"/>
              </a:solidFill>
            </a:endParaRPr>
          </a:p>
          <a:p>
            <a:pPr marL="804863" indent="-268288">
              <a:buNone/>
              <a:tabLst>
                <a:tab pos="268288" algn="l"/>
              </a:tabLst>
            </a:pPr>
            <a:r>
              <a:rPr lang="en-US" altLang="ja-JP" sz="1800" dirty="0"/>
              <a:t>※</a:t>
            </a:r>
            <a:r>
              <a:rPr lang="ja-JP" altLang="ja-JP" sz="1800" dirty="0"/>
              <a:t>臨床系専門医制度で「共通講習」として位置づけられているものでも可。</a:t>
            </a:r>
            <a:endParaRPr lang="en-US" altLang="ja-JP" sz="1800" dirty="0"/>
          </a:p>
          <a:p>
            <a:pPr marL="804863" indent="-268288">
              <a:buNone/>
              <a:tabLst>
                <a:tab pos="268288" algn="l"/>
              </a:tabLst>
            </a:pPr>
            <a:r>
              <a:rPr lang="ja-JP" altLang="en-US" sz="1800" dirty="0"/>
              <a:t>　 </a:t>
            </a:r>
            <a:r>
              <a:rPr lang="ja-JP" altLang="ja-JP" sz="1800" dirty="0"/>
              <a:t>受講においてはｅラーニングや施設内講習なども認める</a:t>
            </a:r>
            <a:r>
              <a:rPr lang="ja-JP" altLang="en-US" sz="1800" dirty="0"/>
              <a:t>。</a:t>
            </a:r>
            <a:endParaRPr lang="en-US" altLang="ja-JP" sz="1800" dirty="0"/>
          </a:p>
          <a:p>
            <a:pPr marL="0" indent="0">
              <a:buNone/>
              <a:tabLst>
                <a:tab pos="268288" algn="l"/>
              </a:tabLst>
            </a:pPr>
            <a:r>
              <a:rPr lang="en-US" altLang="ja-JP" sz="2000" b="1" dirty="0"/>
              <a:t>	</a:t>
            </a:r>
            <a:r>
              <a:rPr lang="ja-JP" altLang="ja-JP" sz="2000" b="1" dirty="0"/>
              <a:t>（指導医講習会）</a:t>
            </a:r>
          </a:p>
          <a:p>
            <a:pPr marL="536575" indent="0">
              <a:buNone/>
              <a:tabLst>
                <a:tab pos="268288" algn="l"/>
              </a:tabLst>
            </a:pPr>
            <a:r>
              <a:rPr lang="ja-JP" altLang="ja-JP" sz="2000" u="sng" dirty="0">
                <a:solidFill>
                  <a:srgbClr val="FF0000"/>
                </a:solidFill>
              </a:rPr>
              <a:t>指導医の更新に</a:t>
            </a:r>
            <a:r>
              <a:rPr lang="ja-JP" altLang="en-US" sz="2000" u="sng" dirty="0">
                <a:solidFill>
                  <a:srgbClr val="FF0000"/>
                </a:solidFill>
              </a:rPr>
              <a:t>おいて</a:t>
            </a:r>
            <a:r>
              <a:rPr lang="ja-JP" altLang="ja-JP" sz="2000" u="sng" dirty="0">
                <a:solidFill>
                  <a:srgbClr val="FF0000"/>
                </a:solidFill>
              </a:rPr>
              <a:t>は</a:t>
            </a:r>
            <a:r>
              <a:rPr lang="ja-JP" altLang="ja-JP" sz="2000" dirty="0">
                <a:solidFill>
                  <a:srgbClr val="FF0000"/>
                </a:solidFill>
              </a:rPr>
              <a:t>、協会または構成学会･団体が主催</a:t>
            </a:r>
            <a:r>
              <a:rPr lang="ja-JP" altLang="en-US" sz="2000" dirty="0">
                <a:solidFill>
                  <a:srgbClr val="FF0000"/>
                </a:solidFill>
              </a:rPr>
              <a:t>する</a:t>
            </a:r>
            <a:r>
              <a:rPr lang="ja-JP" altLang="ja-JP" sz="2000" dirty="0">
                <a:solidFill>
                  <a:srgbClr val="FF0000"/>
                </a:solidFill>
              </a:rPr>
              <a:t>「指導医講習会」</a:t>
            </a:r>
            <a:r>
              <a:rPr lang="ja-JP" altLang="en-US" sz="2000" dirty="0">
                <a:solidFill>
                  <a:srgbClr val="FF0000"/>
                </a:solidFill>
              </a:rPr>
              <a:t>の</a:t>
            </a:r>
            <a:r>
              <a:rPr lang="en-US" altLang="ja-JP" sz="2000" b="1" dirty="0">
                <a:solidFill>
                  <a:srgbClr val="FF0000"/>
                </a:solidFill>
              </a:rPr>
              <a:t>2</a:t>
            </a:r>
            <a:r>
              <a:rPr lang="ja-JP" altLang="ja-JP" sz="2000" b="1" dirty="0">
                <a:solidFill>
                  <a:srgbClr val="FF0000"/>
                </a:solidFill>
              </a:rPr>
              <a:t>回以上</a:t>
            </a:r>
            <a:r>
              <a:rPr lang="ja-JP" altLang="en-US" sz="2000" b="1" dirty="0">
                <a:solidFill>
                  <a:srgbClr val="FF0000"/>
                </a:solidFill>
              </a:rPr>
              <a:t>の</a:t>
            </a:r>
            <a:r>
              <a:rPr lang="ja-JP" altLang="ja-JP" sz="2000" b="1" dirty="0">
                <a:solidFill>
                  <a:srgbClr val="FF0000"/>
                </a:solidFill>
              </a:rPr>
              <a:t>受講</a:t>
            </a:r>
            <a:r>
              <a:rPr lang="ja-JP" altLang="en-US" sz="2000" b="1" dirty="0">
                <a:solidFill>
                  <a:srgbClr val="FF0000"/>
                </a:solidFill>
              </a:rPr>
              <a:t>が</a:t>
            </a:r>
            <a:r>
              <a:rPr lang="ja-JP" altLang="ja-JP" sz="2000" b="1" dirty="0">
                <a:solidFill>
                  <a:srgbClr val="FF0000"/>
                </a:solidFill>
              </a:rPr>
              <a:t>必須</a:t>
            </a:r>
            <a:r>
              <a:rPr lang="en-US" altLang="ja-JP" sz="2000" b="1" dirty="0">
                <a:solidFill>
                  <a:srgbClr val="FF0000"/>
                </a:solidFill>
              </a:rPr>
              <a:t> </a:t>
            </a:r>
            <a:r>
              <a:rPr lang="ja-JP" altLang="en-US" sz="1800" dirty="0"/>
              <a:t>（毎年</a:t>
            </a:r>
            <a:r>
              <a:rPr lang="en-US" altLang="ja-JP" sz="1800" dirty="0"/>
              <a:t>1</a:t>
            </a:r>
            <a:r>
              <a:rPr lang="ja-JP" altLang="en-US" sz="1800" dirty="0"/>
              <a:t>回の受講を推奨）</a:t>
            </a:r>
            <a:endParaRPr lang="en-US" altLang="ja-JP" sz="1800" dirty="0"/>
          </a:p>
          <a:p>
            <a:pPr marL="804863" indent="-268288">
              <a:buNone/>
              <a:tabLst>
                <a:tab pos="268288" algn="l"/>
              </a:tabLst>
            </a:pPr>
            <a:r>
              <a:rPr lang="en-US" altLang="ja-JP" sz="1800" dirty="0"/>
              <a:t>※</a:t>
            </a:r>
            <a:r>
              <a:rPr lang="ja-JP" altLang="ja-JP" sz="1800" dirty="0"/>
              <a:t>指導医講習会に専門医が参加した際には、選択受講科目としてカウント</a:t>
            </a:r>
            <a:endParaRPr lang="en-US" altLang="ja-JP" sz="1800" dirty="0"/>
          </a:p>
          <a:p>
            <a:pPr marL="536575" indent="0">
              <a:buNone/>
              <a:tabLst>
                <a:tab pos="268288" algn="l"/>
              </a:tabLst>
            </a:pPr>
            <a:endParaRPr lang="ja-JP" altLang="ja-JP" sz="600" dirty="0"/>
          </a:p>
          <a:p>
            <a:pPr marL="0" indent="0">
              <a:buNone/>
              <a:tabLst>
                <a:tab pos="268288" algn="l"/>
              </a:tabLst>
            </a:pPr>
            <a:r>
              <a:rPr lang="en-US" altLang="ja-JP" sz="2400" dirty="0">
                <a:solidFill>
                  <a:srgbClr val="0000FF"/>
                </a:solidFill>
              </a:rPr>
              <a:t>(2)</a:t>
            </a:r>
            <a:r>
              <a:rPr lang="zh-TW" altLang="en-US" sz="2400" dirty="0">
                <a:solidFill>
                  <a:srgbClr val="0000FF"/>
                </a:solidFill>
              </a:rPr>
              <a:t>選択受講項目</a:t>
            </a:r>
            <a:endParaRPr lang="en-US" altLang="ja-JP" sz="2400" dirty="0">
              <a:solidFill>
                <a:srgbClr val="0000FF"/>
              </a:solidFill>
            </a:endParaRPr>
          </a:p>
          <a:p>
            <a:pPr marL="536575" indent="0">
              <a:buNone/>
              <a:tabLst>
                <a:tab pos="268288" algn="l"/>
              </a:tabLst>
            </a:pPr>
            <a:r>
              <a:rPr lang="ja-JP" altLang="ja-JP" sz="2000" dirty="0"/>
              <a:t>協会加盟の学会及び団体が指定する研修会、講習会、セミナー、年次総会時の教育講演等の受講</a:t>
            </a:r>
            <a:endParaRPr lang="en-US" altLang="ja-JP" sz="2000" dirty="0"/>
          </a:p>
        </p:txBody>
      </p:sp>
      <p:sp>
        <p:nvSpPr>
          <p:cNvPr id="4" name="角丸四角形 3"/>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834645" y="6592922"/>
            <a:ext cx="4309355" cy="265078"/>
          </a:xfrm>
          <a:prstGeom prst="rect">
            <a:avLst/>
          </a:prstGeom>
        </p:spPr>
      </p:pic>
    </p:spTree>
    <p:extLst>
      <p:ext uri="{BB962C8B-B14F-4D97-AF65-F5344CB8AC3E}">
        <p14:creationId xmlns:p14="http://schemas.microsoft.com/office/powerpoint/2010/main" val="1785937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03244" y="420894"/>
            <a:ext cx="7651888" cy="635000"/>
          </a:xfrm>
        </p:spPr>
        <p:txBody>
          <a:bodyPr/>
          <a:lstStyle/>
          <a:p>
            <a:pPr lvl="1"/>
            <a:r>
              <a:rPr lang="en-US" altLang="ja-JP" sz="2800" dirty="0"/>
              <a:t>(5)</a:t>
            </a:r>
            <a:r>
              <a:rPr lang="ja-JP" altLang="en-US" sz="2800" dirty="0"/>
              <a:t>社会医学系分野に関連する学会・団体活動の</a:t>
            </a:r>
            <a:br>
              <a:rPr lang="en-US" altLang="ja-JP" sz="2800" dirty="0"/>
            </a:br>
            <a:r>
              <a:rPr lang="ja-JP" altLang="en-US" sz="2800" dirty="0"/>
              <a:t>　　実績等</a:t>
            </a:r>
            <a:endParaRPr lang="en-US" altLang="ja-JP" sz="2800" dirty="0"/>
          </a:p>
        </p:txBody>
      </p:sp>
      <p:sp>
        <p:nvSpPr>
          <p:cNvPr id="3" name="コンテンツ プレースホルダー 2"/>
          <p:cNvSpPr>
            <a:spLocks noGrp="1"/>
          </p:cNvSpPr>
          <p:nvPr>
            <p:ph idx="1"/>
          </p:nvPr>
        </p:nvSpPr>
        <p:spPr>
          <a:xfrm>
            <a:off x="675449" y="1217544"/>
            <a:ext cx="8006381" cy="5640456"/>
          </a:xfrm>
        </p:spPr>
        <p:txBody>
          <a:bodyPr>
            <a:noAutofit/>
          </a:bodyPr>
          <a:lstStyle/>
          <a:p>
            <a:r>
              <a:rPr lang="ja-JP" altLang="en-US" sz="2400" dirty="0"/>
              <a:t>社会医学系分野における能動的な貢献を評価するために学会等への参加や発表などを必要とし，次スライドの基準をもとに</a:t>
            </a:r>
            <a:r>
              <a:rPr lang="en-US" altLang="ja-JP" sz="2400" dirty="0"/>
              <a:t>5</a:t>
            </a:r>
            <a:r>
              <a:rPr lang="ja-JP" altLang="en-US" sz="2400" dirty="0"/>
              <a:t>年間で</a:t>
            </a:r>
            <a:r>
              <a:rPr lang="en-US" altLang="ja-JP" sz="2400" dirty="0"/>
              <a:t>10</a:t>
            </a:r>
            <a:r>
              <a:rPr lang="ja-JP" altLang="en-US" sz="2400" dirty="0"/>
              <a:t>単位以上の取得を必須とする（</a:t>
            </a:r>
            <a:r>
              <a:rPr lang="en-US" altLang="ja-JP" sz="2400" dirty="0"/>
              <a:t>G</a:t>
            </a:r>
            <a:r>
              <a:rPr lang="ja-JP" altLang="en-US" sz="2400" dirty="0"/>
              <a:t>単位）</a:t>
            </a:r>
            <a:endParaRPr lang="en-US" altLang="ja-JP" sz="2400" dirty="0"/>
          </a:p>
          <a:p>
            <a:pPr marL="0" indent="0">
              <a:buNone/>
            </a:pPr>
            <a:r>
              <a:rPr lang="en-US" altLang="ja-JP" sz="1600" dirty="0">
                <a:solidFill>
                  <a:srgbClr val="FF0000"/>
                </a:solidFill>
              </a:rPr>
              <a:t>	※</a:t>
            </a:r>
            <a:r>
              <a:rPr lang="ja-JP" altLang="en-US" sz="1600" dirty="0">
                <a:solidFill>
                  <a:srgbClr val="FF0000"/>
                </a:solidFill>
              </a:rPr>
              <a:t>講習の受講（</a:t>
            </a:r>
            <a:r>
              <a:rPr lang="en-US" altLang="ja-JP" sz="1600" dirty="0">
                <a:solidFill>
                  <a:srgbClr val="FF0000"/>
                </a:solidFill>
              </a:rPr>
              <a:t>10</a:t>
            </a:r>
            <a:r>
              <a:rPr lang="ja-JP" altLang="en-US" sz="1600" dirty="0">
                <a:solidFill>
                  <a:srgbClr val="FF0000"/>
                </a:solidFill>
              </a:rPr>
              <a:t>単位）とは別に取得しなければいけないことに留意</a:t>
            </a:r>
            <a:endParaRPr lang="en-US" altLang="ja-JP" sz="1600" dirty="0">
              <a:solidFill>
                <a:srgbClr val="FF0000"/>
              </a:solidFill>
            </a:endParaRPr>
          </a:p>
          <a:p>
            <a:pPr marL="0" indent="0">
              <a:buNone/>
              <a:tabLst>
                <a:tab pos="268288" algn="l"/>
              </a:tabLst>
            </a:pPr>
            <a:r>
              <a:rPr lang="en-US" altLang="ja-JP" sz="2400" dirty="0">
                <a:solidFill>
                  <a:srgbClr val="0000FF"/>
                </a:solidFill>
              </a:rPr>
              <a:t>【</a:t>
            </a:r>
            <a:r>
              <a:rPr lang="ja-JP" altLang="en-US" sz="2400" dirty="0">
                <a:solidFill>
                  <a:srgbClr val="0000FF"/>
                </a:solidFill>
              </a:rPr>
              <a:t>留意事項</a:t>
            </a:r>
            <a:r>
              <a:rPr lang="en-US" altLang="ja-JP" sz="2400" dirty="0">
                <a:solidFill>
                  <a:srgbClr val="0000FF"/>
                </a:solidFill>
              </a:rPr>
              <a:t>】</a:t>
            </a:r>
          </a:p>
          <a:p>
            <a:pPr marL="268288" indent="-268288">
              <a:buFont typeface="Wingdings" panose="05000000000000000000" pitchFamily="2" charset="2"/>
              <a:buChar char="l"/>
              <a:tabLst>
                <a:tab pos="268288" algn="l"/>
              </a:tabLst>
            </a:pPr>
            <a:r>
              <a:rPr lang="ja-JP" altLang="en-US" sz="2200" dirty="0"/>
              <a:t>学会等への参加回数については，以下に留意すること</a:t>
            </a:r>
            <a:endParaRPr lang="en-US" altLang="ja-JP" sz="2200" dirty="0"/>
          </a:p>
          <a:p>
            <a:pPr marL="536575" lvl="1" indent="-179388">
              <a:buFont typeface="Wingdings" panose="05000000000000000000" pitchFamily="2" charset="2"/>
              <a:buChar char="l"/>
              <a:tabLst>
                <a:tab pos="804863" algn="l"/>
              </a:tabLst>
            </a:pPr>
            <a:r>
              <a:rPr lang="ja-JP" altLang="en-US" sz="1900" dirty="0"/>
              <a:t>協会の構成学会の年次総会や構成団体の研究協議会等に</a:t>
            </a:r>
            <a:r>
              <a:rPr lang="en-US" altLang="ja-JP" sz="1900" dirty="0">
                <a:solidFill>
                  <a:srgbClr val="FF0000"/>
                </a:solidFill>
              </a:rPr>
              <a:t>5</a:t>
            </a:r>
            <a:r>
              <a:rPr lang="ja-JP" altLang="en-US" sz="1900" dirty="0">
                <a:solidFill>
                  <a:srgbClr val="FF0000"/>
                </a:solidFill>
              </a:rPr>
              <a:t>年間で</a:t>
            </a:r>
            <a:r>
              <a:rPr lang="en-US" altLang="ja-JP" sz="1900" dirty="0">
                <a:solidFill>
                  <a:srgbClr val="FF0000"/>
                </a:solidFill>
              </a:rPr>
              <a:t>3</a:t>
            </a:r>
            <a:r>
              <a:rPr lang="ja-JP" altLang="en-US" sz="1900" dirty="0">
                <a:solidFill>
                  <a:srgbClr val="FF0000"/>
                </a:solidFill>
              </a:rPr>
              <a:t>回以上</a:t>
            </a:r>
            <a:r>
              <a:rPr lang="ja-JP" altLang="en-US" sz="1900" dirty="0"/>
              <a:t>の参加が必須</a:t>
            </a:r>
            <a:endParaRPr lang="en-US" altLang="ja-JP" sz="1900" dirty="0"/>
          </a:p>
          <a:p>
            <a:pPr marL="536575" lvl="1" indent="-179388">
              <a:buFont typeface="Wingdings" panose="05000000000000000000" pitchFamily="2" charset="2"/>
              <a:buChar char="l"/>
              <a:tabLst>
                <a:tab pos="804863" algn="l"/>
              </a:tabLst>
            </a:pPr>
            <a:r>
              <a:rPr lang="ja-JP" altLang="en-US" sz="1900" dirty="0"/>
              <a:t>うち，</a:t>
            </a:r>
            <a:r>
              <a:rPr lang="ja-JP" altLang="en-US" sz="1900" dirty="0">
                <a:solidFill>
                  <a:srgbClr val="FF0000"/>
                </a:solidFill>
              </a:rPr>
              <a:t>鍵となる協会構成学会の年次総会には</a:t>
            </a:r>
            <a:r>
              <a:rPr lang="en-US" altLang="ja-JP" sz="1900" dirty="0">
                <a:solidFill>
                  <a:srgbClr val="FF0000"/>
                </a:solidFill>
              </a:rPr>
              <a:t>2</a:t>
            </a:r>
            <a:r>
              <a:rPr lang="ja-JP" altLang="en-US" sz="1900" dirty="0">
                <a:solidFill>
                  <a:srgbClr val="FF0000"/>
                </a:solidFill>
              </a:rPr>
              <a:t>回以上</a:t>
            </a:r>
            <a:r>
              <a:rPr lang="ja-JP" altLang="en-US" sz="1900" dirty="0"/>
              <a:t>の参加が必須</a:t>
            </a:r>
            <a:endParaRPr lang="en-US" altLang="ja-JP" sz="1900" dirty="0"/>
          </a:p>
          <a:p>
            <a:pPr marL="268288" indent="-268288">
              <a:buFont typeface="Wingdings" panose="05000000000000000000" pitchFamily="2" charset="2"/>
              <a:buChar char="l"/>
              <a:tabLst>
                <a:tab pos="268288" algn="l"/>
              </a:tabLst>
            </a:pPr>
            <a:r>
              <a:rPr lang="ja-JP" altLang="en-US" sz="2200" dirty="0"/>
              <a:t>学会総会等の受講については，証明書</a:t>
            </a:r>
            <a:r>
              <a:rPr lang="en-US" altLang="ja-JP" sz="2200" dirty="0"/>
              <a:t>(</a:t>
            </a:r>
            <a:r>
              <a:rPr lang="ja-JP" altLang="en-US" sz="2200" dirty="0"/>
              <a:t>コピー可</a:t>
            </a:r>
            <a:r>
              <a:rPr lang="en-US" altLang="ja-JP" sz="2200" dirty="0"/>
              <a:t>)</a:t>
            </a:r>
            <a:r>
              <a:rPr lang="ja-JP" altLang="en-US" sz="2200" dirty="0" err="1"/>
              <a:t>を第</a:t>
            </a:r>
            <a:r>
              <a:rPr lang="en-US" altLang="ja-JP" sz="2200" dirty="0"/>
              <a:t>5</a:t>
            </a:r>
            <a:r>
              <a:rPr lang="ja-JP" altLang="en-US" sz="2200" dirty="0"/>
              <a:t>号様式に貼付して提出する</a:t>
            </a:r>
            <a:endParaRPr lang="en-US" altLang="ja-JP" sz="2200" dirty="0"/>
          </a:p>
          <a:p>
            <a:pPr marL="268288" indent="-268288">
              <a:buFont typeface="Wingdings" panose="05000000000000000000" pitchFamily="2" charset="2"/>
              <a:buChar char="l"/>
              <a:tabLst>
                <a:tab pos="268288" algn="l"/>
              </a:tabLst>
            </a:pPr>
            <a:r>
              <a:rPr lang="ja-JP" altLang="en-US" sz="2200" dirty="0"/>
              <a:t>学会発表や論文などについては、申請書とともに、抄録や論文等のコピーの添付が望ましい。</a:t>
            </a:r>
            <a:endParaRPr lang="en-US" altLang="ja-JP" sz="2200" dirty="0"/>
          </a:p>
          <a:p>
            <a:pPr marL="268288" indent="-268288">
              <a:buFont typeface="Wingdings" panose="05000000000000000000" pitchFamily="2" charset="2"/>
              <a:buChar char="l"/>
              <a:tabLst>
                <a:tab pos="268288" algn="l"/>
              </a:tabLst>
            </a:pPr>
            <a:r>
              <a:rPr lang="ja-JP" altLang="en-US" sz="2200" dirty="0"/>
              <a:t>役員や委員等については、委嘱状や委員会名簿などのコピーの添付が望ましい。</a:t>
            </a:r>
            <a:endParaRPr lang="en-US" altLang="ja-JP" sz="2200" dirty="0"/>
          </a:p>
          <a:p>
            <a:pPr marL="268288" indent="-268288">
              <a:buNone/>
              <a:tabLst>
                <a:tab pos="268288" algn="l"/>
              </a:tabLst>
            </a:pPr>
            <a:endParaRPr lang="ja-JP" altLang="ja-JP" sz="600" dirty="0"/>
          </a:p>
        </p:txBody>
      </p:sp>
      <p:sp>
        <p:nvSpPr>
          <p:cNvPr id="4" name="角丸四角形 3"/>
          <p:cNvSpPr/>
          <p:nvPr/>
        </p:nvSpPr>
        <p:spPr bwMode="auto">
          <a:xfrm>
            <a:off x="7553739" y="0"/>
            <a:ext cx="1540566" cy="198783"/>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200" dirty="0">
                <a:solidFill>
                  <a:srgbClr val="000099"/>
                </a:solidFill>
              </a:rPr>
              <a:t>更新ルールについて</a:t>
            </a:r>
            <a:endParaRPr kumimoji="1" lang="ja-JP" altLang="en-US" sz="1200" b="0" i="0" u="none" strike="noStrike" cap="none" normalizeH="0" baseline="0" dirty="0">
              <a:ln>
                <a:noFill/>
              </a:ln>
              <a:solidFill>
                <a:srgbClr val="000099"/>
              </a:solidFill>
              <a:effectLst/>
            </a:endParaRPr>
          </a:p>
        </p:txBody>
      </p:sp>
      <p:pic>
        <p:nvPicPr>
          <p:cNvPr id="5" name="図 4"/>
          <p:cNvPicPr>
            <a:picLocks noChangeAspect="1"/>
          </p:cNvPicPr>
          <p:nvPr/>
        </p:nvPicPr>
        <p:blipFill>
          <a:blip r:embed="rId2"/>
          <a:stretch>
            <a:fillRect/>
          </a:stretch>
        </p:blipFill>
        <p:spPr>
          <a:xfrm>
            <a:off x="4699021" y="6536273"/>
            <a:ext cx="4309355" cy="265078"/>
          </a:xfrm>
          <a:prstGeom prst="rect">
            <a:avLst/>
          </a:prstGeom>
        </p:spPr>
      </p:pic>
    </p:spTree>
    <p:extLst>
      <p:ext uri="{BB962C8B-B14F-4D97-AF65-F5344CB8AC3E}">
        <p14:creationId xmlns:p14="http://schemas.microsoft.com/office/powerpoint/2010/main" val="2660689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117" y="301625"/>
            <a:ext cx="7656858" cy="635000"/>
          </a:xfrm>
        </p:spPr>
        <p:txBody>
          <a:bodyPr/>
          <a:lstStyle/>
          <a:p>
            <a:r>
              <a:rPr lang="ja-JP" altLang="ja-JP" dirty="0"/>
              <a:t>学会・団体活動等の実績の単位</a:t>
            </a:r>
            <a:r>
              <a:rPr lang="en-US" altLang="ja-JP" dirty="0"/>
              <a:t>(</a:t>
            </a:r>
            <a:r>
              <a:rPr lang="ja-JP" altLang="ja-JP" dirty="0"/>
              <a:t>クレジット</a:t>
            </a:r>
            <a:r>
              <a:rPr lang="en-US" altLang="ja-JP" dirty="0"/>
              <a:t>)</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1574074896"/>
              </p:ext>
            </p:extLst>
          </p:nvPr>
        </p:nvGraphicFramePr>
        <p:xfrm>
          <a:off x="715614" y="1331843"/>
          <a:ext cx="7737616" cy="5440584"/>
        </p:xfrm>
        <a:graphic>
          <a:graphicData uri="http://schemas.openxmlformats.org/drawingml/2006/table">
            <a:tbl>
              <a:tblPr firstRow="1" bandRow="1">
                <a:tableStyleId>{5C22544A-7EE6-4342-B048-85BDC9FD1C3A}</a:tableStyleId>
              </a:tblPr>
              <a:tblGrid>
                <a:gridCol w="6265354">
                  <a:extLst>
                    <a:ext uri="{9D8B030D-6E8A-4147-A177-3AD203B41FA5}">
                      <a16:colId xmlns:a16="http://schemas.microsoft.com/office/drawing/2014/main" val="3864110331"/>
                    </a:ext>
                  </a:extLst>
                </a:gridCol>
                <a:gridCol w="1472262">
                  <a:extLst>
                    <a:ext uri="{9D8B030D-6E8A-4147-A177-3AD203B41FA5}">
                      <a16:colId xmlns:a16="http://schemas.microsoft.com/office/drawing/2014/main" val="1072056004"/>
                    </a:ext>
                  </a:extLst>
                </a:gridCol>
              </a:tblGrid>
              <a:tr h="268356">
                <a:tc>
                  <a:txBody>
                    <a:bodyPr/>
                    <a:lstStyle/>
                    <a:p>
                      <a:pPr algn="ctr"/>
                      <a:r>
                        <a:rPr kumimoji="1" lang="ja-JP" altLang="ja-JP" sz="1400" b="1" kern="1200" dirty="0">
                          <a:solidFill>
                            <a:schemeClr val="lt1"/>
                          </a:solidFill>
                          <a:effectLst/>
                          <a:latin typeface="+mn-lt"/>
                          <a:ea typeface="+mn-ea"/>
                          <a:cs typeface="+mn-cs"/>
                        </a:rPr>
                        <a:t>学会・団体活動等</a:t>
                      </a:r>
                      <a:r>
                        <a:rPr kumimoji="1" lang="ja-JP" altLang="en-US" sz="1400" b="1" kern="1200" dirty="0">
                          <a:solidFill>
                            <a:schemeClr val="lt1"/>
                          </a:solidFill>
                          <a:effectLst/>
                          <a:latin typeface="+mn-lt"/>
                          <a:ea typeface="+mn-ea"/>
                          <a:cs typeface="+mn-cs"/>
                        </a:rPr>
                        <a:t>の内容</a:t>
                      </a:r>
                      <a:endParaRPr kumimoji="1" lang="ja-JP" altLang="en-US" sz="1400" dirty="0"/>
                    </a:p>
                  </a:txBody>
                  <a:tcPr/>
                </a:tc>
                <a:tc>
                  <a:txBody>
                    <a:bodyPr/>
                    <a:lstStyle/>
                    <a:p>
                      <a:r>
                        <a:rPr kumimoji="1" lang="ja-JP" altLang="en-US" sz="1400" dirty="0"/>
                        <a:t>付与される単位</a:t>
                      </a:r>
                    </a:p>
                  </a:txBody>
                  <a:tcPr/>
                </a:tc>
                <a:extLst>
                  <a:ext uri="{0D108BD9-81ED-4DB2-BD59-A6C34878D82A}">
                    <a16:rowId xmlns:a16="http://schemas.microsoft.com/office/drawing/2014/main" val="1810672851"/>
                  </a:ext>
                </a:extLst>
              </a:tr>
              <a:tr h="0">
                <a:tc>
                  <a:txBody>
                    <a:bodyPr/>
                    <a:lstStyle/>
                    <a:p>
                      <a:r>
                        <a:rPr kumimoji="1" lang="ja-JP" altLang="ja-JP" sz="1800" kern="1200" dirty="0">
                          <a:solidFill>
                            <a:schemeClr val="dk1"/>
                          </a:solidFill>
                          <a:effectLst/>
                          <a:latin typeface="+mn-lt"/>
                          <a:ea typeface="+mn-ea"/>
                          <a:cs typeface="+mn-cs"/>
                        </a:rPr>
                        <a:t>鍵となる協会の構成学会の年次総会への参加</a:t>
                      </a:r>
                      <a:endParaRPr kumimoji="1" lang="ja-JP" altLang="en-US" dirty="0"/>
                    </a:p>
                  </a:txBody>
                  <a:tcPr/>
                </a:tc>
                <a:tc>
                  <a:txBody>
                    <a:bodyPr/>
                    <a:lstStyle/>
                    <a:p>
                      <a:r>
                        <a:rPr kumimoji="1" lang="en-US" altLang="ja-JP" dirty="0"/>
                        <a:t>   2</a:t>
                      </a:r>
                      <a:r>
                        <a:rPr kumimoji="1" lang="ja-JP" altLang="en-US" dirty="0"/>
                        <a:t>単位／回</a:t>
                      </a:r>
                      <a:endParaRPr kumimoji="1" lang="en-US" altLang="ja-JP" dirty="0"/>
                    </a:p>
                  </a:txBody>
                  <a:tcPr/>
                </a:tc>
                <a:extLst>
                  <a:ext uri="{0D108BD9-81ED-4DB2-BD59-A6C34878D82A}">
                    <a16:rowId xmlns:a16="http://schemas.microsoft.com/office/drawing/2014/main" val="1104848885"/>
                  </a:ext>
                </a:extLst>
              </a:tr>
              <a:tr h="367022">
                <a:tc>
                  <a:txBody>
                    <a:bodyPr/>
                    <a:lstStyle/>
                    <a:p>
                      <a:r>
                        <a:rPr kumimoji="1" lang="ja-JP" altLang="ja-JP" sz="1800" kern="1200" dirty="0">
                          <a:solidFill>
                            <a:schemeClr val="dk1"/>
                          </a:solidFill>
                          <a:effectLst/>
                          <a:latin typeface="+mn-lt"/>
                          <a:ea typeface="+mn-ea"/>
                          <a:cs typeface="+mn-cs"/>
                        </a:rPr>
                        <a:t>協会の構成団体の研究協議会等への参加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032499180"/>
                  </a:ext>
                </a:extLst>
              </a:tr>
              <a:tr h="367022">
                <a:tc>
                  <a:txBody>
                    <a:bodyPr/>
                    <a:lstStyle/>
                    <a:p>
                      <a:r>
                        <a:rPr kumimoji="1" lang="ja-JP" altLang="ja-JP" sz="1800" kern="1200" dirty="0">
                          <a:solidFill>
                            <a:schemeClr val="dk1"/>
                          </a:solidFill>
                          <a:effectLst/>
                          <a:latin typeface="+mn-lt"/>
                          <a:ea typeface="+mn-ea"/>
                          <a:cs typeface="+mn-cs"/>
                        </a:rPr>
                        <a:t>鍵でない協会の構成学会の年次総会への参加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086514673"/>
                  </a:ext>
                </a:extLst>
              </a:tr>
              <a:tr h="367022">
                <a:tc>
                  <a:txBody>
                    <a:bodyPr/>
                    <a:lstStyle/>
                    <a:p>
                      <a:r>
                        <a:rPr kumimoji="1" lang="ja-JP" altLang="ja-JP" sz="1800" kern="1200" dirty="0">
                          <a:solidFill>
                            <a:schemeClr val="dk1"/>
                          </a:solidFill>
                          <a:effectLst/>
                          <a:latin typeface="+mn-lt"/>
                          <a:ea typeface="+mn-ea"/>
                          <a:cs typeface="+mn-cs"/>
                        </a:rPr>
                        <a:t>協会の構成学会の論文筆頭著者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3</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148868341"/>
                  </a:ext>
                </a:extLst>
              </a:tr>
              <a:tr h="367022">
                <a:tc>
                  <a:txBody>
                    <a:bodyPr/>
                    <a:lstStyle/>
                    <a:p>
                      <a:r>
                        <a:rPr kumimoji="1" lang="ja-JP" altLang="ja-JP" sz="1800" kern="1200" dirty="0">
                          <a:solidFill>
                            <a:schemeClr val="dk1"/>
                          </a:solidFill>
                          <a:effectLst/>
                          <a:latin typeface="+mn-lt"/>
                          <a:ea typeface="+mn-ea"/>
                          <a:cs typeface="+mn-cs"/>
                        </a:rPr>
                        <a:t>協会の構成学会の論文共同著者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231875258"/>
                  </a:ext>
                </a:extLst>
              </a:tr>
              <a:tr h="367022">
                <a:tc>
                  <a:txBody>
                    <a:bodyPr/>
                    <a:lstStyle/>
                    <a:p>
                      <a:r>
                        <a:rPr kumimoji="1" lang="ja-JP" altLang="ja-JP" sz="1800" kern="1200" dirty="0">
                          <a:solidFill>
                            <a:schemeClr val="dk1"/>
                          </a:solidFill>
                          <a:effectLst/>
                          <a:latin typeface="+mn-lt"/>
                          <a:ea typeface="+mn-ea"/>
                          <a:cs typeface="+mn-cs"/>
                        </a:rPr>
                        <a:t>協会の構成学会の年次総会特別講演・教育講演等</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301871898"/>
                  </a:ext>
                </a:extLst>
              </a:tr>
              <a:tr h="367022">
                <a:tc>
                  <a:txBody>
                    <a:bodyPr/>
                    <a:lstStyle/>
                    <a:p>
                      <a:r>
                        <a:rPr kumimoji="1" lang="ja-JP" altLang="ja-JP" sz="1800" kern="1200" dirty="0">
                          <a:solidFill>
                            <a:schemeClr val="dk1"/>
                          </a:solidFill>
                          <a:effectLst/>
                          <a:latin typeface="+mn-lt"/>
                          <a:ea typeface="+mn-ea"/>
                          <a:cs typeface="+mn-cs"/>
                        </a:rPr>
                        <a:t>協会の構成学会の年次総会シンポジスト・座長</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004678507"/>
                  </a:ext>
                </a:extLst>
              </a:tr>
              <a:tr h="367022">
                <a:tc>
                  <a:txBody>
                    <a:bodyPr/>
                    <a:lstStyle/>
                    <a:p>
                      <a:r>
                        <a:rPr kumimoji="1" lang="ja-JP" altLang="ja-JP" sz="1800" kern="1200" dirty="0">
                          <a:solidFill>
                            <a:schemeClr val="dk1"/>
                          </a:solidFill>
                          <a:effectLst/>
                          <a:latin typeface="+mn-lt"/>
                          <a:ea typeface="+mn-ea"/>
                          <a:cs typeface="+mn-cs"/>
                        </a:rPr>
                        <a:t>協会の構成学会の年次総会一般演題筆頭演者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69385479"/>
                  </a:ext>
                </a:extLst>
              </a:tr>
              <a:tr h="367022">
                <a:tc>
                  <a:txBody>
                    <a:bodyPr/>
                    <a:lstStyle/>
                    <a:p>
                      <a:r>
                        <a:rPr kumimoji="1" lang="ja-JP" altLang="ja-JP" sz="1800" kern="1200" dirty="0">
                          <a:solidFill>
                            <a:schemeClr val="dk1"/>
                          </a:solidFill>
                          <a:effectLst/>
                          <a:latin typeface="+mn-lt"/>
                          <a:ea typeface="+mn-ea"/>
                          <a:cs typeface="+mn-cs"/>
                        </a:rPr>
                        <a:t>協会の構成学会の年次総会一般演題共同演者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0.5</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8776283"/>
                  </a:ext>
                </a:extLst>
              </a:tr>
              <a:tr h="367022">
                <a:tc>
                  <a:txBody>
                    <a:bodyPr/>
                    <a:lstStyle/>
                    <a:p>
                      <a:r>
                        <a:rPr kumimoji="1" lang="ja-JP" altLang="ja-JP" sz="1800" kern="1200" dirty="0">
                          <a:solidFill>
                            <a:schemeClr val="dk1"/>
                          </a:solidFill>
                          <a:effectLst/>
                          <a:latin typeface="+mn-lt"/>
                          <a:ea typeface="+mn-ea"/>
                          <a:cs typeface="+mn-cs"/>
                        </a:rPr>
                        <a:t>協会の構成学会や団体の役員、委員会委員等</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単位／年</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523573676"/>
                  </a:ext>
                </a:extLst>
              </a:tr>
              <a:tr h="367022">
                <a:tc>
                  <a:txBody>
                    <a:bodyPr/>
                    <a:lstStyle/>
                    <a:p>
                      <a:r>
                        <a:rPr kumimoji="1" lang="ja-JP" altLang="ja-JP" sz="1800" kern="1200" dirty="0">
                          <a:solidFill>
                            <a:schemeClr val="dk1"/>
                          </a:solidFill>
                          <a:effectLst/>
                          <a:latin typeface="+mn-lt"/>
                          <a:ea typeface="+mn-ea"/>
                          <a:cs typeface="+mn-cs"/>
                        </a:rPr>
                        <a:t>行政機関設置の審議会、検討会等の委員等</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2</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単位／年</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281944971"/>
                  </a:ext>
                </a:extLst>
              </a:tr>
              <a:tr h="222401">
                <a:tc>
                  <a:txBody>
                    <a:bodyPr/>
                    <a:lstStyle/>
                    <a:p>
                      <a:r>
                        <a:rPr kumimoji="1" lang="ja-JP" altLang="ja-JP" sz="1800" kern="1200" dirty="0">
                          <a:solidFill>
                            <a:schemeClr val="dk1"/>
                          </a:solidFill>
                          <a:effectLst/>
                          <a:latin typeface="+mn-lt"/>
                          <a:ea typeface="+mn-ea"/>
                          <a:cs typeface="+mn-cs"/>
                        </a:rPr>
                        <a:t>行政機関主催の会議等への､説明担当等の役割を有する参加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907485547"/>
                  </a:ext>
                </a:extLst>
              </a:tr>
              <a:tr h="367022">
                <a:tc>
                  <a:txBody>
                    <a:bodyPr/>
                    <a:lstStyle/>
                    <a:p>
                      <a:r>
                        <a:rPr kumimoji="1" lang="ja-JP" altLang="ja-JP" sz="1800" kern="1200" dirty="0">
                          <a:solidFill>
                            <a:schemeClr val="dk1"/>
                          </a:solidFill>
                          <a:effectLst/>
                          <a:latin typeface="+mn-lt"/>
                          <a:ea typeface="+mn-ea"/>
                          <a:cs typeface="+mn-cs"/>
                        </a:rPr>
                        <a:t>社会医学系の論文筆頭著者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   1</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889524113"/>
                  </a:ext>
                </a:extLst>
              </a:tr>
              <a:tr h="367022">
                <a:tc>
                  <a:txBody>
                    <a:bodyPr/>
                    <a:lstStyle/>
                    <a:p>
                      <a:r>
                        <a:rPr kumimoji="1" lang="ja-JP" altLang="ja-JP" sz="1800" kern="1200" dirty="0">
                          <a:solidFill>
                            <a:schemeClr val="dk1"/>
                          </a:solidFill>
                          <a:effectLst/>
                          <a:latin typeface="+mn-lt"/>
                          <a:ea typeface="+mn-ea"/>
                          <a:cs typeface="+mn-cs"/>
                        </a:rPr>
                        <a:t>社会医学系の論文共同著者</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0.5</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単位／件</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035388079"/>
                  </a:ext>
                </a:extLst>
              </a:tr>
            </a:tbl>
          </a:graphicData>
        </a:graphic>
      </p:graphicFrame>
      <p:sp>
        <p:nvSpPr>
          <p:cNvPr id="8" name="角丸四角形 7"/>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spTree>
    <p:extLst>
      <p:ext uri="{BB962C8B-B14F-4D97-AF65-F5344CB8AC3E}">
        <p14:creationId xmlns:p14="http://schemas.microsoft.com/office/powerpoint/2010/main" val="2148365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117" y="301624"/>
            <a:ext cx="7656858" cy="1191896"/>
          </a:xfrm>
        </p:spPr>
        <p:txBody>
          <a:bodyPr/>
          <a:lstStyle/>
          <a:p>
            <a:r>
              <a:rPr lang="ja-JP" altLang="ja-JP" dirty="0"/>
              <a:t>学会・団体活動等の実績の単位</a:t>
            </a:r>
            <a:r>
              <a:rPr lang="en-US" altLang="ja-JP" dirty="0"/>
              <a:t>(</a:t>
            </a:r>
            <a:r>
              <a:rPr lang="ja-JP" altLang="ja-JP" dirty="0"/>
              <a:t>クレジット</a:t>
            </a:r>
            <a:r>
              <a:rPr lang="en-US" altLang="ja-JP" dirty="0"/>
              <a:t>)</a:t>
            </a:r>
            <a:br>
              <a:rPr lang="en-US" altLang="ja-JP" dirty="0"/>
            </a:br>
            <a:r>
              <a:rPr lang="ja-JP" altLang="en-US" dirty="0">
                <a:solidFill>
                  <a:srgbClr val="FF0000"/>
                </a:solidFill>
              </a:rPr>
              <a:t>追加項目（別表として公表）</a:t>
            </a:r>
            <a:endParaRPr kumimoji="1" lang="ja-JP" altLang="en-US" dirty="0">
              <a:solidFill>
                <a:srgbClr val="FF00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335377117"/>
              </p:ext>
            </p:extLst>
          </p:nvPr>
        </p:nvGraphicFramePr>
        <p:xfrm>
          <a:off x="715614" y="1682363"/>
          <a:ext cx="7737616" cy="1771626"/>
        </p:xfrm>
        <a:graphic>
          <a:graphicData uri="http://schemas.openxmlformats.org/drawingml/2006/table">
            <a:tbl>
              <a:tblPr firstRow="1" bandRow="1">
                <a:tableStyleId>{5C22544A-7EE6-4342-B048-85BDC9FD1C3A}</a:tableStyleId>
              </a:tblPr>
              <a:tblGrid>
                <a:gridCol w="6265354">
                  <a:extLst>
                    <a:ext uri="{9D8B030D-6E8A-4147-A177-3AD203B41FA5}">
                      <a16:colId xmlns:a16="http://schemas.microsoft.com/office/drawing/2014/main" val="3864110331"/>
                    </a:ext>
                  </a:extLst>
                </a:gridCol>
                <a:gridCol w="1472262">
                  <a:extLst>
                    <a:ext uri="{9D8B030D-6E8A-4147-A177-3AD203B41FA5}">
                      <a16:colId xmlns:a16="http://schemas.microsoft.com/office/drawing/2014/main" val="1072056004"/>
                    </a:ext>
                  </a:extLst>
                </a:gridCol>
              </a:tblGrid>
              <a:tr h="268356">
                <a:tc>
                  <a:txBody>
                    <a:bodyPr/>
                    <a:lstStyle/>
                    <a:p>
                      <a:pPr algn="ctr"/>
                      <a:r>
                        <a:rPr kumimoji="1" lang="ja-JP" altLang="ja-JP" sz="1400" b="1" kern="1200" dirty="0">
                          <a:solidFill>
                            <a:schemeClr val="lt1"/>
                          </a:solidFill>
                          <a:effectLst/>
                          <a:latin typeface="+mn-lt"/>
                          <a:ea typeface="+mn-ea"/>
                          <a:cs typeface="+mn-cs"/>
                        </a:rPr>
                        <a:t>学会・団体活動等</a:t>
                      </a:r>
                      <a:r>
                        <a:rPr kumimoji="1" lang="ja-JP" altLang="en-US" sz="1400" b="1" kern="1200" dirty="0">
                          <a:solidFill>
                            <a:schemeClr val="lt1"/>
                          </a:solidFill>
                          <a:effectLst/>
                          <a:latin typeface="+mn-lt"/>
                          <a:ea typeface="+mn-ea"/>
                          <a:cs typeface="+mn-cs"/>
                        </a:rPr>
                        <a:t>の内容</a:t>
                      </a:r>
                      <a:endParaRPr kumimoji="1" lang="ja-JP" altLang="en-US" sz="1400" dirty="0"/>
                    </a:p>
                  </a:txBody>
                  <a:tcPr/>
                </a:tc>
                <a:tc>
                  <a:txBody>
                    <a:bodyPr/>
                    <a:lstStyle/>
                    <a:p>
                      <a:r>
                        <a:rPr kumimoji="1" lang="ja-JP" altLang="en-US" sz="1400" dirty="0"/>
                        <a:t>付与される単位</a:t>
                      </a:r>
                    </a:p>
                  </a:txBody>
                  <a:tcPr/>
                </a:tc>
                <a:extLst>
                  <a:ext uri="{0D108BD9-81ED-4DB2-BD59-A6C34878D82A}">
                    <a16:rowId xmlns:a16="http://schemas.microsoft.com/office/drawing/2014/main" val="1810672851"/>
                  </a:ext>
                </a:extLst>
              </a:tr>
              <a:tr h="0">
                <a:tc>
                  <a:txBody>
                    <a:bodyPr/>
                    <a:lstStyle/>
                    <a:p>
                      <a:r>
                        <a:rPr kumimoji="1" lang="ja-JP" altLang="ja-JP" sz="1800" kern="1200" dirty="0">
                          <a:solidFill>
                            <a:schemeClr val="dk1"/>
                          </a:solidFill>
                          <a:effectLst/>
                          <a:latin typeface="+mn-lt"/>
                          <a:ea typeface="+mn-ea"/>
                          <a:cs typeface="+mn-cs"/>
                        </a:rPr>
                        <a:t>協会の構成学会の</a:t>
                      </a:r>
                      <a:r>
                        <a:rPr kumimoji="1" lang="ja-JP" altLang="en-US" sz="1800" kern="1200" dirty="0">
                          <a:solidFill>
                            <a:srgbClr val="FF0000"/>
                          </a:solidFill>
                          <a:effectLst/>
                          <a:latin typeface="+mn-lt"/>
                          <a:ea typeface="+mn-ea"/>
                          <a:cs typeface="+mn-cs"/>
                        </a:rPr>
                        <a:t>地方会</a:t>
                      </a:r>
                      <a:r>
                        <a:rPr kumimoji="1" lang="ja-JP" altLang="ja-JP" sz="1800" kern="1200" dirty="0">
                          <a:solidFill>
                            <a:schemeClr val="dk1"/>
                          </a:solidFill>
                          <a:effectLst/>
                          <a:latin typeface="+mn-lt"/>
                          <a:ea typeface="+mn-ea"/>
                          <a:cs typeface="+mn-cs"/>
                        </a:rPr>
                        <a:t>への参加</a:t>
                      </a:r>
                      <a:endParaRPr kumimoji="1" lang="ja-JP" altLang="en-US" dirty="0"/>
                    </a:p>
                  </a:txBody>
                  <a:tcPr/>
                </a:tc>
                <a:tc>
                  <a:txBody>
                    <a:bodyPr/>
                    <a:lstStyle/>
                    <a:p>
                      <a:r>
                        <a:rPr kumimoji="1" lang="en-US" altLang="ja-JP" dirty="0"/>
                        <a:t>0.5</a:t>
                      </a:r>
                      <a:r>
                        <a:rPr kumimoji="1" lang="ja-JP" altLang="en-US" dirty="0"/>
                        <a:t>単位／回</a:t>
                      </a:r>
                      <a:endParaRPr kumimoji="1" lang="en-US" altLang="ja-JP" dirty="0"/>
                    </a:p>
                  </a:txBody>
                  <a:tcPr/>
                </a:tc>
                <a:extLst>
                  <a:ext uri="{0D108BD9-81ED-4DB2-BD59-A6C34878D82A}">
                    <a16:rowId xmlns:a16="http://schemas.microsoft.com/office/drawing/2014/main" val="1104848885"/>
                  </a:ext>
                </a:extLst>
              </a:tr>
              <a:tr h="367022">
                <a:tc>
                  <a:txBody>
                    <a:bodyPr/>
                    <a:lstStyle/>
                    <a:p>
                      <a:r>
                        <a:rPr kumimoji="1" lang="ja-JP" altLang="en-US" dirty="0"/>
                        <a:t>（</a:t>
                      </a:r>
                      <a:r>
                        <a:rPr kumimoji="1" lang="ja-JP" altLang="en-US" dirty="0">
                          <a:solidFill>
                            <a:srgbClr val="FF0000"/>
                          </a:solidFill>
                        </a:rPr>
                        <a:t>日本産業衛生学会地方会、日本医療</a:t>
                      </a:r>
                      <a:r>
                        <a:rPr kumimoji="1" lang="ja-JP" altLang="en-US">
                          <a:solidFill>
                            <a:srgbClr val="FF0000"/>
                          </a:solidFill>
                        </a:rPr>
                        <a:t>情報学会支部会</a:t>
                      </a:r>
                      <a:r>
                        <a:rPr kumimoji="1" lang="ja-JP" altLang="en-US"/>
                        <a:t>）</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086514673"/>
                  </a:ext>
                </a:extLst>
              </a:tr>
              <a:tr h="367022">
                <a:tc>
                  <a:txBody>
                    <a:bodyPr/>
                    <a:lstStyle/>
                    <a:p>
                      <a:r>
                        <a:rPr kumimoji="1" lang="ja-JP" altLang="ja-JP" sz="1800" kern="1200" dirty="0">
                          <a:solidFill>
                            <a:schemeClr val="dk1"/>
                          </a:solidFill>
                          <a:effectLst/>
                          <a:latin typeface="+mn-lt"/>
                          <a:ea typeface="+mn-ea"/>
                          <a:cs typeface="+mn-cs"/>
                        </a:rPr>
                        <a:t>協会の構成団体の研究協議会</a:t>
                      </a:r>
                      <a:r>
                        <a:rPr kumimoji="1" lang="ja-JP" altLang="en-US" sz="1800" kern="1200" dirty="0">
                          <a:solidFill>
                            <a:srgbClr val="FF0000"/>
                          </a:solidFill>
                          <a:effectLst/>
                          <a:latin typeface="+mn-lt"/>
                          <a:ea typeface="+mn-ea"/>
                          <a:cs typeface="+mn-cs"/>
                        </a:rPr>
                        <a:t>地方会</a:t>
                      </a:r>
                      <a:r>
                        <a:rPr kumimoji="1" lang="ja-JP" altLang="ja-JP" sz="1800" kern="1200" dirty="0">
                          <a:solidFill>
                            <a:schemeClr val="dk1"/>
                          </a:solidFill>
                          <a:effectLst/>
                          <a:latin typeface="+mn-lt"/>
                          <a:ea typeface="+mn-ea"/>
                          <a:cs typeface="+mn-cs"/>
                        </a:rPr>
                        <a:t>への参加</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rPr>
                        <a:t>0.5</a:t>
                      </a:r>
                      <a:r>
                        <a:rPr kumimoji="1" lang="ja-JP" altLang="en-US" sz="1800" b="0" i="0" u="none" strike="noStrike" kern="1200" cap="none" spc="0" normalizeH="0" baseline="0" noProof="0" dirty="0">
                          <a:ln>
                            <a:noFill/>
                          </a:ln>
                          <a:solidFill>
                            <a:srgbClr val="000000"/>
                          </a:solidFill>
                          <a:effectLst/>
                          <a:uLnTx/>
                          <a:uFillTx/>
                          <a:latin typeface="Tahoma"/>
                          <a:ea typeface="ＭＳ Ｐゴシック"/>
                          <a:cs typeface="+mn-cs"/>
                        </a:rPr>
                        <a:t>単位／回</a:t>
                      </a: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2148868341"/>
                  </a:ext>
                </a:extLst>
              </a:tr>
              <a:tr h="367022">
                <a:tc>
                  <a:txBody>
                    <a:bodyPr/>
                    <a:lstStyle/>
                    <a:p>
                      <a:r>
                        <a:rPr kumimoji="1" lang="ja-JP" altLang="en-US" dirty="0"/>
                        <a:t>（</a:t>
                      </a:r>
                      <a:r>
                        <a:rPr kumimoji="1" lang="ja-JP" altLang="en-US" dirty="0">
                          <a:solidFill>
                            <a:srgbClr val="FF0000"/>
                          </a:solidFill>
                        </a:rPr>
                        <a:t>地方衛生研究所全国協議会地方会</a:t>
                      </a:r>
                      <a:r>
                        <a:rPr kumimoji="1" lang="ja-JP" alt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ahoma"/>
                        <a:ea typeface="ＭＳ Ｐゴシック"/>
                        <a:cs typeface="+mn-cs"/>
                      </a:endParaRPr>
                    </a:p>
                  </a:txBody>
                  <a:tcPr/>
                </a:tc>
                <a:extLst>
                  <a:ext uri="{0D108BD9-81ED-4DB2-BD59-A6C34878D82A}">
                    <a16:rowId xmlns:a16="http://schemas.microsoft.com/office/drawing/2014/main" val="4231875258"/>
                  </a:ext>
                </a:extLst>
              </a:tr>
            </a:tbl>
          </a:graphicData>
        </a:graphic>
      </p:graphicFrame>
      <p:sp>
        <p:nvSpPr>
          <p:cNvPr id="8" name="角丸四角形 7"/>
          <p:cNvSpPr/>
          <p:nvPr/>
        </p:nvSpPr>
        <p:spPr bwMode="auto">
          <a:xfrm>
            <a:off x="7335079" y="59635"/>
            <a:ext cx="1769165" cy="238540"/>
          </a:xfrm>
          <a:prstGeom prst="roundRect">
            <a:avLst/>
          </a:prstGeom>
          <a:ln>
            <a:solidFill>
              <a:srgbClr val="00009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defTabSz="1001713" eaLnBrk="1" hangingPunct="1"/>
            <a:r>
              <a:rPr lang="ja-JP" altLang="en-US" sz="1400" dirty="0">
                <a:solidFill>
                  <a:srgbClr val="000099"/>
                </a:solidFill>
              </a:rPr>
              <a:t>更新ルールについて</a:t>
            </a:r>
            <a:endParaRPr kumimoji="1" lang="ja-JP" altLang="en-US" sz="1400" b="0" i="0" u="none" strike="noStrike" cap="none" normalizeH="0" baseline="0" dirty="0">
              <a:ln>
                <a:noFill/>
              </a:ln>
              <a:solidFill>
                <a:srgbClr val="000099"/>
              </a:solidFill>
              <a:effectLst/>
            </a:endParaRPr>
          </a:p>
        </p:txBody>
      </p:sp>
      <p:sp>
        <p:nvSpPr>
          <p:cNvPr id="3" name="テキスト ボックス 2"/>
          <p:cNvSpPr txBox="1"/>
          <p:nvPr/>
        </p:nvSpPr>
        <p:spPr>
          <a:xfrm>
            <a:off x="975360" y="4450080"/>
            <a:ext cx="7234673" cy="707886"/>
          </a:xfrm>
          <a:prstGeom prst="rect">
            <a:avLst/>
          </a:prstGeom>
          <a:noFill/>
        </p:spPr>
        <p:txBody>
          <a:bodyPr wrap="none" rtlCol="0">
            <a:spAutoFit/>
          </a:bodyPr>
          <a:lstStyle/>
          <a:p>
            <a:r>
              <a:rPr kumimoji="1" lang="ja-JP" altLang="en-US" dirty="0">
                <a:solidFill>
                  <a:srgbClr val="FF0000"/>
                </a:solidFill>
              </a:rPr>
              <a:t>協会構成学会・団体で更新単位を指定する講習会等については、</a:t>
            </a:r>
            <a:endParaRPr kumimoji="1" lang="en-US" altLang="ja-JP" dirty="0">
              <a:solidFill>
                <a:srgbClr val="FF0000"/>
              </a:solidFill>
            </a:endParaRPr>
          </a:p>
          <a:p>
            <a:r>
              <a:rPr lang="ja-JP" altLang="en-US" dirty="0">
                <a:solidFill>
                  <a:srgbClr val="FF0000"/>
                </a:solidFill>
              </a:rPr>
              <a:t>社会医学系専門医協会ＨＰに順次掲載されます。</a:t>
            </a:r>
            <a:endParaRPr kumimoji="1" lang="ja-JP" altLang="en-US" dirty="0">
              <a:solidFill>
                <a:srgbClr val="FF0000"/>
              </a:solidFill>
            </a:endParaRPr>
          </a:p>
        </p:txBody>
      </p:sp>
    </p:spTree>
    <p:extLst>
      <p:ext uri="{BB962C8B-B14F-4D97-AF65-F5344CB8AC3E}">
        <p14:creationId xmlns:p14="http://schemas.microsoft.com/office/powerpoint/2010/main" val="2904259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0325AF3-8EFE-4EBD-89BE-5B3ECD82A961}"/>
              </a:ext>
            </a:extLst>
          </p:cNvPr>
          <p:cNvSpPr txBox="1"/>
          <p:nvPr/>
        </p:nvSpPr>
        <p:spPr>
          <a:xfrm>
            <a:off x="3677920" y="142240"/>
            <a:ext cx="1976823" cy="400110"/>
          </a:xfrm>
          <a:prstGeom prst="rect">
            <a:avLst/>
          </a:prstGeom>
          <a:noFill/>
        </p:spPr>
        <p:txBody>
          <a:bodyPr wrap="none" rtlCol="0">
            <a:spAutoFit/>
          </a:bodyPr>
          <a:lstStyle/>
          <a:p>
            <a:pPr algn="l" fontAlgn="base"/>
            <a:r>
              <a:rPr lang="ja-JP" altLang="en-US" b="1" i="0" dirty="0">
                <a:solidFill>
                  <a:srgbClr val="000000"/>
                </a:solidFill>
                <a:effectLst/>
                <a:latin typeface="小塚ゴシック Pro"/>
              </a:rPr>
              <a:t>更新ルール</a:t>
            </a:r>
            <a:r>
              <a:rPr lang="en-US" altLang="ja-JP" b="1" i="0" dirty="0">
                <a:solidFill>
                  <a:srgbClr val="000000"/>
                </a:solidFill>
                <a:effectLst/>
                <a:latin typeface="小塚ゴシック Pro"/>
              </a:rPr>
              <a:t>Q&amp;A</a:t>
            </a:r>
            <a:endParaRPr lang="ja-JP" altLang="en-US" b="1" i="0" dirty="0">
              <a:solidFill>
                <a:srgbClr val="000000"/>
              </a:solidFill>
              <a:effectLst/>
              <a:latin typeface="小塚ゴシック Pro"/>
            </a:endParaRPr>
          </a:p>
        </p:txBody>
      </p:sp>
      <p:sp>
        <p:nvSpPr>
          <p:cNvPr id="4" name="テキスト ボックス 3">
            <a:extLst>
              <a:ext uri="{FF2B5EF4-FFF2-40B4-BE49-F238E27FC236}">
                <a16:creationId xmlns:a16="http://schemas.microsoft.com/office/drawing/2014/main" id="{6AD19DA4-DA06-4D77-87D5-B80AD0B18280}"/>
              </a:ext>
            </a:extLst>
          </p:cNvPr>
          <p:cNvSpPr txBox="1"/>
          <p:nvPr/>
        </p:nvSpPr>
        <p:spPr>
          <a:xfrm>
            <a:off x="375920" y="697617"/>
            <a:ext cx="6583680" cy="400110"/>
          </a:xfrm>
          <a:prstGeom prst="rect">
            <a:avLst/>
          </a:prstGeom>
          <a:noFill/>
        </p:spPr>
        <p:txBody>
          <a:bodyPr wrap="square">
            <a:spAutoFit/>
          </a:bodyPr>
          <a:lstStyle/>
          <a:p>
            <a:pPr algn="l" fontAlgn="base"/>
            <a:r>
              <a:rPr lang="en-US" altLang="ja-JP" b="1" i="0" u="sng" dirty="0">
                <a:solidFill>
                  <a:srgbClr val="000000"/>
                </a:solidFill>
                <a:effectLst/>
                <a:latin typeface="小塚ゴシック Pro"/>
              </a:rPr>
              <a:t>1.</a:t>
            </a:r>
            <a:r>
              <a:rPr lang="ja-JP" altLang="en-US" b="1" i="0" u="sng" dirty="0">
                <a:solidFill>
                  <a:srgbClr val="000000"/>
                </a:solidFill>
                <a:effectLst/>
                <a:latin typeface="小塚ゴシック Pro"/>
              </a:rPr>
              <a:t>社会医学系分野に関する講習等について</a:t>
            </a:r>
          </a:p>
        </p:txBody>
      </p:sp>
      <p:sp>
        <p:nvSpPr>
          <p:cNvPr id="6" name="テキスト ボックス 5">
            <a:extLst>
              <a:ext uri="{FF2B5EF4-FFF2-40B4-BE49-F238E27FC236}">
                <a16:creationId xmlns:a16="http://schemas.microsoft.com/office/drawing/2014/main" id="{405EF1A9-9EE5-4B40-885C-E4EB37636299}"/>
              </a:ext>
            </a:extLst>
          </p:cNvPr>
          <p:cNvSpPr txBox="1"/>
          <p:nvPr/>
        </p:nvSpPr>
        <p:spPr>
          <a:xfrm>
            <a:off x="375920" y="2116147"/>
            <a:ext cx="8473440" cy="1323439"/>
          </a:xfrm>
          <a:prstGeom prst="rect">
            <a:avLst/>
          </a:prstGeom>
          <a:noFill/>
        </p:spPr>
        <p:txBody>
          <a:bodyPr wrap="square">
            <a:spAutoFit/>
          </a:bodyPr>
          <a:lstStyle/>
          <a:p>
            <a:pPr algn="l" fontAlgn="base"/>
            <a:r>
              <a:rPr lang="en-US" altLang="ja-JP" b="0" i="0" dirty="0">
                <a:solidFill>
                  <a:srgbClr val="000000"/>
                </a:solidFill>
                <a:effectLst/>
                <a:latin typeface="小塚ゴシック Pro"/>
              </a:rPr>
              <a:t>A</a:t>
            </a:r>
            <a:r>
              <a:rPr lang="ja-JP" altLang="en-US" b="0" i="0" dirty="0">
                <a:solidFill>
                  <a:srgbClr val="000000"/>
                </a:solidFill>
                <a:effectLst/>
                <a:latin typeface="小塚ゴシック Pro"/>
              </a:rPr>
              <a:t>１＿ 専門医・指導医の更新にあたっては、資格取得あるいは更新後の </a:t>
            </a:r>
            <a:r>
              <a:rPr lang="en-US" altLang="ja-JP" b="0" i="0" dirty="0">
                <a:solidFill>
                  <a:srgbClr val="000000"/>
                </a:solidFill>
                <a:effectLst/>
                <a:latin typeface="小塚ゴシック Pro"/>
              </a:rPr>
              <a:t>5 </a:t>
            </a:r>
            <a:r>
              <a:rPr lang="ja-JP" altLang="en-US" b="0" i="0" dirty="0">
                <a:solidFill>
                  <a:srgbClr val="000000"/>
                </a:solidFill>
                <a:effectLst/>
                <a:latin typeface="小塚ゴシック Pro"/>
              </a:rPr>
              <a:t>年間に中断なく継続して社会医学系の専門的な活動を行い、自らの能力と技術の研鑽および社会医学系分野の発展への貢献に励んでいることが基本的な要件となります。</a:t>
            </a:r>
          </a:p>
        </p:txBody>
      </p:sp>
      <p:sp>
        <p:nvSpPr>
          <p:cNvPr id="7" name="テキスト ボックス 6">
            <a:extLst>
              <a:ext uri="{FF2B5EF4-FFF2-40B4-BE49-F238E27FC236}">
                <a16:creationId xmlns:a16="http://schemas.microsoft.com/office/drawing/2014/main" id="{BFC71BC1-E7E9-490B-A285-22D88B79E698}"/>
              </a:ext>
            </a:extLst>
          </p:cNvPr>
          <p:cNvSpPr txBox="1"/>
          <p:nvPr/>
        </p:nvSpPr>
        <p:spPr>
          <a:xfrm>
            <a:off x="375920" y="1252994"/>
            <a:ext cx="8473440" cy="707886"/>
          </a:xfrm>
          <a:prstGeom prst="rect">
            <a:avLst/>
          </a:prstGeom>
          <a:solidFill>
            <a:srgbClr val="FFFF00"/>
          </a:solidFill>
        </p:spPr>
        <p:txBody>
          <a:bodyPr wrap="square" rtlCol="0">
            <a:spAutoFit/>
          </a:bodyPr>
          <a:lstStyle/>
          <a:p>
            <a:pPr algn="l" fontAlgn="base"/>
            <a:r>
              <a:rPr lang="en-US" altLang="ja-JP" b="0" i="0" dirty="0">
                <a:solidFill>
                  <a:srgbClr val="000000"/>
                </a:solidFill>
                <a:effectLst/>
                <a:latin typeface="小塚ゴシック Pro"/>
              </a:rPr>
              <a:t>Q</a:t>
            </a:r>
            <a:r>
              <a:rPr lang="ja-JP" altLang="en-US" b="0" i="0" dirty="0">
                <a:solidFill>
                  <a:srgbClr val="000000"/>
                </a:solidFill>
                <a:effectLst/>
                <a:latin typeface="小塚ゴシック Pro"/>
              </a:rPr>
              <a:t>１＿社会医学系専門医・指導医の更新についての基本的な考え方について教えて下さい。</a:t>
            </a:r>
          </a:p>
        </p:txBody>
      </p:sp>
      <p:sp>
        <p:nvSpPr>
          <p:cNvPr id="9" name="テキスト ボックス 8">
            <a:extLst>
              <a:ext uri="{FF2B5EF4-FFF2-40B4-BE49-F238E27FC236}">
                <a16:creationId xmlns:a16="http://schemas.microsoft.com/office/drawing/2014/main" id="{16CE9EFB-6C5B-40AF-B152-9DBA082418EB}"/>
              </a:ext>
            </a:extLst>
          </p:cNvPr>
          <p:cNvSpPr txBox="1"/>
          <p:nvPr/>
        </p:nvSpPr>
        <p:spPr>
          <a:xfrm>
            <a:off x="375920" y="4836944"/>
            <a:ext cx="8392160" cy="1631216"/>
          </a:xfrm>
          <a:prstGeom prst="rect">
            <a:avLst/>
          </a:prstGeom>
          <a:noFill/>
        </p:spPr>
        <p:txBody>
          <a:bodyPr wrap="square">
            <a:spAutoFit/>
          </a:bodyPr>
          <a:lstStyle/>
          <a:p>
            <a:pPr algn="l" fontAlgn="base"/>
            <a:r>
              <a:rPr lang="en-US" altLang="ja-JP" b="0" i="0" dirty="0">
                <a:solidFill>
                  <a:srgbClr val="000000"/>
                </a:solidFill>
                <a:effectLst/>
                <a:latin typeface="小塚ゴシック Pro"/>
              </a:rPr>
              <a:t>A</a:t>
            </a:r>
            <a:r>
              <a:rPr lang="ja-JP" altLang="en-US" b="0" i="0" dirty="0">
                <a:solidFill>
                  <a:srgbClr val="000000"/>
                </a:solidFill>
                <a:effectLst/>
                <a:latin typeface="小塚ゴシック Pro"/>
              </a:rPr>
              <a:t>２＿ 更新にあたっては以下の </a:t>
            </a:r>
            <a:r>
              <a:rPr lang="en-US" altLang="ja-JP" b="0" i="0" dirty="0">
                <a:solidFill>
                  <a:srgbClr val="000000"/>
                </a:solidFill>
                <a:effectLst/>
                <a:latin typeface="小塚ゴシック Pro"/>
              </a:rPr>
              <a:t>4 </a:t>
            </a:r>
            <a:r>
              <a:rPr lang="ja-JP" altLang="en-US" b="0" i="0" dirty="0">
                <a:solidFill>
                  <a:srgbClr val="000000"/>
                </a:solidFill>
                <a:effectLst/>
                <a:latin typeface="小塚ゴシック Pro"/>
              </a:rPr>
              <a:t>つの項目が必要です。 </a:t>
            </a:r>
            <a:endParaRPr lang="en-US" altLang="ja-JP" b="0" i="0" dirty="0">
              <a:solidFill>
                <a:srgbClr val="000000"/>
              </a:solidFill>
              <a:effectLst/>
              <a:latin typeface="小塚ゴシック Pro"/>
            </a:endParaRPr>
          </a:p>
          <a:p>
            <a:pPr algn="l" fontAlgn="base"/>
            <a:r>
              <a:rPr lang="ja-JP" altLang="en-US" b="0" i="0" dirty="0">
                <a:solidFill>
                  <a:srgbClr val="000000"/>
                </a:solidFill>
                <a:effectLst/>
                <a:latin typeface="小塚ゴシック Pro"/>
              </a:rPr>
              <a:t>１） 社会医学系分野での勤務実績の申告</a:t>
            </a:r>
            <a:endParaRPr lang="en-US" altLang="ja-JP" b="0" i="0" dirty="0">
              <a:solidFill>
                <a:srgbClr val="000000"/>
              </a:solidFill>
              <a:effectLst/>
              <a:latin typeface="小塚ゴシック Pro"/>
            </a:endParaRPr>
          </a:p>
          <a:p>
            <a:pPr algn="l" fontAlgn="base"/>
            <a:r>
              <a:rPr lang="ja-JP" altLang="en-US" b="0" i="0" dirty="0">
                <a:solidFill>
                  <a:srgbClr val="000000"/>
                </a:solidFill>
                <a:effectLst/>
                <a:latin typeface="小塚ゴシック Pro"/>
              </a:rPr>
              <a:t>２） 社会医学系分野での活動実績の申告</a:t>
            </a:r>
            <a:endParaRPr lang="en-US" altLang="ja-JP" dirty="0">
              <a:solidFill>
                <a:srgbClr val="000000"/>
              </a:solidFill>
              <a:latin typeface="小塚ゴシック Pro"/>
            </a:endParaRPr>
          </a:p>
          <a:p>
            <a:pPr algn="l" fontAlgn="base"/>
            <a:r>
              <a:rPr lang="ja-JP" altLang="en-US" b="0" i="0" dirty="0">
                <a:solidFill>
                  <a:srgbClr val="000000"/>
                </a:solidFill>
                <a:effectLst/>
                <a:latin typeface="小塚ゴシック Pro"/>
              </a:rPr>
              <a:t>３） 社会医学系分野に関連する講習の受講（単位制）</a:t>
            </a:r>
            <a:endParaRPr lang="en-US" altLang="ja-JP" dirty="0">
              <a:solidFill>
                <a:srgbClr val="000000"/>
              </a:solidFill>
              <a:latin typeface="小塚ゴシック Pro"/>
            </a:endParaRPr>
          </a:p>
          <a:p>
            <a:pPr algn="l" fontAlgn="base"/>
            <a:r>
              <a:rPr lang="ja-JP" altLang="en-US" b="0" i="0" dirty="0">
                <a:solidFill>
                  <a:srgbClr val="000000"/>
                </a:solidFill>
                <a:effectLst/>
                <a:latin typeface="小塚ゴシック Pro"/>
              </a:rPr>
              <a:t>４） 社会医学系分野に関連する学会・団体活動の実績などの証明</a:t>
            </a:r>
          </a:p>
        </p:txBody>
      </p:sp>
      <p:sp>
        <p:nvSpPr>
          <p:cNvPr id="11" name="テキスト ボックス 10">
            <a:extLst>
              <a:ext uri="{FF2B5EF4-FFF2-40B4-BE49-F238E27FC236}">
                <a16:creationId xmlns:a16="http://schemas.microsoft.com/office/drawing/2014/main" id="{6A80178F-F782-42BA-86A6-6FBBD0D88E47}"/>
              </a:ext>
            </a:extLst>
          </p:cNvPr>
          <p:cNvSpPr txBox="1"/>
          <p:nvPr/>
        </p:nvSpPr>
        <p:spPr>
          <a:xfrm>
            <a:off x="375920" y="3802855"/>
            <a:ext cx="8392160" cy="707886"/>
          </a:xfrm>
          <a:prstGeom prst="rect">
            <a:avLst/>
          </a:prstGeom>
          <a:solidFill>
            <a:srgbClr val="FFFF00"/>
          </a:solidFill>
        </p:spPr>
        <p:txBody>
          <a:bodyPr wrap="square">
            <a:spAutoFit/>
          </a:bodyPr>
          <a:lstStyle/>
          <a:p>
            <a:pPr algn="l" fontAlgn="base"/>
            <a:r>
              <a:rPr lang="en-US" altLang="ja-JP" b="0" i="0" dirty="0">
                <a:solidFill>
                  <a:srgbClr val="000000"/>
                </a:solidFill>
                <a:effectLst/>
                <a:latin typeface="小塚ゴシック Pro"/>
              </a:rPr>
              <a:t>Q</a:t>
            </a:r>
            <a:r>
              <a:rPr lang="ja-JP" altLang="en-US" b="0" i="0" dirty="0">
                <a:solidFill>
                  <a:srgbClr val="000000"/>
                </a:solidFill>
                <a:effectLst/>
                <a:latin typeface="小塚ゴシック Pro"/>
              </a:rPr>
              <a:t>２＿社会医学系専門医・指導医の更新に必要な具体的な要件について教えて下さい。</a:t>
            </a:r>
          </a:p>
        </p:txBody>
      </p:sp>
    </p:spTree>
    <p:extLst>
      <p:ext uri="{BB962C8B-B14F-4D97-AF65-F5344CB8AC3E}">
        <p14:creationId xmlns:p14="http://schemas.microsoft.com/office/powerpoint/2010/main" val="4091348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54D6C86-E569-421F-B27A-A7A4370917D7}"/>
              </a:ext>
            </a:extLst>
          </p:cNvPr>
          <p:cNvSpPr txBox="1"/>
          <p:nvPr/>
        </p:nvSpPr>
        <p:spPr>
          <a:xfrm>
            <a:off x="264160" y="941283"/>
            <a:ext cx="8615680" cy="707886"/>
          </a:xfrm>
          <a:prstGeom prst="rect">
            <a:avLst/>
          </a:prstGeom>
          <a:noFill/>
        </p:spPr>
        <p:txBody>
          <a:bodyPr wrap="square">
            <a:spAutoFit/>
          </a:bodyPr>
          <a:lstStyle/>
          <a:p>
            <a:pPr algn="l" fontAlgn="base"/>
            <a:r>
              <a:rPr lang="en-US" altLang="ja-JP" b="0" i="0" dirty="0">
                <a:solidFill>
                  <a:srgbClr val="000000"/>
                </a:solidFill>
                <a:effectLst/>
                <a:latin typeface="小塚ゴシック Pro"/>
              </a:rPr>
              <a:t>A</a:t>
            </a:r>
            <a:r>
              <a:rPr lang="ja-JP" altLang="en-US" b="0" i="0" dirty="0">
                <a:solidFill>
                  <a:srgbClr val="000000"/>
                </a:solidFill>
                <a:effectLst/>
                <a:latin typeface="小塚ゴシック Pro"/>
              </a:rPr>
              <a:t>３＿ 勤務実績の申告については、第 </a:t>
            </a:r>
            <a:r>
              <a:rPr lang="en-US" altLang="ja-JP" b="0" i="0" dirty="0">
                <a:solidFill>
                  <a:srgbClr val="000000"/>
                </a:solidFill>
                <a:effectLst/>
                <a:latin typeface="小塚ゴシック Pro"/>
              </a:rPr>
              <a:t>2 </a:t>
            </a:r>
            <a:r>
              <a:rPr lang="ja-JP" altLang="en-US" b="0" i="0" dirty="0">
                <a:solidFill>
                  <a:srgbClr val="000000"/>
                </a:solidFill>
                <a:effectLst/>
                <a:latin typeface="小塚ゴシック Pro"/>
              </a:rPr>
              <a:t>号様式に勤務実績を簡潔にもれなく記載するようにしてください。</a:t>
            </a:r>
          </a:p>
        </p:txBody>
      </p:sp>
      <p:sp>
        <p:nvSpPr>
          <p:cNvPr id="5" name="テキスト ボックス 4">
            <a:extLst>
              <a:ext uri="{FF2B5EF4-FFF2-40B4-BE49-F238E27FC236}">
                <a16:creationId xmlns:a16="http://schemas.microsoft.com/office/drawing/2014/main" id="{6AAB740C-D2A7-4226-81E6-5191AA194E61}"/>
              </a:ext>
            </a:extLst>
          </p:cNvPr>
          <p:cNvSpPr txBox="1"/>
          <p:nvPr/>
        </p:nvSpPr>
        <p:spPr>
          <a:xfrm>
            <a:off x="264160" y="233397"/>
            <a:ext cx="8615680" cy="707886"/>
          </a:xfrm>
          <a:prstGeom prst="rect">
            <a:avLst/>
          </a:prstGeom>
          <a:solidFill>
            <a:srgbClr val="FFFF00"/>
          </a:solidFill>
        </p:spPr>
        <p:txBody>
          <a:bodyPr wrap="square">
            <a:spAutoFit/>
          </a:bodyPr>
          <a:lstStyle/>
          <a:p>
            <a:pPr algn="l" fontAlgn="base"/>
            <a:r>
              <a:rPr lang="en-US" altLang="ja-JP" b="0" i="0" dirty="0">
                <a:solidFill>
                  <a:srgbClr val="000000"/>
                </a:solidFill>
                <a:effectLst/>
                <a:latin typeface="小塚ゴシック Pro"/>
              </a:rPr>
              <a:t>Q</a:t>
            </a:r>
            <a:r>
              <a:rPr lang="ja-JP" altLang="en-US" b="0" i="0" dirty="0">
                <a:solidFill>
                  <a:srgbClr val="000000"/>
                </a:solidFill>
                <a:effectLst/>
                <a:latin typeface="小塚ゴシック Pro"/>
              </a:rPr>
              <a:t>３＿社会医学系専門医・指導医の更新に必要な社会医学系分野での勤務実績の申告について、具体的に教えて下さい。</a:t>
            </a:r>
          </a:p>
        </p:txBody>
      </p:sp>
      <p:sp>
        <p:nvSpPr>
          <p:cNvPr id="7" name="テキスト ボックス 6">
            <a:extLst>
              <a:ext uri="{FF2B5EF4-FFF2-40B4-BE49-F238E27FC236}">
                <a16:creationId xmlns:a16="http://schemas.microsoft.com/office/drawing/2014/main" id="{1760762A-4FA4-4174-A509-0BDC5339DB1A}"/>
              </a:ext>
            </a:extLst>
          </p:cNvPr>
          <p:cNvSpPr txBox="1"/>
          <p:nvPr/>
        </p:nvSpPr>
        <p:spPr>
          <a:xfrm>
            <a:off x="264160" y="2768821"/>
            <a:ext cx="8707120" cy="3785652"/>
          </a:xfrm>
          <a:prstGeom prst="rect">
            <a:avLst/>
          </a:prstGeom>
          <a:noFill/>
        </p:spPr>
        <p:txBody>
          <a:bodyPr wrap="square">
            <a:spAutoFit/>
          </a:bodyPr>
          <a:lstStyle/>
          <a:p>
            <a:pPr algn="l" fontAlgn="base"/>
            <a:r>
              <a:rPr lang="en-US" altLang="ja-JP" b="0" i="0" dirty="0">
                <a:solidFill>
                  <a:srgbClr val="000000"/>
                </a:solidFill>
                <a:effectLst/>
                <a:latin typeface="小塚ゴシック Pro"/>
              </a:rPr>
              <a:t>A</a:t>
            </a:r>
            <a:r>
              <a:rPr lang="ja-JP" altLang="en-US" b="0" i="0" dirty="0">
                <a:solidFill>
                  <a:srgbClr val="000000"/>
                </a:solidFill>
                <a:effectLst/>
                <a:latin typeface="小塚ゴシック Pro"/>
              </a:rPr>
              <a:t>４＿ 活動実績には、以下の </a:t>
            </a:r>
            <a:r>
              <a:rPr lang="en-US" altLang="ja-JP" b="0" i="0" dirty="0">
                <a:solidFill>
                  <a:srgbClr val="000000"/>
                </a:solidFill>
                <a:effectLst/>
                <a:latin typeface="小塚ゴシック Pro"/>
              </a:rPr>
              <a:t>6 </a:t>
            </a:r>
            <a:r>
              <a:rPr lang="ja-JP" altLang="en-US" b="0" i="0" dirty="0">
                <a:solidFill>
                  <a:srgbClr val="000000"/>
                </a:solidFill>
                <a:effectLst/>
                <a:latin typeface="小塚ゴシック Pro"/>
              </a:rPr>
              <a:t>項目があります。更新にはこれらの項目について </a:t>
            </a:r>
            <a:r>
              <a:rPr lang="en-US" altLang="ja-JP" b="0" i="0" dirty="0">
                <a:solidFill>
                  <a:srgbClr val="000000"/>
                </a:solidFill>
                <a:effectLst/>
                <a:latin typeface="小塚ゴシック Pro"/>
              </a:rPr>
              <a:t>5 </a:t>
            </a:r>
            <a:r>
              <a:rPr lang="ja-JP" altLang="en-US" b="0" i="0" dirty="0">
                <a:solidFill>
                  <a:srgbClr val="000000"/>
                </a:solidFill>
                <a:effectLst/>
                <a:latin typeface="小塚ゴシック Pro"/>
              </a:rPr>
              <a:t>年間で </a:t>
            </a:r>
            <a:r>
              <a:rPr lang="en-US" altLang="ja-JP" b="0" i="0" dirty="0">
                <a:solidFill>
                  <a:srgbClr val="000000"/>
                </a:solidFill>
                <a:effectLst/>
                <a:latin typeface="小塚ゴシック Pro"/>
              </a:rPr>
              <a:t>6 </a:t>
            </a:r>
            <a:r>
              <a:rPr lang="ja-JP" altLang="en-US" b="0" i="0" dirty="0">
                <a:solidFill>
                  <a:srgbClr val="000000"/>
                </a:solidFill>
                <a:effectLst/>
                <a:latin typeface="小塚ゴシック Pro"/>
              </a:rPr>
              <a:t>項目の活動のうち、</a:t>
            </a:r>
            <a:r>
              <a:rPr lang="en-US" altLang="ja-JP" b="0" i="0" dirty="0">
                <a:solidFill>
                  <a:srgbClr val="000000"/>
                </a:solidFill>
                <a:effectLst/>
                <a:latin typeface="小塚ゴシック Pro"/>
              </a:rPr>
              <a:t>2 </a:t>
            </a:r>
            <a:r>
              <a:rPr lang="ja-JP" altLang="en-US" b="0" i="0" dirty="0">
                <a:solidFill>
                  <a:srgbClr val="000000"/>
                </a:solidFill>
                <a:effectLst/>
                <a:latin typeface="小塚ゴシック Pro"/>
              </a:rPr>
              <a:t>項目以上での活動実績を必須としています。 </a:t>
            </a:r>
            <a:endParaRPr lang="en-US" altLang="ja-JP" b="0" i="0" dirty="0">
              <a:solidFill>
                <a:srgbClr val="000000"/>
              </a:solidFill>
              <a:effectLst/>
              <a:latin typeface="小塚ゴシック Pro"/>
            </a:endParaRPr>
          </a:p>
          <a:p>
            <a:pPr algn="l" fontAlgn="base"/>
            <a:r>
              <a:rPr lang="ja-JP" altLang="en-US" b="0" i="0" dirty="0">
                <a:solidFill>
                  <a:srgbClr val="000000"/>
                </a:solidFill>
                <a:effectLst/>
                <a:latin typeface="小塚ゴシック Pro"/>
              </a:rPr>
              <a:t>１） 教育・研究活動 </a:t>
            </a:r>
            <a:endParaRPr lang="en-US" altLang="ja-JP" b="0" i="0" dirty="0">
              <a:solidFill>
                <a:srgbClr val="000000"/>
              </a:solidFill>
              <a:effectLst/>
              <a:latin typeface="小塚ゴシック Pro"/>
            </a:endParaRPr>
          </a:p>
          <a:p>
            <a:pPr algn="l" fontAlgn="base"/>
            <a:r>
              <a:rPr lang="ja-JP" altLang="en-US" b="0" i="0" dirty="0">
                <a:solidFill>
                  <a:srgbClr val="000000"/>
                </a:solidFill>
                <a:effectLst/>
                <a:latin typeface="小塚ゴシック Pro"/>
              </a:rPr>
              <a:t>２） 産業保健活動 </a:t>
            </a:r>
            <a:endParaRPr lang="en-US" altLang="ja-JP" b="0" i="0" dirty="0">
              <a:solidFill>
                <a:srgbClr val="000000"/>
              </a:solidFill>
              <a:effectLst/>
              <a:latin typeface="小塚ゴシック Pro"/>
            </a:endParaRPr>
          </a:p>
          <a:p>
            <a:pPr algn="l" fontAlgn="base"/>
            <a:r>
              <a:rPr lang="ja-JP" altLang="en-US" b="0" i="0" dirty="0">
                <a:solidFill>
                  <a:srgbClr val="000000"/>
                </a:solidFill>
                <a:effectLst/>
                <a:latin typeface="小塚ゴシック Pro"/>
              </a:rPr>
              <a:t>３） 行政関連活動 </a:t>
            </a:r>
            <a:endParaRPr lang="en-US" altLang="ja-JP" b="0" i="0" dirty="0">
              <a:solidFill>
                <a:srgbClr val="000000"/>
              </a:solidFill>
              <a:effectLst/>
              <a:latin typeface="小塚ゴシック Pro"/>
            </a:endParaRPr>
          </a:p>
          <a:p>
            <a:pPr algn="l" fontAlgn="base"/>
            <a:r>
              <a:rPr lang="ja-JP" altLang="en-US" b="0" i="0" dirty="0">
                <a:solidFill>
                  <a:srgbClr val="000000"/>
                </a:solidFill>
                <a:effectLst/>
                <a:latin typeface="小塚ゴシック Pro"/>
              </a:rPr>
              <a:t>４） 医療管理関連活動 </a:t>
            </a:r>
            <a:endParaRPr lang="en-US" altLang="ja-JP" b="0" i="0" dirty="0">
              <a:solidFill>
                <a:srgbClr val="000000"/>
              </a:solidFill>
              <a:effectLst/>
              <a:latin typeface="小塚ゴシック Pro"/>
            </a:endParaRPr>
          </a:p>
          <a:p>
            <a:pPr algn="l" fontAlgn="base"/>
            <a:r>
              <a:rPr lang="ja-JP" altLang="en-US" b="0" i="0" dirty="0">
                <a:solidFill>
                  <a:srgbClr val="000000"/>
                </a:solidFill>
                <a:effectLst/>
                <a:latin typeface="小塚ゴシック Pro"/>
              </a:rPr>
              <a:t>５） 災害時・健康危機管理対応 </a:t>
            </a:r>
            <a:endParaRPr lang="en-US" altLang="ja-JP" b="0" i="0" dirty="0">
              <a:solidFill>
                <a:srgbClr val="000000"/>
              </a:solidFill>
              <a:effectLst/>
              <a:latin typeface="小塚ゴシック Pro"/>
            </a:endParaRPr>
          </a:p>
          <a:p>
            <a:pPr algn="l" fontAlgn="base"/>
            <a:r>
              <a:rPr lang="ja-JP" altLang="en-US" b="0" i="0" dirty="0">
                <a:solidFill>
                  <a:srgbClr val="000000"/>
                </a:solidFill>
                <a:effectLst/>
                <a:latin typeface="小塚ゴシック Pro"/>
              </a:rPr>
              <a:t>６） 社会医学系専門医制度における専攻医の専門研修および制度発展に係る実績 </a:t>
            </a:r>
            <a:endParaRPr lang="en-US" altLang="ja-JP" b="0" i="0" dirty="0">
              <a:solidFill>
                <a:srgbClr val="000000"/>
              </a:solidFill>
              <a:effectLst/>
              <a:latin typeface="小塚ゴシック Pro"/>
            </a:endParaRPr>
          </a:p>
          <a:p>
            <a:pPr algn="l" fontAlgn="base"/>
            <a:endParaRPr lang="en-US" altLang="ja-JP" dirty="0">
              <a:solidFill>
                <a:srgbClr val="000000"/>
              </a:solidFill>
              <a:latin typeface="小塚ゴシック Pro"/>
            </a:endParaRPr>
          </a:p>
          <a:p>
            <a:pPr algn="l" fontAlgn="base"/>
            <a:r>
              <a:rPr lang="ja-JP" altLang="en-US" b="0" i="0" dirty="0">
                <a:solidFill>
                  <a:srgbClr val="000000"/>
                </a:solidFill>
                <a:effectLst/>
                <a:latin typeface="小塚ゴシック Pro"/>
              </a:rPr>
              <a:t>以上の項目について </a:t>
            </a:r>
            <a:r>
              <a:rPr lang="en-US" altLang="ja-JP" b="0" i="0" dirty="0">
                <a:solidFill>
                  <a:srgbClr val="000000"/>
                </a:solidFill>
                <a:effectLst/>
                <a:latin typeface="小塚ゴシック Pro"/>
              </a:rPr>
              <a:t>5 </a:t>
            </a:r>
            <a:r>
              <a:rPr lang="ja-JP" altLang="en-US" b="0" i="0" dirty="0">
                <a:solidFill>
                  <a:srgbClr val="000000"/>
                </a:solidFill>
                <a:effectLst/>
                <a:latin typeface="小塚ゴシック Pro"/>
              </a:rPr>
              <a:t>年間の期間中の実績を第 </a:t>
            </a:r>
            <a:r>
              <a:rPr lang="en-US" altLang="ja-JP" b="0" i="0" dirty="0">
                <a:solidFill>
                  <a:srgbClr val="000000"/>
                </a:solidFill>
                <a:effectLst/>
                <a:latin typeface="小塚ゴシック Pro"/>
              </a:rPr>
              <a:t>3 </a:t>
            </a:r>
            <a:r>
              <a:rPr lang="ja-JP" altLang="en-US" b="0" i="0" dirty="0">
                <a:solidFill>
                  <a:srgbClr val="000000"/>
                </a:solidFill>
                <a:effectLst/>
                <a:latin typeface="小塚ゴシック Pro"/>
              </a:rPr>
              <a:t>号様式に沿って記載してください なお、具体的な内容については後述のＱ</a:t>
            </a:r>
            <a:r>
              <a:rPr lang="en-US" altLang="ja-JP" b="0" i="0" dirty="0">
                <a:solidFill>
                  <a:srgbClr val="000000"/>
                </a:solidFill>
                <a:effectLst/>
                <a:latin typeface="小塚ゴシック Pro"/>
              </a:rPr>
              <a:t>16~Q18 </a:t>
            </a:r>
            <a:r>
              <a:rPr lang="ja-JP" altLang="en-US" b="0" i="0" dirty="0">
                <a:solidFill>
                  <a:srgbClr val="000000"/>
                </a:solidFill>
                <a:effectLst/>
                <a:latin typeface="小塚ゴシック Pro"/>
              </a:rPr>
              <a:t>をご覧ください。</a:t>
            </a:r>
          </a:p>
        </p:txBody>
      </p:sp>
      <p:sp>
        <p:nvSpPr>
          <p:cNvPr id="9" name="テキスト ボックス 8">
            <a:extLst>
              <a:ext uri="{FF2B5EF4-FFF2-40B4-BE49-F238E27FC236}">
                <a16:creationId xmlns:a16="http://schemas.microsoft.com/office/drawing/2014/main" id="{CFED7E6D-C4A1-44BC-AA2F-7A93F3C4508D}"/>
              </a:ext>
            </a:extLst>
          </p:cNvPr>
          <p:cNvSpPr txBox="1"/>
          <p:nvPr/>
        </p:nvSpPr>
        <p:spPr>
          <a:xfrm>
            <a:off x="264160" y="2003112"/>
            <a:ext cx="8615680" cy="707886"/>
          </a:xfrm>
          <a:prstGeom prst="rect">
            <a:avLst/>
          </a:prstGeom>
          <a:solidFill>
            <a:srgbClr val="FFFF00"/>
          </a:solidFill>
        </p:spPr>
        <p:txBody>
          <a:bodyPr wrap="square">
            <a:spAutoFit/>
          </a:bodyPr>
          <a:lstStyle/>
          <a:p>
            <a:pPr algn="l" fontAlgn="base"/>
            <a:r>
              <a:rPr lang="en-US" altLang="ja-JP" b="0" i="0" dirty="0">
                <a:solidFill>
                  <a:srgbClr val="000000"/>
                </a:solidFill>
                <a:effectLst/>
                <a:latin typeface="小塚ゴシック Pro"/>
              </a:rPr>
              <a:t>Q</a:t>
            </a:r>
            <a:r>
              <a:rPr lang="ja-JP" altLang="en-US" b="0" i="0" dirty="0">
                <a:solidFill>
                  <a:srgbClr val="000000"/>
                </a:solidFill>
                <a:effectLst/>
                <a:latin typeface="小塚ゴシック Pro"/>
              </a:rPr>
              <a:t>４＿社会医学系専門医・指導医の更新に必要な社会医学系分野での活動実績の申告について、具体的に教えて下さい。</a:t>
            </a:r>
          </a:p>
        </p:txBody>
      </p:sp>
    </p:spTree>
    <p:extLst>
      <p:ext uri="{BB962C8B-B14F-4D97-AF65-F5344CB8AC3E}">
        <p14:creationId xmlns:p14="http://schemas.microsoft.com/office/powerpoint/2010/main" val="76410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専門医制度の理念</a:t>
            </a:r>
            <a:endParaRPr kumimoji="1" lang="ja-JP" altLang="en-US" dirty="0"/>
          </a:p>
        </p:txBody>
      </p:sp>
      <p:sp>
        <p:nvSpPr>
          <p:cNvPr id="3" name="コンテンツ プレースホルダー 2"/>
          <p:cNvSpPr>
            <a:spLocks noGrp="1"/>
          </p:cNvSpPr>
          <p:nvPr>
            <p:ph idx="1"/>
          </p:nvPr>
        </p:nvSpPr>
        <p:spPr>
          <a:xfrm>
            <a:off x="809626" y="1462088"/>
            <a:ext cx="8012828" cy="4678362"/>
          </a:xfrm>
        </p:spPr>
        <p:txBody>
          <a:bodyPr>
            <a:normAutofit fontScale="92500" lnSpcReduction="10000"/>
          </a:bodyPr>
          <a:lstStyle/>
          <a:p>
            <a:pPr>
              <a:lnSpc>
                <a:spcPct val="110000"/>
              </a:lnSpc>
            </a:pPr>
            <a:r>
              <a:rPr lang="ja-JP" altLang="ja-JP" dirty="0"/>
              <a:t>本専門医制度は、個人へのアプローチにとどまらず、多様な集団、環境、社会システムにアプローチし、</a:t>
            </a:r>
            <a:r>
              <a:rPr lang="ja-JP" altLang="ja-JP" u="sng" dirty="0">
                <a:solidFill>
                  <a:srgbClr val="FF0000"/>
                </a:solidFill>
              </a:rPr>
              <a:t>人々の健康の保持・増進、傷病の予防、リスク管理や社会制度運用に関してリーダーシップを発揮</a:t>
            </a:r>
            <a:r>
              <a:rPr lang="ja-JP" altLang="ja-JP" dirty="0"/>
              <a:t>することにより社会に貢献する専門医を養成する。もって、</a:t>
            </a:r>
            <a:r>
              <a:rPr lang="ja-JP" altLang="ja-JP" u="sng" dirty="0">
                <a:solidFill>
                  <a:srgbClr val="FF0000"/>
                </a:solidFill>
              </a:rPr>
              <a:t>多世代・生涯にわたる健康面での安全、安心の確保と向上に寄与</a:t>
            </a:r>
            <a:r>
              <a:rPr lang="ja-JP" altLang="ja-JP" dirty="0"/>
              <a:t>することを理念としている。</a:t>
            </a:r>
          </a:p>
          <a:p>
            <a:pPr>
              <a:lnSpc>
                <a:spcPct val="110000"/>
              </a:lnSpc>
            </a:pPr>
            <a:endParaRPr kumimoji="1" lang="ja-JP" altLang="en-US" dirty="0"/>
          </a:p>
        </p:txBody>
      </p:sp>
      <p:pic>
        <p:nvPicPr>
          <p:cNvPr id="4" name="図 3"/>
          <p:cNvPicPr>
            <a:picLocks noChangeAspect="1"/>
          </p:cNvPicPr>
          <p:nvPr/>
        </p:nvPicPr>
        <p:blipFill>
          <a:blip r:embed="rId2"/>
          <a:stretch>
            <a:fillRect/>
          </a:stretch>
        </p:blipFill>
        <p:spPr>
          <a:xfrm>
            <a:off x="4562271" y="6344151"/>
            <a:ext cx="4309355" cy="265078"/>
          </a:xfrm>
          <a:prstGeom prst="rect">
            <a:avLst/>
          </a:prstGeom>
        </p:spPr>
      </p:pic>
    </p:spTree>
    <p:extLst>
      <p:ext uri="{BB962C8B-B14F-4D97-AF65-F5344CB8AC3E}">
        <p14:creationId xmlns:p14="http://schemas.microsoft.com/office/powerpoint/2010/main" val="2979335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B818FE9-477A-4073-A469-3D5F68A764E4}"/>
              </a:ext>
            </a:extLst>
          </p:cNvPr>
          <p:cNvSpPr txBox="1"/>
          <p:nvPr/>
        </p:nvSpPr>
        <p:spPr>
          <a:xfrm>
            <a:off x="304800" y="337110"/>
            <a:ext cx="845312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a:t>
            </a:r>
            <a:r>
              <a:rPr lang="ja-JP" altLang="en-US" b="0" i="0" dirty="0">
                <a:solidFill>
                  <a:srgbClr val="000000"/>
                </a:solidFill>
                <a:effectLst/>
                <a:latin typeface="小塚ゴシック Pro"/>
              </a:rPr>
              <a:t>５＿社会医学系専門医・指導医の更新に必要な社会医学系分野に関連する単位制について、具体的に教えて下さい。</a:t>
            </a:r>
            <a:endParaRPr lang="ja-JP" altLang="en-US" dirty="0"/>
          </a:p>
        </p:txBody>
      </p:sp>
      <p:sp>
        <p:nvSpPr>
          <p:cNvPr id="5" name="テキスト ボックス 4">
            <a:extLst>
              <a:ext uri="{FF2B5EF4-FFF2-40B4-BE49-F238E27FC236}">
                <a16:creationId xmlns:a16="http://schemas.microsoft.com/office/drawing/2014/main" id="{7F36D953-B95B-463C-BB2E-C00B3142C9AE}"/>
              </a:ext>
            </a:extLst>
          </p:cNvPr>
          <p:cNvSpPr txBox="1"/>
          <p:nvPr/>
        </p:nvSpPr>
        <p:spPr>
          <a:xfrm>
            <a:off x="304800" y="1219912"/>
            <a:ext cx="8453120" cy="1323439"/>
          </a:xfrm>
          <a:prstGeom prst="rect">
            <a:avLst/>
          </a:prstGeom>
          <a:noFill/>
        </p:spPr>
        <p:txBody>
          <a:bodyPr wrap="square">
            <a:spAutoFit/>
          </a:bodyPr>
          <a:lstStyle/>
          <a:p>
            <a:r>
              <a:rPr lang="en-US" altLang="ja-JP" b="0" i="0" dirty="0">
                <a:solidFill>
                  <a:srgbClr val="000000"/>
                </a:solidFill>
                <a:effectLst/>
                <a:latin typeface="小塚ゴシック Pro"/>
              </a:rPr>
              <a:t>A</a:t>
            </a:r>
            <a:r>
              <a:rPr lang="ja-JP" altLang="en-US" b="0" i="0" dirty="0">
                <a:solidFill>
                  <a:srgbClr val="000000"/>
                </a:solidFill>
                <a:effectLst/>
                <a:latin typeface="小塚ゴシック Pro"/>
              </a:rPr>
              <a:t>５＿ 更新に必要な単位は、講習会を受講する講習会単位（Ｋ単位）と、学会等への参加など社会医学系分野に関連する学会・団体活動に関する単位（Ｇ単位）とがあり、資格取得後あるいは更新後の </a:t>
            </a:r>
            <a:r>
              <a:rPr lang="en-US" altLang="ja-JP" b="0" i="0" dirty="0">
                <a:solidFill>
                  <a:srgbClr val="000000"/>
                </a:solidFill>
                <a:effectLst/>
                <a:latin typeface="小塚ゴシック Pro"/>
              </a:rPr>
              <a:t>5 </a:t>
            </a:r>
            <a:r>
              <a:rPr lang="ja-JP" altLang="en-US" b="0" i="0" dirty="0">
                <a:solidFill>
                  <a:srgbClr val="000000"/>
                </a:solidFill>
                <a:effectLst/>
                <a:latin typeface="小塚ゴシック Pro"/>
              </a:rPr>
              <a:t>年間にそれぞれ </a:t>
            </a:r>
            <a:r>
              <a:rPr lang="en-US" altLang="ja-JP" b="0" i="0" dirty="0">
                <a:solidFill>
                  <a:srgbClr val="000000"/>
                </a:solidFill>
                <a:effectLst/>
                <a:latin typeface="小塚ゴシック Pro"/>
              </a:rPr>
              <a:t>10 </a:t>
            </a:r>
            <a:r>
              <a:rPr lang="ja-JP" altLang="en-US" b="0" i="0" dirty="0">
                <a:solidFill>
                  <a:srgbClr val="000000"/>
                </a:solidFill>
                <a:effectLst/>
                <a:latin typeface="小塚ゴシック Pro"/>
              </a:rPr>
              <a:t>単位ずつ取得することが更新に必須です。</a:t>
            </a:r>
            <a:endParaRPr lang="ja-JP" altLang="en-US" dirty="0"/>
          </a:p>
        </p:txBody>
      </p:sp>
      <p:sp>
        <p:nvSpPr>
          <p:cNvPr id="7" name="テキスト ボックス 6">
            <a:extLst>
              <a:ext uri="{FF2B5EF4-FFF2-40B4-BE49-F238E27FC236}">
                <a16:creationId xmlns:a16="http://schemas.microsoft.com/office/drawing/2014/main" id="{A4BF1CC1-6D4B-4475-8402-A2487337E293}"/>
              </a:ext>
            </a:extLst>
          </p:cNvPr>
          <p:cNvSpPr txBox="1"/>
          <p:nvPr/>
        </p:nvSpPr>
        <p:spPr>
          <a:xfrm>
            <a:off x="304800" y="3264553"/>
            <a:ext cx="845312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a:t>
            </a:r>
            <a:r>
              <a:rPr lang="ja-JP" altLang="en-US" b="0" i="0" dirty="0">
                <a:solidFill>
                  <a:srgbClr val="000000"/>
                </a:solidFill>
                <a:effectLst/>
                <a:latin typeface="小塚ゴシック Pro"/>
              </a:rPr>
              <a:t>６＿社会医学系専門医・指導医の更新に必要な社会医学系分野に関連する講習の受講（Ｋ単位）について、具体的に教えて下さい。</a:t>
            </a:r>
            <a:endParaRPr lang="ja-JP" altLang="en-US" dirty="0"/>
          </a:p>
        </p:txBody>
      </p:sp>
      <p:sp>
        <p:nvSpPr>
          <p:cNvPr id="9" name="テキスト ボックス 8">
            <a:extLst>
              <a:ext uri="{FF2B5EF4-FFF2-40B4-BE49-F238E27FC236}">
                <a16:creationId xmlns:a16="http://schemas.microsoft.com/office/drawing/2014/main" id="{ABD95F40-5D85-489F-B4C7-0848A8CA4DAC}"/>
              </a:ext>
            </a:extLst>
          </p:cNvPr>
          <p:cNvSpPr txBox="1"/>
          <p:nvPr/>
        </p:nvSpPr>
        <p:spPr>
          <a:xfrm>
            <a:off x="304800" y="4147355"/>
            <a:ext cx="8453120" cy="1323439"/>
          </a:xfrm>
          <a:prstGeom prst="rect">
            <a:avLst/>
          </a:prstGeom>
          <a:noFill/>
        </p:spPr>
        <p:txBody>
          <a:bodyPr wrap="square">
            <a:spAutoFit/>
          </a:bodyPr>
          <a:lstStyle/>
          <a:p>
            <a:r>
              <a:rPr lang="en-US" altLang="ja-JP" b="0" i="0" dirty="0">
                <a:solidFill>
                  <a:srgbClr val="000000"/>
                </a:solidFill>
                <a:effectLst/>
                <a:latin typeface="小塚ゴシック Pro"/>
              </a:rPr>
              <a:t>A</a:t>
            </a:r>
            <a:r>
              <a:rPr lang="ja-JP" altLang="en-US" b="0" i="0" dirty="0">
                <a:solidFill>
                  <a:srgbClr val="000000"/>
                </a:solidFill>
                <a:effectLst/>
                <a:latin typeface="小塚ゴシック Pro"/>
              </a:rPr>
              <a:t>６＿ 講習の受講については、社会医学系分野に関する最新の知識や技術等の取得を目指し、継続的に能力の向上を図ることを目的とするもので、講習会等の </a:t>
            </a:r>
            <a:r>
              <a:rPr lang="en-US" altLang="ja-JP" b="0" i="0" dirty="0">
                <a:solidFill>
                  <a:srgbClr val="000000"/>
                </a:solidFill>
                <a:effectLst/>
                <a:latin typeface="小塚ゴシック Pro"/>
              </a:rPr>
              <a:t>1 </a:t>
            </a:r>
            <a:r>
              <a:rPr lang="ja-JP" altLang="en-US" b="0" i="0" dirty="0">
                <a:solidFill>
                  <a:srgbClr val="000000"/>
                </a:solidFill>
                <a:effectLst/>
                <a:latin typeface="小塚ゴシック Pro"/>
              </a:rPr>
              <a:t>受講を </a:t>
            </a:r>
            <a:r>
              <a:rPr lang="en-US" altLang="ja-JP" b="0" i="0" dirty="0">
                <a:solidFill>
                  <a:srgbClr val="000000"/>
                </a:solidFill>
                <a:effectLst/>
                <a:latin typeface="小塚ゴシック Pro"/>
              </a:rPr>
              <a:t>1 </a:t>
            </a:r>
            <a:r>
              <a:rPr lang="ja-JP" altLang="en-US" b="0" i="0" dirty="0">
                <a:solidFill>
                  <a:srgbClr val="000000"/>
                </a:solidFill>
                <a:effectLst/>
                <a:latin typeface="小塚ゴシック Pro"/>
              </a:rPr>
              <a:t>単位</a:t>
            </a:r>
            <a:r>
              <a:rPr lang="en-US" altLang="ja-JP" b="0" i="0" dirty="0">
                <a:solidFill>
                  <a:srgbClr val="000000"/>
                </a:solidFill>
                <a:effectLst/>
                <a:latin typeface="小塚ゴシック Pro"/>
              </a:rPr>
              <a:t>(</a:t>
            </a:r>
            <a:r>
              <a:rPr lang="ja-JP" altLang="en-US" b="0" i="0" dirty="0">
                <a:solidFill>
                  <a:srgbClr val="000000"/>
                </a:solidFill>
                <a:effectLst/>
                <a:latin typeface="小塚ゴシック Pro"/>
              </a:rPr>
              <a:t>クレジット</a:t>
            </a:r>
            <a:r>
              <a:rPr lang="en-US" altLang="ja-JP" b="0" i="0" dirty="0">
                <a:solidFill>
                  <a:srgbClr val="000000"/>
                </a:solidFill>
                <a:effectLst/>
                <a:latin typeface="小塚ゴシック Pro"/>
              </a:rPr>
              <a:t>)</a:t>
            </a:r>
            <a:r>
              <a:rPr lang="ja-JP" altLang="en-US" b="0" i="0" dirty="0">
                <a:solidFill>
                  <a:srgbClr val="000000"/>
                </a:solidFill>
                <a:effectLst/>
                <a:latin typeface="小塚ゴシック Pro"/>
              </a:rPr>
              <a:t>として、Ｋ単位とし、（</a:t>
            </a:r>
            <a:r>
              <a:rPr lang="en-US" altLang="ja-JP" b="0" i="0" dirty="0">
                <a:solidFill>
                  <a:srgbClr val="000000"/>
                </a:solidFill>
                <a:effectLst/>
                <a:latin typeface="小塚ゴシック Pro"/>
              </a:rPr>
              <a:t>1</a:t>
            </a:r>
            <a:r>
              <a:rPr lang="ja-JP" altLang="en-US" b="0" i="0" dirty="0">
                <a:solidFill>
                  <a:srgbClr val="000000"/>
                </a:solidFill>
                <a:effectLst/>
                <a:latin typeface="小塚ゴシック Pro"/>
              </a:rPr>
              <a:t>）必須受講項目及び⑵選択受講項目と合わせ、</a:t>
            </a:r>
            <a:r>
              <a:rPr lang="en-US" altLang="ja-JP" b="0" i="0" dirty="0">
                <a:solidFill>
                  <a:srgbClr val="000000"/>
                </a:solidFill>
                <a:effectLst/>
                <a:latin typeface="小塚ゴシック Pro"/>
              </a:rPr>
              <a:t>5 </a:t>
            </a:r>
            <a:r>
              <a:rPr lang="ja-JP" altLang="en-US" b="0" i="0" dirty="0">
                <a:solidFill>
                  <a:srgbClr val="000000"/>
                </a:solidFill>
                <a:effectLst/>
                <a:latin typeface="小塚ゴシック Pro"/>
              </a:rPr>
              <a:t>年間で </a:t>
            </a:r>
            <a:r>
              <a:rPr lang="en-US" altLang="ja-JP" b="0" i="0" dirty="0">
                <a:solidFill>
                  <a:srgbClr val="000000"/>
                </a:solidFill>
                <a:effectLst/>
                <a:latin typeface="小塚ゴシック Pro"/>
              </a:rPr>
              <a:t>10 </a:t>
            </a:r>
            <a:r>
              <a:rPr lang="ja-JP" altLang="en-US" b="0" i="0" dirty="0">
                <a:solidFill>
                  <a:srgbClr val="000000"/>
                </a:solidFill>
                <a:effectLst/>
                <a:latin typeface="小塚ゴシック Pro"/>
              </a:rPr>
              <a:t>単位以上の取得が必須です。</a:t>
            </a:r>
            <a:endParaRPr lang="ja-JP" altLang="en-US" dirty="0"/>
          </a:p>
        </p:txBody>
      </p:sp>
    </p:spTree>
    <p:extLst>
      <p:ext uri="{BB962C8B-B14F-4D97-AF65-F5344CB8AC3E}">
        <p14:creationId xmlns:p14="http://schemas.microsoft.com/office/powerpoint/2010/main" val="1493798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1559E26-1D0A-4A75-9FE7-8799F5664AB0}"/>
              </a:ext>
            </a:extLst>
          </p:cNvPr>
          <p:cNvSpPr txBox="1"/>
          <p:nvPr/>
        </p:nvSpPr>
        <p:spPr>
          <a:xfrm>
            <a:off x="132080" y="111760"/>
            <a:ext cx="880872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a:t>
            </a:r>
            <a:r>
              <a:rPr lang="ja-JP" altLang="en-US" b="0" i="0" dirty="0">
                <a:solidFill>
                  <a:srgbClr val="000000"/>
                </a:solidFill>
                <a:effectLst/>
                <a:latin typeface="小塚ゴシック Pro"/>
              </a:rPr>
              <a:t>７＿社会医学系分野に関連する講習の受講（Ｋ単位）についてですが、 具体的にどの研修会が選択受講項目の対象となるかわかりません。</a:t>
            </a:r>
            <a:endParaRPr lang="ja-JP" altLang="en-US" dirty="0"/>
          </a:p>
        </p:txBody>
      </p:sp>
      <p:sp>
        <p:nvSpPr>
          <p:cNvPr id="5" name="テキスト ボックス 4">
            <a:extLst>
              <a:ext uri="{FF2B5EF4-FFF2-40B4-BE49-F238E27FC236}">
                <a16:creationId xmlns:a16="http://schemas.microsoft.com/office/drawing/2014/main" id="{17FC6121-E9D1-46A3-A574-435F5A59DD6A}"/>
              </a:ext>
            </a:extLst>
          </p:cNvPr>
          <p:cNvSpPr txBox="1"/>
          <p:nvPr/>
        </p:nvSpPr>
        <p:spPr>
          <a:xfrm>
            <a:off x="132080" y="1006465"/>
            <a:ext cx="8940800" cy="5632311"/>
          </a:xfrm>
          <a:prstGeom prst="rect">
            <a:avLst/>
          </a:prstGeom>
          <a:noFill/>
        </p:spPr>
        <p:txBody>
          <a:bodyPr wrap="square">
            <a:spAutoFit/>
          </a:bodyPr>
          <a:lstStyle/>
          <a:p>
            <a:r>
              <a:rPr lang="en-US" altLang="ja-JP" b="0" i="0" dirty="0">
                <a:solidFill>
                  <a:srgbClr val="000000"/>
                </a:solidFill>
                <a:effectLst/>
                <a:latin typeface="小塚ゴシック Pro"/>
              </a:rPr>
              <a:t>A</a:t>
            </a:r>
            <a:r>
              <a:rPr lang="ja-JP" altLang="en-US" b="0" i="0" dirty="0">
                <a:solidFill>
                  <a:srgbClr val="000000"/>
                </a:solidFill>
                <a:effectLst/>
                <a:latin typeface="小塚ゴシック Pro"/>
              </a:rPr>
              <a:t>７＿ 社会医学系分野に関連する講習会の受講（Ｋ単位：</a:t>
            </a:r>
            <a:r>
              <a:rPr lang="en-US" altLang="ja-JP" b="0" i="0" dirty="0">
                <a:solidFill>
                  <a:srgbClr val="000000"/>
                </a:solidFill>
                <a:effectLst/>
                <a:latin typeface="小塚ゴシック Pro"/>
              </a:rPr>
              <a:t>1 </a:t>
            </a:r>
            <a:r>
              <a:rPr lang="ja-JP" altLang="en-US" b="0" i="0" dirty="0">
                <a:solidFill>
                  <a:srgbClr val="000000"/>
                </a:solidFill>
                <a:effectLst/>
                <a:latin typeface="小塚ゴシック Pro"/>
              </a:rPr>
              <a:t>コマ </a:t>
            </a:r>
            <a:r>
              <a:rPr lang="en-US" altLang="ja-JP" b="0" i="0" dirty="0">
                <a:solidFill>
                  <a:srgbClr val="000000"/>
                </a:solidFill>
                <a:effectLst/>
                <a:latin typeface="小塚ゴシック Pro"/>
              </a:rPr>
              <a:t>1 </a:t>
            </a:r>
            <a:r>
              <a:rPr lang="ja-JP" altLang="en-US" b="0" i="0" dirty="0">
                <a:solidFill>
                  <a:srgbClr val="000000"/>
                </a:solidFill>
                <a:effectLst/>
                <a:latin typeface="小塚ゴシック Pro"/>
              </a:rPr>
              <a:t>単位）の単位数については、</a:t>
            </a:r>
            <a:r>
              <a:rPr lang="en-US" altLang="ja-JP" b="0" i="0" dirty="0">
                <a:solidFill>
                  <a:srgbClr val="000000"/>
                </a:solidFill>
                <a:effectLst/>
                <a:latin typeface="小塚ゴシック Pro"/>
              </a:rPr>
              <a:t>1 </a:t>
            </a:r>
            <a:r>
              <a:rPr lang="ja-JP" altLang="en-US" b="0" i="0" dirty="0">
                <a:solidFill>
                  <a:srgbClr val="000000"/>
                </a:solidFill>
                <a:effectLst/>
                <a:latin typeface="小塚ゴシック Pro"/>
              </a:rPr>
              <a:t>コマ </a:t>
            </a:r>
            <a:r>
              <a:rPr lang="en-US" altLang="ja-JP" b="0" i="0" dirty="0">
                <a:solidFill>
                  <a:srgbClr val="000000"/>
                </a:solidFill>
                <a:effectLst/>
                <a:latin typeface="小塚ゴシック Pro"/>
              </a:rPr>
              <a:t>1 </a:t>
            </a:r>
            <a:r>
              <a:rPr lang="ja-JP" altLang="en-US" b="0" i="0" dirty="0">
                <a:solidFill>
                  <a:srgbClr val="000000"/>
                </a:solidFill>
                <a:effectLst/>
                <a:latin typeface="小塚ゴシック Pro"/>
              </a:rPr>
              <a:t>時間～</a:t>
            </a:r>
            <a:r>
              <a:rPr lang="en-US" altLang="ja-JP" b="0" i="0" dirty="0">
                <a:solidFill>
                  <a:srgbClr val="000000"/>
                </a:solidFill>
                <a:effectLst/>
                <a:latin typeface="小塚ゴシック Pro"/>
              </a:rPr>
              <a:t>2 </a:t>
            </a:r>
            <a:r>
              <a:rPr lang="ja-JP" altLang="en-US" b="0" i="0" dirty="0">
                <a:solidFill>
                  <a:srgbClr val="000000"/>
                </a:solidFill>
                <a:effectLst/>
                <a:latin typeface="小塚ゴシック Pro"/>
              </a:rPr>
              <a:t>時間で </a:t>
            </a:r>
            <a:r>
              <a:rPr lang="en-US" altLang="ja-JP" b="0" i="0" dirty="0">
                <a:solidFill>
                  <a:srgbClr val="000000"/>
                </a:solidFill>
                <a:effectLst/>
                <a:latin typeface="小塚ゴシック Pro"/>
              </a:rPr>
              <a:t>1 </a:t>
            </a:r>
            <a:r>
              <a:rPr lang="ja-JP" altLang="en-US" b="0" i="0" dirty="0">
                <a:solidFill>
                  <a:srgbClr val="000000"/>
                </a:solidFill>
                <a:effectLst/>
                <a:latin typeface="小塚ゴシック Pro"/>
              </a:rPr>
              <a:t>単位とします。</a:t>
            </a:r>
            <a:endParaRPr lang="en-US" altLang="ja-JP" b="0" i="0" dirty="0">
              <a:solidFill>
                <a:srgbClr val="000000"/>
              </a:solidFill>
              <a:effectLst/>
              <a:latin typeface="小塚ゴシック Pro"/>
            </a:endParaRPr>
          </a:p>
          <a:p>
            <a:r>
              <a:rPr lang="ja-JP" altLang="en-US" b="0" i="0" dirty="0">
                <a:solidFill>
                  <a:srgbClr val="000000"/>
                </a:solidFill>
                <a:effectLst/>
                <a:latin typeface="小塚ゴシック Pro"/>
              </a:rPr>
              <a:t>各学会・団体で主催する講演会等の単位数については、各学会・団体で指定し、各学会・団体のＨＰで公表します。 </a:t>
            </a:r>
            <a:endParaRPr lang="en-US" altLang="ja-JP" b="0" i="0" dirty="0">
              <a:solidFill>
                <a:srgbClr val="000000"/>
              </a:solidFill>
              <a:effectLst/>
              <a:latin typeface="小塚ゴシック Pro"/>
            </a:endParaRPr>
          </a:p>
          <a:p>
            <a:r>
              <a:rPr lang="ja-JP" altLang="en-US" b="0" i="0" dirty="0">
                <a:solidFill>
                  <a:srgbClr val="000000"/>
                </a:solidFill>
                <a:effectLst/>
                <a:latin typeface="小塚ゴシック Pro"/>
              </a:rPr>
              <a:t>Ｋ単位の認定条件ですが、社会医学系活動に密接に関係するテーマであること（専門研修プログラム整備基準における経験すべき課題の各論的な課題 </a:t>
            </a:r>
            <a:r>
              <a:rPr lang="en-US" altLang="ja-JP" b="0" i="0" dirty="0">
                <a:solidFill>
                  <a:srgbClr val="000000"/>
                </a:solidFill>
                <a:effectLst/>
                <a:latin typeface="小塚ゴシック Pro"/>
              </a:rPr>
              <a:t>22 </a:t>
            </a:r>
            <a:r>
              <a:rPr lang="ja-JP" altLang="en-US" b="0" i="0" dirty="0">
                <a:solidFill>
                  <a:srgbClr val="000000"/>
                </a:solidFill>
                <a:effectLst/>
                <a:latin typeface="小塚ゴシック Pro"/>
              </a:rPr>
              <a:t>項目に該当）が条件となっています。 </a:t>
            </a:r>
            <a:endParaRPr lang="en-US" altLang="ja-JP" b="0" i="0" dirty="0">
              <a:solidFill>
                <a:srgbClr val="000000"/>
              </a:solidFill>
              <a:effectLst/>
              <a:latin typeface="小塚ゴシック Pro"/>
            </a:endParaRPr>
          </a:p>
          <a:p>
            <a:r>
              <a:rPr lang="ja-JP" altLang="en-US" b="0" i="0" dirty="0">
                <a:solidFill>
                  <a:srgbClr val="000000"/>
                </a:solidFill>
                <a:effectLst/>
                <a:latin typeface="小塚ゴシック Pro"/>
              </a:rPr>
              <a:t>今後、社会医学系専門医協会構成の学会・団体から、各学会・団体のＨＰに社会医学系専門医・指導医の更新で単位取得できる講演会リストと単位数を示される予定です。</a:t>
            </a:r>
            <a:endParaRPr lang="en-US" altLang="ja-JP" b="0" i="0" dirty="0">
              <a:solidFill>
                <a:srgbClr val="000000"/>
              </a:solidFill>
              <a:effectLst/>
              <a:latin typeface="小塚ゴシック Pro"/>
            </a:endParaRPr>
          </a:p>
          <a:p>
            <a:r>
              <a:rPr lang="ja-JP" altLang="en-US" b="0" i="0" dirty="0">
                <a:solidFill>
                  <a:srgbClr val="000000"/>
                </a:solidFill>
                <a:effectLst/>
                <a:latin typeface="小塚ゴシック Pro"/>
              </a:rPr>
              <a:t>社会医学系専門医協会ホームページにおいても各学会・団体のホームページとリンクを張り、情報提供してまいります。 </a:t>
            </a:r>
            <a:endParaRPr lang="en-US" altLang="ja-JP" b="0" i="0" dirty="0">
              <a:solidFill>
                <a:srgbClr val="000000"/>
              </a:solidFill>
              <a:effectLst/>
              <a:latin typeface="小塚ゴシック Pro"/>
            </a:endParaRPr>
          </a:p>
          <a:p>
            <a:r>
              <a:rPr lang="en-US" altLang="ja-JP" b="0" i="0" dirty="0">
                <a:solidFill>
                  <a:srgbClr val="000000"/>
                </a:solidFill>
                <a:effectLst/>
                <a:latin typeface="小塚ゴシック Pro"/>
              </a:rPr>
              <a:t>※</a:t>
            </a:r>
            <a:r>
              <a:rPr lang="ja-JP" altLang="en-US" b="0" i="0" dirty="0">
                <a:solidFill>
                  <a:srgbClr val="000000"/>
                </a:solidFill>
                <a:effectLst/>
                <a:latin typeface="小塚ゴシック Pro"/>
              </a:rPr>
              <a:t>日本医師会認定産業医の生涯研修の認定単位については、有効期間内の取得単位を上限 </a:t>
            </a:r>
            <a:r>
              <a:rPr lang="en-US" altLang="ja-JP" b="0" i="0" dirty="0">
                <a:solidFill>
                  <a:srgbClr val="000000"/>
                </a:solidFill>
                <a:effectLst/>
                <a:latin typeface="小塚ゴシック Pro"/>
              </a:rPr>
              <a:t>3 </a:t>
            </a:r>
            <a:r>
              <a:rPr lang="ja-JP" altLang="en-US" b="0" i="0" dirty="0">
                <a:solidFill>
                  <a:srgbClr val="000000"/>
                </a:solidFill>
                <a:effectLst/>
                <a:latin typeface="小塚ゴシック Pro"/>
              </a:rPr>
              <a:t>単位までＫ単位として認めます。ただし、</a:t>
            </a:r>
            <a:r>
              <a:rPr lang="en-US" altLang="ja-JP" b="0" i="0" dirty="0">
                <a:solidFill>
                  <a:srgbClr val="000000"/>
                </a:solidFill>
                <a:effectLst/>
                <a:latin typeface="小塚ゴシック Pro"/>
              </a:rPr>
              <a:t>K</a:t>
            </a:r>
            <a:r>
              <a:rPr lang="ja-JP" altLang="en-US" b="0" i="0" dirty="0">
                <a:solidFill>
                  <a:srgbClr val="000000"/>
                </a:solidFill>
                <a:effectLst/>
                <a:latin typeface="小塚ゴシック Pro"/>
              </a:rPr>
              <a:t>単位との同時申請は認められません。（産業医学研修手帳の該当取得シール添付ページと最後のページに単位取得年月日を記入しコピーを第 </a:t>
            </a:r>
            <a:r>
              <a:rPr lang="en-US" altLang="ja-JP" b="0" i="0" dirty="0">
                <a:solidFill>
                  <a:srgbClr val="000000"/>
                </a:solidFill>
                <a:effectLst/>
                <a:latin typeface="小塚ゴシック Pro"/>
              </a:rPr>
              <a:t>5 </a:t>
            </a:r>
            <a:r>
              <a:rPr lang="ja-JP" altLang="en-US" b="0" i="0" dirty="0">
                <a:solidFill>
                  <a:srgbClr val="000000"/>
                </a:solidFill>
                <a:effectLst/>
                <a:latin typeface="小塚ゴシック Pro"/>
              </a:rPr>
              <a:t>号様式に貼付して、提出してください。）</a:t>
            </a:r>
            <a:endParaRPr lang="en-US" altLang="ja-JP" b="0" i="0" dirty="0">
              <a:solidFill>
                <a:srgbClr val="000000"/>
              </a:solidFill>
              <a:effectLst/>
              <a:latin typeface="小塚ゴシック Pro"/>
            </a:endParaRPr>
          </a:p>
          <a:p>
            <a:r>
              <a:rPr lang="en-US" altLang="ja-JP" b="0" i="0" dirty="0">
                <a:solidFill>
                  <a:srgbClr val="000000"/>
                </a:solidFill>
                <a:effectLst/>
                <a:latin typeface="小塚ゴシック Pro"/>
              </a:rPr>
              <a:t>※</a:t>
            </a:r>
            <a:r>
              <a:rPr lang="ja-JP" altLang="en-US" b="0" i="0" dirty="0">
                <a:solidFill>
                  <a:srgbClr val="000000"/>
                </a:solidFill>
                <a:effectLst/>
                <a:latin typeface="小塚ゴシック Pro"/>
              </a:rPr>
              <a:t>日本公衆衛生学会での認定専門家研修会及び認定専門医地方公衆衛生学会については、Ｋ単位とします</a:t>
            </a:r>
            <a:endParaRPr lang="ja-JP" altLang="en-US" dirty="0"/>
          </a:p>
        </p:txBody>
      </p:sp>
    </p:spTree>
    <p:extLst>
      <p:ext uri="{BB962C8B-B14F-4D97-AF65-F5344CB8AC3E}">
        <p14:creationId xmlns:p14="http://schemas.microsoft.com/office/powerpoint/2010/main" val="2753168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3E1112D-B525-42DA-A7BB-E60869B74B4B}"/>
              </a:ext>
            </a:extLst>
          </p:cNvPr>
          <p:cNvSpPr txBox="1"/>
          <p:nvPr/>
        </p:nvSpPr>
        <p:spPr>
          <a:xfrm>
            <a:off x="111760" y="172268"/>
            <a:ext cx="885952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a:t>
            </a:r>
            <a:r>
              <a:rPr lang="ja-JP" altLang="en-US" b="0" i="0" dirty="0">
                <a:solidFill>
                  <a:srgbClr val="000000"/>
                </a:solidFill>
                <a:effectLst/>
                <a:latin typeface="小塚ゴシック Pro"/>
              </a:rPr>
              <a:t>８＿Ｋ単位のうち、（</a:t>
            </a:r>
            <a:r>
              <a:rPr lang="en-US" altLang="ja-JP" b="0" i="0" dirty="0">
                <a:solidFill>
                  <a:srgbClr val="000000"/>
                </a:solidFill>
                <a:effectLst/>
                <a:latin typeface="小塚ゴシック Pro"/>
              </a:rPr>
              <a:t>1</a:t>
            </a:r>
            <a:r>
              <a:rPr lang="ja-JP" altLang="en-US" b="0" i="0" dirty="0">
                <a:solidFill>
                  <a:srgbClr val="000000"/>
                </a:solidFill>
                <a:effectLst/>
                <a:latin typeface="小塚ゴシック Pro"/>
              </a:rPr>
              <a:t>）の必須受講項目である「医療倫理」「感染対策」「医療安全」は、構成学会のいずれの年次総会などでも必ず開催されるのでしょうか。</a:t>
            </a:r>
            <a:endParaRPr lang="ja-JP" altLang="en-US" dirty="0"/>
          </a:p>
        </p:txBody>
      </p:sp>
      <p:sp>
        <p:nvSpPr>
          <p:cNvPr id="5" name="テキスト ボックス 4">
            <a:extLst>
              <a:ext uri="{FF2B5EF4-FFF2-40B4-BE49-F238E27FC236}">
                <a16:creationId xmlns:a16="http://schemas.microsoft.com/office/drawing/2014/main" id="{04E944E1-EF3B-4347-BF7E-A10BD8BBDFD6}"/>
              </a:ext>
            </a:extLst>
          </p:cNvPr>
          <p:cNvSpPr txBox="1"/>
          <p:nvPr/>
        </p:nvSpPr>
        <p:spPr>
          <a:xfrm>
            <a:off x="111760" y="1010131"/>
            <a:ext cx="8859520" cy="1015663"/>
          </a:xfrm>
          <a:prstGeom prst="rect">
            <a:avLst/>
          </a:prstGeom>
          <a:noFill/>
        </p:spPr>
        <p:txBody>
          <a:bodyPr wrap="square">
            <a:spAutoFit/>
          </a:bodyPr>
          <a:lstStyle/>
          <a:p>
            <a:r>
              <a:rPr lang="en-US" altLang="ja-JP" b="0" i="0" dirty="0">
                <a:solidFill>
                  <a:srgbClr val="000000"/>
                </a:solidFill>
                <a:effectLst/>
                <a:latin typeface="小塚ゴシック Pro"/>
              </a:rPr>
              <a:t>A</a:t>
            </a:r>
            <a:r>
              <a:rPr lang="ja-JP" altLang="en-US" b="0" i="0" dirty="0">
                <a:solidFill>
                  <a:srgbClr val="000000"/>
                </a:solidFill>
                <a:effectLst/>
                <a:latin typeface="小塚ゴシック Pro"/>
              </a:rPr>
              <a:t>８＿学会総会時にそれぞれの項目に関する講習会を開催するかどうかは、各学会のプログラムによります。開催予定予定の学会もありますが、学会によっては、組まれない場合もあり得ます。</a:t>
            </a:r>
            <a:endParaRPr lang="ja-JP" altLang="en-US" dirty="0"/>
          </a:p>
        </p:txBody>
      </p:sp>
      <p:sp>
        <p:nvSpPr>
          <p:cNvPr id="7" name="テキスト ボックス 6">
            <a:extLst>
              <a:ext uri="{FF2B5EF4-FFF2-40B4-BE49-F238E27FC236}">
                <a16:creationId xmlns:a16="http://schemas.microsoft.com/office/drawing/2014/main" id="{EDD219A9-BB60-4805-B825-FFB1FFEEB256}"/>
              </a:ext>
            </a:extLst>
          </p:cNvPr>
          <p:cNvSpPr txBox="1"/>
          <p:nvPr/>
        </p:nvSpPr>
        <p:spPr>
          <a:xfrm>
            <a:off x="111760" y="2328039"/>
            <a:ext cx="8859520" cy="1323439"/>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a:t>
            </a:r>
            <a:r>
              <a:rPr lang="ja-JP" altLang="en-US" b="0" i="0" dirty="0">
                <a:solidFill>
                  <a:srgbClr val="000000"/>
                </a:solidFill>
                <a:effectLst/>
                <a:latin typeface="小塚ゴシック Pro"/>
              </a:rPr>
              <a:t>９＿Ｋ単位のうち、（</a:t>
            </a:r>
            <a:r>
              <a:rPr lang="en-US" altLang="ja-JP" b="0" i="0" dirty="0">
                <a:solidFill>
                  <a:srgbClr val="000000"/>
                </a:solidFill>
                <a:effectLst/>
                <a:latin typeface="小塚ゴシック Pro"/>
              </a:rPr>
              <a:t>1</a:t>
            </a:r>
            <a:r>
              <a:rPr lang="ja-JP" altLang="en-US" b="0" i="0" dirty="0">
                <a:solidFill>
                  <a:srgbClr val="000000"/>
                </a:solidFill>
                <a:effectLst/>
                <a:latin typeface="小塚ゴシック Pro"/>
              </a:rPr>
              <a:t>）の必須受講項目である「医療倫理」「感染対策」「医療安全」は臨床系専門医制度で「共通講習」として位置付けられているものでも可」とありますが、日本高血圧学会等、構成学会以外の医療倫理等の受講でも可能でしょうか。</a:t>
            </a:r>
            <a:endParaRPr lang="ja-JP" altLang="en-US" dirty="0"/>
          </a:p>
        </p:txBody>
      </p:sp>
      <p:sp>
        <p:nvSpPr>
          <p:cNvPr id="9" name="テキスト ボックス 8">
            <a:extLst>
              <a:ext uri="{FF2B5EF4-FFF2-40B4-BE49-F238E27FC236}">
                <a16:creationId xmlns:a16="http://schemas.microsoft.com/office/drawing/2014/main" id="{8FA417A6-6777-49E7-B9D2-CD1828FDCB64}"/>
              </a:ext>
            </a:extLst>
          </p:cNvPr>
          <p:cNvSpPr txBox="1"/>
          <p:nvPr/>
        </p:nvSpPr>
        <p:spPr>
          <a:xfrm>
            <a:off x="111760" y="3781455"/>
            <a:ext cx="8788400" cy="1631216"/>
          </a:xfrm>
          <a:prstGeom prst="rect">
            <a:avLst/>
          </a:prstGeom>
          <a:noFill/>
        </p:spPr>
        <p:txBody>
          <a:bodyPr wrap="square">
            <a:spAutoFit/>
          </a:bodyPr>
          <a:lstStyle/>
          <a:p>
            <a:r>
              <a:rPr lang="en-US" altLang="ja-JP" b="0" i="0" dirty="0">
                <a:solidFill>
                  <a:srgbClr val="000000"/>
                </a:solidFill>
                <a:effectLst/>
                <a:latin typeface="小塚ゴシック Pro"/>
              </a:rPr>
              <a:t>A</a:t>
            </a:r>
            <a:r>
              <a:rPr lang="ja-JP" altLang="en-US" b="0" i="0" dirty="0">
                <a:solidFill>
                  <a:srgbClr val="000000"/>
                </a:solidFill>
                <a:effectLst/>
                <a:latin typeface="小塚ゴシック Pro"/>
              </a:rPr>
              <a:t>９＿協会構成学会以外の主催のものでも、一般社団法人日本専門医機構が認定している共通講習は、本協会においても同等のものとして取り扱い、Ｋ単位としてカウントされます。受講においてはｅラーニングや大学などでの施設内講習なども認めます。更新申請の際には、受講証明書または受講を確認できるもの（参加証明書の画面のコピーなど）が必要です。</a:t>
            </a:r>
            <a:endParaRPr lang="ja-JP" altLang="en-US" dirty="0"/>
          </a:p>
        </p:txBody>
      </p:sp>
    </p:spTree>
    <p:extLst>
      <p:ext uri="{BB962C8B-B14F-4D97-AF65-F5344CB8AC3E}">
        <p14:creationId xmlns:p14="http://schemas.microsoft.com/office/powerpoint/2010/main" val="720333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70E54AE-F48C-4AAF-9D6C-8DA8AF0DC7C9}"/>
              </a:ext>
            </a:extLst>
          </p:cNvPr>
          <p:cNvSpPr txBox="1"/>
          <p:nvPr/>
        </p:nvSpPr>
        <p:spPr>
          <a:xfrm>
            <a:off x="152400" y="0"/>
            <a:ext cx="8747760" cy="400110"/>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Q10</a:t>
            </a:r>
            <a:r>
              <a:rPr lang="ja-JP" altLang="en-US" b="0" i="0" dirty="0">
                <a:solidFill>
                  <a:srgbClr val="000000"/>
                </a:solidFill>
                <a:effectLst/>
                <a:latin typeface="小塚ゴシック Pro"/>
              </a:rPr>
              <a:t>＿Ｇ単位について教えてください。</a:t>
            </a:r>
            <a:endParaRPr lang="ja-JP" altLang="en-US" dirty="0"/>
          </a:p>
        </p:txBody>
      </p:sp>
      <p:sp>
        <p:nvSpPr>
          <p:cNvPr id="5" name="テキスト ボックス 4">
            <a:extLst>
              <a:ext uri="{FF2B5EF4-FFF2-40B4-BE49-F238E27FC236}">
                <a16:creationId xmlns:a16="http://schemas.microsoft.com/office/drawing/2014/main" id="{C7A69C44-BECB-48C0-9158-0734F8F401F9}"/>
              </a:ext>
            </a:extLst>
          </p:cNvPr>
          <p:cNvSpPr txBox="1"/>
          <p:nvPr/>
        </p:nvSpPr>
        <p:spPr>
          <a:xfrm>
            <a:off x="243840" y="400110"/>
            <a:ext cx="8747760" cy="6247864"/>
          </a:xfrm>
          <a:prstGeom prst="rect">
            <a:avLst/>
          </a:prstGeom>
          <a:noFill/>
        </p:spPr>
        <p:txBody>
          <a:bodyPr wrap="square">
            <a:spAutoFit/>
          </a:bodyPr>
          <a:lstStyle/>
          <a:p>
            <a:pPr algn="l" fontAlgn="base"/>
            <a:r>
              <a:rPr lang="en-US" altLang="ja-JP" b="0" i="0" dirty="0">
                <a:solidFill>
                  <a:srgbClr val="000000"/>
                </a:solidFill>
                <a:effectLst/>
                <a:latin typeface="小塚ゴシック Pro"/>
              </a:rPr>
              <a:t>A10</a:t>
            </a:r>
            <a:r>
              <a:rPr lang="ja-JP" altLang="en-US" b="0" i="0" dirty="0">
                <a:solidFill>
                  <a:srgbClr val="000000"/>
                </a:solidFill>
                <a:effectLst/>
                <a:latin typeface="小塚ゴシック Pro"/>
              </a:rPr>
              <a:t>＿社会医学系分野に関連する学会年次総会や段位研究協議会への参加の単位をＧ単位と呼びます。更新のためには、</a:t>
            </a:r>
            <a:r>
              <a:rPr lang="en-US" altLang="ja-JP" b="0" i="0" dirty="0">
                <a:solidFill>
                  <a:srgbClr val="000000"/>
                </a:solidFill>
                <a:effectLst/>
                <a:latin typeface="小塚ゴシック Pro"/>
              </a:rPr>
              <a:t>5 </a:t>
            </a:r>
            <a:r>
              <a:rPr lang="ja-JP" altLang="en-US" b="0" i="0" dirty="0">
                <a:solidFill>
                  <a:srgbClr val="000000"/>
                </a:solidFill>
                <a:effectLst/>
                <a:latin typeface="小塚ゴシック Pro"/>
              </a:rPr>
              <a:t>年間で </a:t>
            </a:r>
            <a:r>
              <a:rPr lang="en-US" altLang="ja-JP" b="0" i="0" dirty="0">
                <a:solidFill>
                  <a:srgbClr val="000000"/>
                </a:solidFill>
                <a:effectLst/>
                <a:latin typeface="小塚ゴシック Pro"/>
              </a:rPr>
              <a:t>10 </a:t>
            </a:r>
            <a:r>
              <a:rPr lang="ja-JP" altLang="en-US" b="0" i="0" dirty="0">
                <a:solidFill>
                  <a:srgbClr val="000000"/>
                </a:solidFill>
                <a:effectLst/>
                <a:latin typeface="小塚ゴシック Pro"/>
              </a:rPr>
              <a:t>単位のＧ単位が必要です。更新には、</a:t>
            </a:r>
            <a:r>
              <a:rPr lang="en-US" altLang="ja-JP" b="0" i="0" dirty="0">
                <a:solidFill>
                  <a:srgbClr val="000000"/>
                </a:solidFill>
                <a:effectLst/>
                <a:latin typeface="小塚ゴシック Pro"/>
              </a:rPr>
              <a:t>5 </a:t>
            </a:r>
            <a:r>
              <a:rPr lang="ja-JP" altLang="en-US" b="0" i="0" dirty="0">
                <a:solidFill>
                  <a:srgbClr val="000000"/>
                </a:solidFill>
                <a:effectLst/>
                <a:latin typeface="小塚ゴシック Pro"/>
              </a:rPr>
              <a:t>年間で、協会の構成学会の年次総会や構成団体の研究協議会などに </a:t>
            </a:r>
            <a:r>
              <a:rPr lang="en-US" altLang="ja-JP" b="0" i="0" dirty="0">
                <a:solidFill>
                  <a:srgbClr val="000000"/>
                </a:solidFill>
                <a:effectLst/>
                <a:latin typeface="小塚ゴシック Pro"/>
              </a:rPr>
              <a:t>3 </a:t>
            </a:r>
            <a:r>
              <a:rPr lang="ja-JP" altLang="en-US" b="0" i="0" dirty="0">
                <a:solidFill>
                  <a:srgbClr val="000000"/>
                </a:solidFill>
                <a:effectLst/>
                <a:latin typeface="小塚ゴシック Pro"/>
              </a:rPr>
              <a:t>回以上参加することが必要で、そのうち鍵となる協会構成学会の年次総会には </a:t>
            </a:r>
            <a:r>
              <a:rPr lang="en-US" altLang="ja-JP" b="0" i="0" dirty="0">
                <a:solidFill>
                  <a:srgbClr val="000000"/>
                </a:solidFill>
                <a:effectLst/>
                <a:latin typeface="小塚ゴシック Pro"/>
              </a:rPr>
              <a:t>2 </a:t>
            </a:r>
            <a:r>
              <a:rPr lang="ja-JP" altLang="en-US" b="0" i="0" dirty="0">
                <a:solidFill>
                  <a:srgbClr val="000000"/>
                </a:solidFill>
                <a:effectLst/>
                <a:latin typeface="小塚ゴシック Pro"/>
              </a:rPr>
              <a:t>回以上参加することとなっています。</a:t>
            </a:r>
            <a:r>
              <a:rPr lang="en-US" altLang="ja-JP" b="0" i="0" dirty="0">
                <a:solidFill>
                  <a:srgbClr val="000000"/>
                </a:solidFill>
                <a:effectLst/>
                <a:latin typeface="小塚ゴシック Pro"/>
              </a:rPr>
              <a:t>G </a:t>
            </a:r>
            <a:r>
              <a:rPr lang="ja-JP" altLang="en-US" b="0" i="0" dirty="0">
                <a:solidFill>
                  <a:srgbClr val="000000"/>
                </a:solidFill>
                <a:effectLst/>
                <a:latin typeface="小塚ゴシック Pro"/>
              </a:rPr>
              <a:t>単位の詳細については（別表①）を参照してください。Ｇ単位の単位証明は、学会総会等の受講証明書</a:t>
            </a:r>
            <a:r>
              <a:rPr lang="en-US" altLang="ja-JP" b="0" i="0" dirty="0">
                <a:solidFill>
                  <a:srgbClr val="000000"/>
                </a:solidFill>
                <a:effectLst/>
                <a:latin typeface="小塚ゴシック Pro"/>
              </a:rPr>
              <a:t>(</a:t>
            </a:r>
            <a:r>
              <a:rPr lang="ja-JP" altLang="en-US" b="0" i="0" dirty="0">
                <a:solidFill>
                  <a:srgbClr val="000000"/>
                </a:solidFill>
                <a:effectLst/>
                <a:latin typeface="小塚ゴシック Pro"/>
              </a:rPr>
              <a:t>コピー可</a:t>
            </a:r>
            <a:r>
              <a:rPr lang="en-US" altLang="ja-JP" b="0" i="0" dirty="0">
                <a:solidFill>
                  <a:srgbClr val="000000"/>
                </a:solidFill>
                <a:effectLst/>
                <a:latin typeface="小塚ゴシック Pro"/>
              </a:rPr>
              <a:t>)</a:t>
            </a:r>
            <a:r>
              <a:rPr lang="ja-JP" altLang="en-US" b="0" i="0" dirty="0">
                <a:solidFill>
                  <a:srgbClr val="000000"/>
                </a:solidFill>
                <a:effectLst/>
                <a:latin typeface="小塚ゴシック Pro"/>
              </a:rPr>
              <a:t>を第 </a:t>
            </a:r>
            <a:r>
              <a:rPr lang="en-US" altLang="ja-JP" b="0" i="0" dirty="0">
                <a:solidFill>
                  <a:srgbClr val="000000"/>
                </a:solidFill>
                <a:effectLst/>
                <a:latin typeface="小塚ゴシック Pro"/>
              </a:rPr>
              <a:t>5 </a:t>
            </a:r>
            <a:r>
              <a:rPr lang="ja-JP" altLang="en-US" b="0" i="0" dirty="0">
                <a:solidFill>
                  <a:srgbClr val="000000"/>
                </a:solidFill>
                <a:effectLst/>
                <a:latin typeface="小塚ゴシック Pro"/>
              </a:rPr>
              <a:t>号様式に貼付して、提出してください。</a:t>
            </a:r>
          </a:p>
          <a:p>
            <a:pPr algn="l" fontAlgn="base"/>
            <a:r>
              <a:rPr lang="en-US" altLang="ja-JP" b="0" i="0" dirty="0">
                <a:solidFill>
                  <a:srgbClr val="000000"/>
                </a:solidFill>
                <a:effectLst/>
                <a:latin typeface="小塚ゴシック Pro"/>
              </a:rPr>
              <a:t>※</a:t>
            </a:r>
            <a:r>
              <a:rPr lang="ja-JP" altLang="en-US" b="0" i="0" dirty="0">
                <a:solidFill>
                  <a:srgbClr val="000000"/>
                </a:solidFill>
                <a:effectLst/>
                <a:latin typeface="小塚ゴシック Pro"/>
              </a:rPr>
              <a:t>学会発表や論文などについては、申請書とともに、抄録や論文等のコピーの添付してください。</a:t>
            </a:r>
          </a:p>
          <a:p>
            <a:pPr algn="l" fontAlgn="base"/>
            <a:r>
              <a:rPr lang="en-US" altLang="ja-JP" b="0" i="0" dirty="0">
                <a:solidFill>
                  <a:srgbClr val="000000"/>
                </a:solidFill>
                <a:effectLst/>
                <a:latin typeface="小塚ゴシック Pro"/>
              </a:rPr>
              <a:t>※</a:t>
            </a:r>
            <a:r>
              <a:rPr lang="ja-JP" altLang="en-US" b="0" i="0" dirty="0">
                <a:solidFill>
                  <a:srgbClr val="000000"/>
                </a:solidFill>
                <a:effectLst/>
                <a:latin typeface="小塚ゴシック Pro"/>
              </a:rPr>
              <a:t>社会医学系の論文には、厚生労働科学研究報告書や地域保健総合推進事業研究報告書費も含まれます。</a:t>
            </a:r>
          </a:p>
          <a:p>
            <a:pPr algn="l" fontAlgn="base"/>
            <a:r>
              <a:rPr lang="en-US" altLang="ja-JP" b="0" i="0" dirty="0">
                <a:solidFill>
                  <a:srgbClr val="000000"/>
                </a:solidFill>
                <a:effectLst/>
                <a:latin typeface="小塚ゴシック Pro"/>
              </a:rPr>
              <a:t>※</a:t>
            </a:r>
            <a:r>
              <a:rPr lang="ja-JP" altLang="en-US" b="0" i="0" dirty="0">
                <a:solidFill>
                  <a:srgbClr val="000000"/>
                </a:solidFill>
                <a:effectLst/>
                <a:latin typeface="小塚ゴシック Pro"/>
              </a:rPr>
              <a:t>役員や委員等については、委嘱状や委員会名簿などのコピーの添付してください。</a:t>
            </a:r>
          </a:p>
          <a:p>
            <a:pPr algn="l" fontAlgn="base"/>
            <a:r>
              <a:rPr lang="en-US" altLang="ja-JP" b="0" i="0" dirty="0">
                <a:solidFill>
                  <a:srgbClr val="000000"/>
                </a:solidFill>
                <a:effectLst/>
                <a:latin typeface="小塚ゴシック Pro"/>
              </a:rPr>
              <a:t>※</a:t>
            </a:r>
            <a:r>
              <a:rPr lang="ja-JP" altLang="en-US" b="0" i="0" dirty="0">
                <a:solidFill>
                  <a:srgbClr val="000000"/>
                </a:solidFill>
                <a:effectLst/>
                <a:latin typeface="小塚ゴシック Pro"/>
              </a:rPr>
              <a:t>Ｇ単位となる学術総会時に同時開催されるシンポジウム等については、Ｋ単位として同時取得可能です。ただし、同時取得のＫ単位は、全国規模の学術総会では、共通講習は上限３単位まで、選択受講項目は上限３単位まで、指導医講習会は上限１単位までとなっています。地方会等では、共通講習、選択受講項目、指導医講習会の項目ごとに上限１単位までとなっています。</a:t>
            </a:r>
            <a:endParaRPr lang="en-US" altLang="ja-JP" b="0" i="0" dirty="0">
              <a:solidFill>
                <a:srgbClr val="000000"/>
              </a:solidFill>
              <a:effectLst/>
              <a:latin typeface="小塚ゴシック Pro"/>
            </a:endParaRPr>
          </a:p>
          <a:p>
            <a:pPr algn="l" fontAlgn="base"/>
            <a:r>
              <a:rPr lang="ja-JP" altLang="en-US" b="0" i="0" dirty="0">
                <a:solidFill>
                  <a:srgbClr val="000000"/>
                </a:solidFill>
                <a:effectLst/>
                <a:latin typeface="小塚ゴシック Pro"/>
              </a:rPr>
              <a:t>なお、学術総会時に同時開催されるシンポジウム等については、上記の同時取得できるＫ単位の数を超えて企画することは可能です。</a:t>
            </a:r>
          </a:p>
        </p:txBody>
      </p:sp>
    </p:spTree>
    <p:extLst>
      <p:ext uri="{BB962C8B-B14F-4D97-AF65-F5344CB8AC3E}">
        <p14:creationId xmlns:p14="http://schemas.microsoft.com/office/powerpoint/2010/main" val="2093221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B6D8142-02C1-48CD-8AF2-31E97FF038D6}"/>
              </a:ext>
            </a:extLst>
          </p:cNvPr>
          <p:cNvSpPr txBox="1"/>
          <p:nvPr/>
        </p:nvSpPr>
        <p:spPr>
          <a:xfrm>
            <a:off x="193040" y="108337"/>
            <a:ext cx="8757920" cy="400110"/>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Q10a</a:t>
            </a:r>
            <a:r>
              <a:rPr lang="ja-JP" altLang="en-US" b="0" i="0" dirty="0">
                <a:solidFill>
                  <a:srgbClr val="000000"/>
                </a:solidFill>
                <a:effectLst/>
                <a:latin typeface="小塚ゴシック Pro"/>
              </a:rPr>
              <a:t>＿研修プログラム管理委員会はＧ単位 </a:t>
            </a:r>
            <a:r>
              <a:rPr lang="en-US" altLang="ja-JP" b="0" i="0" dirty="0">
                <a:solidFill>
                  <a:srgbClr val="000000"/>
                </a:solidFill>
                <a:effectLst/>
                <a:latin typeface="小塚ゴシック Pro"/>
              </a:rPr>
              <a:t>2 </a:t>
            </a:r>
            <a:r>
              <a:rPr lang="ja-JP" altLang="en-US" b="0" i="0" dirty="0">
                <a:solidFill>
                  <a:srgbClr val="000000"/>
                </a:solidFill>
                <a:effectLst/>
                <a:latin typeface="小塚ゴシック Pro"/>
              </a:rPr>
              <a:t>単位となるか？</a:t>
            </a:r>
            <a:endParaRPr lang="ja-JP" altLang="en-US" dirty="0"/>
          </a:p>
        </p:txBody>
      </p:sp>
      <p:sp>
        <p:nvSpPr>
          <p:cNvPr id="5" name="テキスト ボックス 4">
            <a:extLst>
              <a:ext uri="{FF2B5EF4-FFF2-40B4-BE49-F238E27FC236}">
                <a16:creationId xmlns:a16="http://schemas.microsoft.com/office/drawing/2014/main" id="{77B1C3E4-408D-472E-9613-A9B7F466A38B}"/>
              </a:ext>
            </a:extLst>
          </p:cNvPr>
          <p:cNvSpPr txBox="1"/>
          <p:nvPr/>
        </p:nvSpPr>
        <p:spPr>
          <a:xfrm>
            <a:off x="193040" y="508447"/>
            <a:ext cx="8757920" cy="1015663"/>
          </a:xfrm>
          <a:prstGeom prst="rect">
            <a:avLst/>
          </a:prstGeom>
          <a:noFill/>
        </p:spPr>
        <p:txBody>
          <a:bodyPr wrap="square">
            <a:spAutoFit/>
          </a:bodyPr>
          <a:lstStyle/>
          <a:p>
            <a:r>
              <a:rPr lang="en-US" altLang="ja-JP" b="0" i="0" dirty="0">
                <a:solidFill>
                  <a:srgbClr val="000000"/>
                </a:solidFill>
                <a:effectLst/>
                <a:latin typeface="小塚ゴシック Pro"/>
              </a:rPr>
              <a:t>A10a</a:t>
            </a:r>
            <a:r>
              <a:rPr lang="ja-JP" altLang="en-US" b="0" i="0" dirty="0">
                <a:solidFill>
                  <a:srgbClr val="000000"/>
                </a:solidFill>
                <a:effectLst/>
                <a:latin typeface="小塚ゴシック Pro"/>
              </a:rPr>
              <a:t>＿Ｇ単位の対象ではなく、更新ルールでの「社会医学系分野での活動実績」の（６）社会医学系専門医制度における専攻医の専門研修及び志度発展に係る実績に「専門研修プログラム管理委員会の委員」が明記されています。</a:t>
            </a:r>
            <a:endParaRPr lang="ja-JP" altLang="en-US" dirty="0"/>
          </a:p>
        </p:txBody>
      </p:sp>
      <p:sp>
        <p:nvSpPr>
          <p:cNvPr id="7" name="テキスト ボックス 6">
            <a:extLst>
              <a:ext uri="{FF2B5EF4-FFF2-40B4-BE49-F238E27FC236}">
                <a16:creationId xmlns:a16="http://schemas.microsoft.com/office/drawing/2014/main" id="{7BC4CD66-B69D-45AD-AB90-D64717201BBA}"/>
              </a:ext>
            </a:extLst>
          </p:cNvPr>
          <p:cNvSpPr txBox="1"/>
          <p:nvPr/>
        </p:nvSpPr>
        <p:spPr>
          <a:xfrm>
            <a:off x="193040" y="1666907"/>
            <a:ext cx="8757920" cy="400110"/>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Q10</a:t>
            </a:r>
            <a:r>
              <a:rPr lang="ja-JP" altLang="en-US" b="0" i="0" dirty="0">
                <a:solidFill>
                  <a:srgbClr val="000000"/>
                </a:solidFill>
                <a:effectLst/>
                <a:latin typeface="小塚ゴシック Pro"/>
              </a:rPr>
              <a:t>ｂ＿更新における鍵となる学会の考え方について教えてください。</a:t>
            </a:r>
            <a:endParaRPr lang="ja-JP" altLang="en-US" dirty="0"/>
          </a:p>
        </p:txBody>
      </p:sp>
      <p:sp>
        <p:nvSpPr>
          <p:cNvPr id="9" name="テキスト ボックス 8">
            <a:extLst>
              <a:ext uri="{FF2B5EF4-FFF2-40B4-BE49-F238E27FC236}">
                <a16:creationId xmlns:a16="http://schemas.microsoft.com/office/drawing/2014/main" id="{304E24B2-CE6D-41E2-A796-131EDE033C23}"/>
              </a:ext>
            </a:extLst>
          </p:cNvPr>
          <p:cNvSpPr txBox="1"/>
          <p:nvPr/>
        </p:nvSpPr>
        <p:spPr>
          <a:xfrm>
            <a:off x="193040" y="2209594"/>
            <a:ext cx="7061200" cy="400110"/>
          </a:xfrm>
          <a:prstGeom prst="rect">
            <a:avLst/>
          </a:prstGeom>
          <a:noFill/>
        </p:spPr>
        <p:txBody>
          <a:bodyPr wrap="square">
            <a:spAutoFit/>
          </a:bodyPr>
          <a:lstStyle/>
          <a:p>
            <a:r>
              <a:rPr lang="en-US" altLang="ja-JP" b="0" i="0" dirty="0">
                <a:solidFill>
                  <a:srgbClr val="000000"/>
                </a:solidFill>
                <a:effectLst/>
                <a:latin typeface="小塚ゴシック Pro"/>
              </a:rPr>
              <a:t>A10</a:t>
            </a:r>
            <a:r>
              <a:rPr lang="ja-JP" altLang="en-US" b="0" i="0" dirty="0">
                <a:solidFill>
                  <a:srgbClr val="000000"/>
                </a:solidFill>
                <a:effectLst/>
                <a:latin typeface="小塚ゴシック Pro"/>
              </a:rPr>
              <a:t>ｂ＿更新申請時の学会で</a:t>
            </a:r>
            <a:r>
              <a:rPr lang="en-US" altLang="ja-JP" b="0" i="0" dirty="0">
                <a:solidFill>
                  <a:srgbClr val="000000"/>
                </a:solidFill>
                <a:effectLst/>
                <a:latin typeface="小塚ゴシック Pro"/>
              </a:rPr>
              <a:t>G</a:t>
            </a:r>
            <a:r>
              <a:rPr lang="ja-JP" altLang="en-US" b="0" i="0" dirty="0">
                <a:solidFill>
                  <a:srgbClr val="000000"/>
                </a:solidFill>
                <a:effectLst/>
                <a:latin typeface="小塚ゴシック Pro"/>
              </a:rPr>
              <a:t>単位数をカウントします。</a:t>
            </a:r>
            <a:endParaRPr lang="ja-JP" altLang="en-US" dirty="0"/>
          </a:p>
        </p:txBody>
      </p:sp>
    </p:spTree>
    <p:extLst>
      <p:ext uri="{BB962C8B-B14F-4D97-AF65-F5344CB8AC3E}">
        <p14:creationId xmlns:p14="http://schemas.microsoft.com/office/powerpoint/2010/main" val="1466309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256949-A2A9-4DB8-A4D6-BC9F48C3D4CF}"/>
              </a:ext>
            </a:extLst>
          </p:cNvPr>
          <p:cNvSpPr txBox="1"/>
          <p:nvPr/>
        </p:nvSpPr>
        <p:spPr>
          <a:xfrm>
            <a:off x="243840" y="89505"/>
            <a:ext cx="4572000" cy="400110"/>
          </a:xfrm>
          <a:prstGeom prst="rect">
            <a:avLst/>
          </a:prstGeom>
          <a:noFill/>
        </p:spPr>
        <p:txBody>
          <a:bodyPr wrap="square">
            <a:spAutoFit/>
          </a:bodyPr>
          <a:lstStyle/>
          <a:p>
            <a:pPr algn="l" fontAlgn="base"/>
            <a:r>
              <a:rPr lang="en-US" altLang="ja-JP" b="1" i="0" u="sng" dirty="0">
                <a:solidFill>
                  <a:srgbClr val="000000"/>
                </a:solidFill>
                <a:effectLst/>
                <a:latin typeface="小塚ゴシック Pro"/>
              </a:rPr>
              <a:t>2.</a:t>
            </a:r>
            <a:r>
              <a:rPr lang="ja-JP" altLang="en-US" b="1" i="0" u="sng" dirty="0">
                <a:solidFill>
                  <a:srgbClr val="000000"/>
                </a:solidFill>
                <a:effectLst/>
                <a:latin typeface="小塚ゴシック Pro"/>
              </a:rPr>
              <a:t>基本プログラムについて</a:t>
            </a:r>
          </a:p>
        </p:txBody>
      </p:sp>
      <p:sp>
        <p:nvSpPr>
          <p:cNvPr id="5" name="テキスト ボックス 4">
            <a:extLst>
              <a:ext uri="{FF2B5EF4-FFF2-40B4-BE49-F238E27FC236}">
                <a16:creationId xmlns:a16="http://schemas.microsoft.com/office/drawing/2014/main" id="{806FF36C-571E-4E76-A5D2-20C7C9A97496}"/>
              </a:ext>
            </a:extLst>
          </p:cNvPr>
          <p:cNvSpPr txBox="1"/>
          <p:nvPr/>
        </p:nvSpPr>
        <p:spPr>
          <a:xfrm>
            <a:off x="243840" y="582881"/>
            <a:ext cx="868680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Q11</a:t>
            </a:r>
            <a:r>
              <a:rPr lang="ja-JP" altLang="en-US" b="0" i="0" dirty="0">
                <a:solidFill>
                  <a:srgbClr val="000000"/>
                </a:solidFill>
                <a:effectLst/>
                <a:latin typeface="小塚ゴシック Pro"/>
              </a:rPr>
              <a:t>＿認定証に専門医・指導医と記載されていますが、この場合、次回更新までの間に基本プログラム （</a:t>
            </a:r>
            <a:r>
              <a:rPr lang="en-US" altLang="ja-JP" b="0" i="0" dirty="0">
                <a:solidFill>
                  <a:srgbClr val="000000"/>
                </a:solidFill>
                <a:effectLst/>
                <a:latin typeface="小塚ゴシック Pro"/>
              </a:rPr>
              <a:t>49 </a:t>
            </a:r>
            <a:r>
              <a:rPr lang="ja-JP" altLang="en-US" b="0" i="0" dirty="0">
                <a:solidFill>
                  <a:srgbClr val="000000"/>
                </a:solidFill>
                <a:effectLst/>
                <a:latin typeface="小塚ゴシック Pro"/>
              </a:rPr>
              <a:t>単位）を受講する必要があるのでしょうか。</a:t>
            </a:r>
            <a:endParaRPr lang="ja-JP" altLang="en-US" dirty="0"/>
          </a:p>
        </p:txBody>
      </p:sp>
      <p:sp>
        <p:nvSpPr>
          <p:cNvPr id="7" name="テキスト ボックス 6">
            <a:extLst>
              <a:ext uri="{FF2B5EF4-FFF2-40B4-BE49-F238E27FC236}">
                <a16:creationId xmlns:a16="http://schemas.microsoft.com/office/drawing/2014/main" id="{12948695-846D-4E05-AD89-0DA2A8DDA3D1}"/>
              </a:ext>
            </a:extLst>
          </p:cNvPr>
          <p:cNvSpPr txBox="1"/>
          <p:nvPr/>
        </p:nvSpPr>
        <p:spPr>
          <a:xfrm>
            <a:off x="243840" y="1421250"/>
            <a:ext cx="8686800" cy="400110"/>
          </a:xfrm>
          <a:prstGeom prst="rect">
            <a:avLst/>
          </a:prstGeom>
          <a:noFill/>
        </p:spPr>
        <p:txBody>
          <a:bodyPr wrap="square">
            <a:spAutoFit/>
          </a:bodyPr>
          <a:lstStyle/>
          <a:p>
            <a:r>
              <a:rPr lang="en-US" altLang="ja-JP" b="0" i="0" dirty="0">
                <a:solidFill>
                  <a:srgbClr val="000000"/>
                </a:solidFill>
                <a:effectLst/>
                <a:latin typeface="小塚ゴシック Pro"/>
              </a:rPr>
              <a:t>A11</a:t>
            </a:r>
            <a:r>
              <a:rPr lang="ja-JP" altLang="en-US" b="0" i="0" dirty="0">
                <a:solidFill>
                  <a:srgbClr val="000000"/>
                </a:solidFill>
                <a:effectLst/>
                <a:latin typeface="小塚ゴシック Pro"/>
              </a:rPr>
              <a:t>＿経過措置指導医の場合は、更新に必須ではありません。</a:t>
            </a:r>
            <a:endParaRPr lang="ja-JP" altLang="en-US" dirty="0"/>
          </a:p>
        </p:txBody>
      </p:sp>
      <p:sp>
        <p:nvSpPr>
          <p:cNvPr id="9" name="テキスト ボックス 8">
            <a:extLst>
              <a:ext uri="{FF2B5EF4-FFF2-40B4-BE49-F238E27FC236}">
                <a16:creationId xmlns:a16="http://schemas.microsoft.com/office/drawing/2014/main" id="{FC4E8075-C1BE-4D26-912E-4EB7761DB288}"/>
              </a:ext>
            </a:extLst>
          </p:cNvPr>
          <p:cNvSpPr txBox="1"/>
          <p:nvPr/>
        </p:nvSpPr>
        <p:spPr>
          <a:xfrm>
            <a:off x="243840" y="1951843"/>
            <a:ext cx="8605520" cy="1015663"/>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Q12</a:t>
            </a:r>
            <a:r>
              <a:rPr lang="ja-JP" altLang="en-US" b="0" i="0" dirty="0">
                <a:solidFill>
                  <a:srgbClr val="000000"/>
                </a:solidFill>
                <a:effectLst/>
                <a:latin typeface="小塚ゴシック Pro"/>
              </a:rPr>
              <a:t>＿学会総会時に開催される社会医学系専門医制度 基本プログラムは社会医学系専門医協会の指導医の更新項目の選択受講項目のＫ単位に当たるのでしょうか。</a:t>
            </a:r>
            <a:endParaRPr lang="ja-JP" altLang="en-US" dirty="0"/>
          </a:p>
        </p:txBody>
      </p:sp>
      <p:sp>
        <p:nvSpPr>
          <p:cNvPr id="11" name="テキスト ボックス 10">
            <a:extLst>
              <a:ext uri="{FF2B5EF4-FFF2-40B4-BE49-F238E27FC236}">
                <a16:creationId xmlns:a16="http://schemas.microsoft.com/office/drawing/2014/main" id="{E1671AD7-8C65-4B4C-BB6B-8A74FF0EFFCE}"/>
              </a:ext>
            </a:extLst>
          </p:cNvPr>
          <p:cNvSpPr txBox="1"/>
          <p:nvPr/>
        </p:nvSpPr>
        <p:spPr>
          <a:xfrm>
            <a:off x="243840" y="3097989"/>
            <a:ext cx="8605520" cy="707886"/>
          </a:xfrm>
          <a:prstGeom prst="rect">
            <a:avLst/>
          </a:prstGeom>
          <a:noFill/>
        </p:spPr>
        <p:txBody>
          <a:bodyPr wrap="square">
            <a:spAutoFit/>
          </a:bodyPr>
          <a:lstStyle/>
          <a:p>
            <a:r>
              <a:rPr lang="en-US" altLang="ja-JP" b="0" i="0" dirty="0">
                <a:solidFill>
                  <a:srgbClr val="000000"/>
                </a:solidFill>
                <a:effectLst/>
                <a:latin typeface="小塚ゴシック Pro"/>
              </a:rPr>
              <a:t>A12</a:t>
            </a:r>
            <a:r>
              <a:rPr lang="ja-JP" altLang="en-US" b="0" i="0" dirty="0">
                <a:solidFill>
                  <a:srgbClr val="000000"/>
                </a:solidFill>
                <a:effectLst/>
                <a:latin typeface="小塚ゴシック Pro"/>
              </a:rPr>
              <a:t>＿基本プログラム受講の単位は、更新にあたっての選択受講項目のＫ単位として認められます。</a:t>
            </a:r>
            <a:endParaRPr lang="ja-JP" altLang="en-US" dirty="0"/>
          </a:p>
        </p:txBody>
      </p:sp>
      <p:sp>
        <p:nvSpPr>
          <p:cNvPr id="13" name="テキスト ボックス 12">
            <a:extLst>
              <a:ext uri="{FF2B5EF4-FFF2-40B4-BE49-F238E27FC236}">
                <a16:creationId xmlns:a16="http://schemas.microsoft.com/office/drawing/2014/main" id="{8F09266E-DCB3-48C2-B094-EA063DBA5B2A}"/>
              </a:ext>
            </a:extLst>
          </p:cNvPr>
          <p:cNvSpPr txBox="1"/>
          <p:nvPr/>
        </p:nvSpPr>
        <p:spPr>
          <a:xfrm>
            <a:off x="243840" y="3921287"/>
            <a:ext cx="860552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Q12a_</a:t>
            </a:r>
            <a:r>
              <a:rPr lang="ja-JP" altLang="en-US" b="0" i="0" dirty="0">
                <a:solidFill>
                  <a:srgbClr val="000000"/>
                </a:solidFill>
                <a:effectLst/>
                <a:latin typeface="小塚ゴシック Pro"/>
              </a:rPr>
              <a:t>大学院などの教育課程で基本プログラム履修とみなされるものはありますか？</a:t>
            </a:r>
            <a:endParaRPr lang="ja-JP" altLang="en-US" dirty="0"/>
          </a:p>
        </p:txBody>
      </p:sp>
      <p:sp>
        <p:nvSpPr>
          <p:cNvPr id="15" name="テキスト ボックス 14">
            <a:extLst>
              <a:ext uri="{FF2B5EF4-FFF2-40B4-BE49-F238E27FC236}">
                <a16:creationId xmlns:a16="http://schemas.microsoft.com/office/drawing/2014/main" id="{C65DFE0E-E2CB-4A7E-9A29-5E6184767F06}"/>
              </a:ext>
            </a:extLst>
          </p:cNvPr>
          <p:cNvSpPr txBox="1"/>
          <p:nvPr/>
        </p:nvSpPr>
        <p:spPr>
          <a:xfrm>
            <a:off x="243840" y="4725388"/>
            <a:ext cx="8605520" cy="1631216"/>
          </a:xfrm>
          <a:prstGeom prst="rect">
            <a:avLst/>
          </a:prstGeom>
          <a:noFill/>
        </p:spPr>
        <p:txBody>
          <a:bodyPr wrap="square">
            <a:spAutoFit/>
          </a:bodyPr>
          <a:lstStyle/>
          <a:p>
            <a:r>
              <a:rPr lang="en-US" altLang="ja-JP" b="0" i="0" dirty="0">
                <a:solidFill>
                  <a:srgbClr val="000000"/>
                </a:solidFill>
                <a:effectLst/>
                <a:latin typeface="小塚ゴシック Pro"/>
              </a:rPr>
              <a:t>A12a_2018 </a:t>
            </a:r>
            <a:r>
              <a:rPr lang="ja-JP" altLang="en-US" b="0" i="0" dirty="0">
                <a:solidFill>
                  <a:srgbClr val="000000"/>
                </a:solidFill>
                <a:effectLst/>
                <a:latin typeface="小塚ゴシック Pro"/>
              </a:rPr>
              <a:t>年 </a:t>
            </a:r>
            <a:r>
              <a:rPr lang="en-US" altLang="ja-JP" b="0" i="0" dirty="0">
                <a:solidFill>
                  <a:srgbClr val="000000"/>
                </a:solidFill>
                <a:effectLst/>
                <a:latin typeface="小塚ゴシック Pro"/>
              </a:rPr>
              <a:t>8 </a:t>
            </a:r>
            <a:r>
              <a:rPr lang="ja-JP" altLang="en-US" b="0" i="0" dirty="0">
                <a:solidFill>
                  <a:srgbClr val="000000"/>
                </a:solidFill>
                <a:effectLst/>
                <a:latin typeface="小塚ゴシック Pro"/>
              </a:rPr>
              <a:t>月現在で基本プログラムを履修したとみなされる大学院プログラム等は以下の通りです。 ・専門職大学院（東京大学・京都大学・九州大学） ・国立保健医療科学院分割前期（</a:t>
            </a:r>
            <a:r>
              <a:rPr lang="en-US" altLang="ja-JP" b="0" i="0" dirty="0">
                <a:solidFill>
                  <a:srgbClr val="000000"/>
                </a:solidFill>
                <a:effectLst/>
                <a:latin typeface="小塚ゴシック Pro"/>
              </a:rPr>
              <a:t>2012 </a:t>
            </a:r>
            <a:r>
              <a:rPr lang="ja-JP" altLang="en-US" b="0" i="0" dirty="0">
                <a:solidFill>
                  <a:srgbClr val="000000"/>
                </a:solidFill>
                <a:effectLst/>
                <a:latin typeface="小塚ゴシック Pro"/>
              </a:rPr>
              <a:t>年度～）、産業医科大学産業医学基本講座（</a:t>
            </a:r>
            <a:r>
              <a:rPr lang="en-US" altLang="ja-JP" b="0" i="0" dirty="0">
                <a:solidFill>
                  <a:srgbClr val="000000"/>
                </a:solidFill>
                <a:effectLst/>
                <a:latin typeface="小塚ゴシック Pro"/>
              </a:rPr>
              <a:t>2017 </a:t>
            </a:r>
            <a:r>
              <a:rPr lang="ja-JP" altLang="en-US" b="0" i="0" dirty="0">
                <a:solidFill>
                  <a:srgbClr val="000000"/>
                </a:solidFill>
                <a:effectLst/>
                <a:latin typeface="小塚ゴシック Pro"/>
              </a:rPr>
              <a:t>年度～） これらの教育課程の修了認定をもって基本プログラムを履修したものとして認められます。</a:t>
            </a:r>
            <a:endParaRPr lang="ja-JP" altLang="en-US" dirty="0"/>
          </a:p>
        </p:txBody>
      </p:sp>
    </p:spTree>
    <p:extLst>
      <p:ext uri="{BB962C8B-B14F-4D97-AF65-F5344CB8AC3E}">
        <p14:creationId xmlns:p14="http://schemas.microsoft.com/office/powerpoint/2010/main" val="1341784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F3C0B9A-0DCC-49D8-80F0-39A0BEDC1C3F}"/>
              </a:ext>
            </a:extLst>
          </p:cNvPr>
          <p:cNvSpPr txBox="1"/>
          <p:nvPr/>
        </p:nvSpPr>
        <p:spPr>
          <a:xfrm>
            <a:off x="213360" y="125681"/>
            <a:ext cx="871728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Q13</a:t>
            </a:r>
            <a:r>
              <a:rPr lang="ja-JP" altLang="en-US" b="0" i="0" dirty="0">
                <a:solidFill>
                  <a:srgbClr val="000000"/>
                </a:solidFill>
                <a:effectLst/>
                <a:latin typeface="小塚ゴシック Pro"/>
              </a:rPr>
              <a:t>＿学会総会時に開催される社会医学系専門医制度 基本プログラムは、講習会（Ｋ単位）として何単位に当たるでしょうか。</a:t>
            </a:r>
            <a:endParaRPr lang="ja-JP" altLang="en-US" dirty="0"/>
          </a:p>
        </p:txBody>
      </p:sp>
      <p:sp>
        <p:nvSpPr>
          <p:cNvPr id="5" name="テキスト ボックス 4">
            <a:extLst>
              <a:ext uri="{FF2B5EF4-FFF2-40B4-BE49-F238E27FC236}">
                <a16:creationId xmlns:a16="http://schemas.microsoft.com/office/drawing/2014/main" id="{47E698C2-94C2-4242-A4DB-C787DCA24F33}"/>
              </a:ext>
            </a:extLst>
          </p:cNvPr>
          <p:cNvSpPr txBox="1"/>
          <p:nvPr/>
        </p:nvSpPr>
        <p:spPr>
          <a:xfrm>
            <a:off x="213360" y="814516"/>
            <a:ext cx="8717280" cy="400110"/>
          </a:xfrm>
          <a:prstGeom prst="rect">
            <a:avLst/>
          </a:prstGeom>
          <a:noFill/>
        </p:spPr>
        <p:txBody>
          <a:bodyPr wrap="square">
            <a:spAutoFit/>
          </a:bodyPr>
          <a:lstStyle/>
          <a:p>
            <a:r>
              <a:rPr lang="en-US" altLang="ja-JP" b="0" i="0" dirty="0">
                <a:solidFill>
                  <a:srgbClr val="000000"/>
                </a:solidFill>
                <a:effectLst/>
                <a:latin typeface="小塚ゴシック Pro"/>
              </a:rPr>
              <a:t>A13</a:t>
            </a:r>
            <a:r>
              <a:rPr lang="ja-JP" altLang="en-US" b="0" i="0" dirty="0">
                <a:solidFill>
                  <a:srgbClr val="000000"/>
                </a:solidFill>
                <a:effectLst/>
                <a:latin typeface="小塚ゴシック Pro"/>
              </a:rPr>
              <a:t>＿全てを受講完了すれば、７単位としてカウントされます。</a:t>
            </a:r>
            <a:endParaRPr lang="ja-JP" altLang="en-US" dirty="0"/>
          </a:p>
        </p:txBody>
      </p:sp>
      <p:sp>
        <p:nvSpPr>
          <p:cNvPr id="7" name="テキスト ボックス 6">
            <a:extLst>
              <a:ext uri="{FF2B5EF4-FFF2-40B4-BE49-F238E27FC236}">
                <a16:creationId xmlns:a16="http://schemas.microsoft.com/office/drawing/2014/main" id="{B6010A5F-2C32-439D-91B8-6C43AD90EF89}"/>
              </a:ext>
            </a:extLst>
          </p:cNvPr>
          <p:cNvSpPr txBox="1"/>
          <p:nvPr/>
        </p:nvSpPr>
        <p:spPr>
          <a:xfrm>
            <a:off x="213360" y="1317267"/>
            <a:ext cx="4572000" cy="400110"/>
          </a:xfrm>
          <a:prstGeom prst="rect">
            <a:avLst/>
          </a:prstGeom>
          <a:noFill/>
        </p:spPr>
        <p:txBody>
          <a:bodyPr wrap="square">
            <a:spAutoFit/>
          </a:bodyPr>
          <a:lstStyle/>
          <a:p>
            <a:pPr algn="l" fontAlgn="base"/>
            <a:r>
              <a:rPr lang="en-US" altLang="ja-JP" b="1" i="0" u="sng" dirty="0">
                <a:solidFill>
                  <a:srgbClr val="000000"/>
                </a:solidFill>
                <a:effectLst/>
                <a:latin typeface="小塚ゴシック Pro"/>
              </a:rPr>
              <a:t>3.</a:t>
            </a:r>
            <a:r>
              <a:rPr lang="ja-JP" altLang="en-US" b="1" i="0" u="sng" dirty="0">
                <a:solidFill>
                  <a:srgbClr val="000000"/>
                </a:solidFill>
                <a:effectLst/>
                <a:latin typeface="小塚ゴシック Pro"/>
              </a:rPr>
              <a:t>指導医講習会について</a:t>
            </a:r>
          </a:p>
        </p:txBody>
      </p:sp>
      <p:sp>
        <p:nvSpPr>
          <p:cNvPr id="9" name="テキスト ボックス 8">
            <a:extLst>
              <a:ext uri="{FF2B5EF4-FFF2-40B4-BE49-F238E27FC236}">
                <a16:creationId xmlns:a16="http://schemas.microsoft.com/office/drawing/2014/main" id="{04E6AA19-B3A1-4EAE-8090-4A0A0B0513ED}"/>
              </a:ext>
            </a:extLst>
          </p:cNvPr>
          <p:cNvSpPr txBox="1"/>
          <p:nvPr/>
        </p:nvSpPr>
        <p:spPr>
          <a:xfrm>
            <a:off x="213360" y="1701265"/>
            <a:ext cx="862584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Q14</a:t>
            </a:r>
            <a:r>
              <a:rPr lang="ja-JP" altLang="en-US" b="0" i="0" dirty="0">
                <a:solidFill>
                  <a:srgbClr val="000000"/>
                </a:solidFill>
                <a:effectLst/>
                <a:latin typeface="小塚ゴシック Pro"/>
              </a:rPr>
              <a:t>＿学会総会時に開催される指導医講習会は、講習会（Ｋ単位）として何単位に当たるでしょうか。</a:t>
            </a:r>
            <a:endParaRPr lang="ja-JP" altLang="en-US" dirty="0"/>
          </a:p>
        </p:txBody>
      </p:sp>
      <p:sp>
        <p:nvSpPr>
          <p:cNvPr id="11" name="テキスト ボックス 10">
            <a:extLst>
              <a:ext uri="{FF2B5EF4-FFF2-40B4-BE49-F238E27FC236}">
                <a16:creationId xmlns:a16="http://schemas.microsoft.com/office/drawing/2014/main" id="{D9F52759-616D-4C74-B266-2D191CFEFB9D}"/>
              </a:ext>
            </a:extLst>
          </p:cNvPr>
          <p:cNvSpPr txBox="1"/>
          <p:nvPr/>
        </p:nvSpPr>
        <p:spPr>
          <a:xfrm>
            <a:off x="182880" y="2439206"/>
            <a:ext cx="8625840" cy="707886"/>
          </a:xfrm>
          <a:prstGeom prst="rect">
            <a:avLst/>
          </a:prstGeom>
          <a:noFill/>
        </p:spPr>
        <p:txBody>
          <a:bodyPr wrap="square">
            <a:spAutoFit/>
          </a:bodyPr>
          <a:lstStyle/>
          <a:p>
            <a:r>
              <a:rPr lang="en-US" altLang="ja-JP" b="0" i="0" dirty="0">
                <a:solidFill>
                  <a:srgbClr val="000000"/>
                </a:solidFill>
                <a:effectLst/>
                <a:latin typeface="小塚ゴシック Pro"/>
              </a:rPr>
              <a:t>A14</a:t>
            </a:r>
            <a:r>
              <a:rPr lang="ja-JP" altLang="en-US" b="0" i="0" dirty="0">
                <a:solidFill>
                  <a:srgbClr val="000000"/>
                </a:solidFill>
                <a:effectLst/>
                <a:latin typeface="小塚ゴシック Pro"/>
              </a:rPr>
              <a:t>＿</a:t>
            </a:r>
            <a:r>
              <a:rPr lang="en-US" altLang="ja-JP" b="0" i="0" dirty="0">
                <a:solidFill>
                  <a:srgbClr val="000000"/>
                </a:solidFill>
                <a:effectLst/>
                <a:latin typeface="小塚ゴシック Pro"/>
              </a:rPr>
              <a:t>1 </a:t>
            </a:r>
            <a:r>
              <a:rPr lang="ja-JP" altLang="en-US" b="0" i="0" dirty="0">
                <a:solidFill>
                  <a:srgbClr val="000000"/>
                </a:solidFill>
                <a:effectLst/>
                <a:latin typeface="小塚ゴシック Pro"/>
              </a:rPr>
              <a:t>単位の取得かつ、「指導医講習のうち </a:t>
            </a:r>
            <a:r>
              <a:rPr lang="en-US" altLang="ja-JP" b="0" i="0" dirty="0">
                <a:solidFill>
                  <a:srgbClr val="000000"/>
                </a:solidFill>
                <a:effectLst/>
                <a:latin typeface="小塚ゴシック Pro"/>
              </a:rPr>
              <a:t>5 </a:t>
            </a:r>
            <a:r>
              <a:rPr lang="ja-JP" altLang="en-US" b="0" i="0" dirty="0">
                <a:solidFill>
                  <a:srgbClr val="000000"/>
                </a:solidFill>
                <a:effectLst/>
                <a:latin typeface="小塚ゴシック Pro"/>
              </a:rPr>
              <a:t>年の内、</a:t>
            </a:r>
            <a:r>
              <a:rPr lang="en-US" altLang="ja-JP" b="0" i="0" dirty="0">
                <a:solidFill>
                  <a:srgbClr val="000000"/>
                </a:solidFill>
                <a:effectLst/>
                <a:latin typeface="小塚ゴシック Pro"/>
              </a:rPr>
              <a:t>2 </a:t>
            </a:r>
            <a:r>
              <a:rPr lang="ja-JP" altLang="en-US" b="0" i="0" dirty="0">
                <a:solidFill>
                  <a:srgbClr val="000000"/>
                </a:solidFill>
                <a:effectLst/>
                <a:latin typeface="小塚ゴシック Pro"/>
              </a:rPr>
              <a:t>回以上受講する必要があるもの」の </a:t>
            </a:r>
            <a:r>
              <a:rPr lang="en-US" altLang="ja-JP" b="0" i="0" dirty="0">
                <a:solidFill>
                  <a:srgbClr val="000000"/>
                </a:solidFill>
                <a:effectLst/>
                <a:latin typeface="小塚ゴシック Pro"/>
              </a:rPr>
              <a:t>1 </a:t>
            </a:r>
            <a:r>
              <a:rPr lang="ja-JP" altLang="en-US" b="0" i="0" dirty="0">
                <a:solidFill>
                  <a:srgbClr val="000000"/>
                </a:solidFill>
                <a:effectLst/>
                <a:latin typeface="小塚ゴシック Pro"/>
              </a:rPr>
              <a:t>回にあたります。</a:t>
            </a:r>
            <a:endParaRPr lang="ja-JP" altLang="en-US" dirty="0"/>
          </a:p>
        </p:txBody>
      </p:sp>
      <p:sp>
        <p:nvSpPr>
          <p:cNvPr id="13" name="テキスト ボックス 12">
            <a:extLst>
              <a:ext uri="{FF2B5EF4-FFF2-40B4-BE49-F238E27FC236}">
                <a16:creationId xmlns:a16="http://schemas.microsoft.com/office/drawing/2014/main" id="{FBE6B341-C373-4335-9EE2-119F2010CED0}"/>
              </a:ext>
            </a:extLst>
          </p:cNvPr>
          <p:cNvSpPr txBox="1"/>
          <p:nvPr/>
        </p:nvSpPr>
        <p:spPr>
          <a:xfrm>
            <a:off x="213360" y="3257182"/>
            <a:ext cx="4572000" cy="400110"/>
          </a:xfrm>
          <a:prstGeom prst="rect">
            <a:avLst/>
          </a:prstGeom>
          <a:noFill/>
        </p:spPr>
        <p:txBody>
          <a:bodyPr wrap="square">
            <a:spAutoFit/>
          </a:bodyPr>
          <a:lstStyle/>
          <a:p>
            <a:pPr algn="l" fontAlgn="base"/>
            <a:r>
              <a:rPr lang="en-US" altLang="ja-JP" b="1" i="0" u="sng" dirty="0">
                <a:solidFill>
                  <a:srgbClr val="000000"/>
                </a:solidFill>
                <a:effectLst/>
                <a:latin typeface="小塚ゴシック Pro"/>
              </a:rPr>
              <a:t>4.</a:t>
            </a:r>
            <a:r>
              <a:rPr lang="ja-JP" altLang="en-US" b="1" i="0" u="sng" dirty="0">
                <a:solidFill>
                  <a:srgbClr val="000000"/>
                </a:solidFill>
                <a:effectLst/>
                <a:latin typeface="小塚ゴシック Pro"/>
              </a:rPr>
              <a:t>構成学会の総会への参加について</a:t>
            </a:r>
          </a:p>
        </p:txBody>
      </p:sp>
      <p:sp>
        <p:nvSpPr>
          <p:cNvPr id="15" name="テキスト ボックス 14">
            <a:extLst>
              <a:ext uri="{FF2B5EF4-FFF2-40B4-BE49-F238E27FC236}">
                <a16:creationId xmlns:a16="http://schemas.microsoft.com/office/drawing/2014/main" id="{1A5CFE99-AA36-484E-B459-F13555B5442C}"/>
              </a:ext>
            </a:extLst>
          </p:cNvPr>
          <p:cNvSpPr txBox="1"/>
          <p:nvPr/>
        </p:nvSpPr>
        <p:spPr>
          <a:xfrm>
            <a:off x="259080" y="3709952"/>
            <a:ext cx="8625840" cy="1323439"/>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Q15</a:t>
            </a:r>
            <a:r>
              <a:rPr lang="ja-JP" altLang="en-US" b="0" i="0" dirty="0">
                <a:solidFill>
                  <a:srgbClr val="000000"/>
                </a:solidFill>
                <a:effectLst/>
                <a:latin typeface="小塚ゴシック Pro"/>
              </a:rPr>
              <a:t>＿鍵となる協会の構成学会の年次総会への参加 </a:t>
            </a:r>
            <a:r>
              <a:rPr lang="en-US" altLang="ja-JP" b="0" i="0" dirty="0">
                <a:solidFill>
                  <a:srgbClr val="000000"/>
                </a:solidFill>
                <a:effectLst/>
                <a:latin typeface="小塚ゴシック Pro"/>
              </a:rPr>
              <a:t>1 </a:t>
            </a:r>
            <a:r>
              <a:rPr lang="ja-JP" altLang="en-US" b="0" i="0" dirty="0">
                <a:solidFill>
                  <a:srgbClr val="000000"/>
                </a:solidFill>
                <a:effectLst/>
                <a:latin typeface="小塚ゴシック Pro"/>
              </a:rPr>
              <a:t>回につき </a:t>
            </a:r>
            <a:r>
              <a:rPr lang="en-US" altLang="ja-JP" b="0" i="0" dirty="0">
                <a:solidFill>
                  <a:srgbClr val="000000"/>
                </a:solidFill>
                <a:effectLst/>
                <a:latin typeface="小塚ゴシック Pro"/>
              </a:rPr>
              <a:t>2 </a:t>
            </a:r>
            <a:r>
              <a:rPr lang="ja-JP" altLang="en-US" b="0" i="0" dirty="0">
                <a:solidFill>
                  <a:srgbClr val="000000"/>
                </a:solidFill>
                <a:effectLst/>
                <a:latin typeface="小塚ゴシック Pro"/>
              </a:rPr>
              <a:t>単位とありますが、こちらは、学会期間中にこの学会に参加したらもらえる単位ですか。 それとも、「総会」の時間に参加することで貰える単位でしょうか。（仕事の都合により、初日から参加できない場合など）</a:t>
            </a:r>
            <a:endParaRPr lang="ja-JP" altLang="en-US" dirty="0"/>
          </a:p>
        </p:txBody>
      </p:sp>
      <p:sp>
        <p:nvSpPr>
          <p:cNvPr id="17" name="テキスト ボックス 16">
            <a:extLst>
              <a:ext uri="{FF2B5EF4-FFF2-40B4-BE49-F238E27FC236}">
                <a16:creationId xmlns:a16="http://schemas.microsoft.com/office/drawing/2014/main" id="{3E319FA6-3390-4939-8C1C-63C19714AA91}"/>
              </a:ext>
            </a:extLst>
          </p:cNvPr>
          <p:cNvSpPr txBox="1"/>
          <p:nvPr/>
        </p:nvSpPr>
        <p:spPr>
          <a:xfrm>
            <a:off x="259080" y="5119713"/>
            <a:ext cx="8625840" cy="1631216"/>
          </a:xfrm>
          <a:prstGeom prst="rect">
            <a:avLst/>
          </a:prstGeom>
          <a:noFill/>
        </p:spPr>
        <p:txBody>
          <a:bodyPr wrap="square">
            <a:spAutoFit/>
          </a:bodyPr>
          <a:lstStyle/>
          <a:p>
            <a:r>
              <a:rPr lang="en-US" altLang="ja-JP" b="0" i="0" dirty="0">
                <a:solidFill>
                  <a:srgbClr val="000000"/>
                </a:solidFill>
                <a:effectLst/>
                <a:latin typeface="小塚ゴシック Pro"/>
              </a:rPr>
              <a:t>A15</a:t>
            </a:r>
            <a:r>
              <a:rPr lang="ja-JP" altLang="en-US" b="0" i="0" dirty="0">
                <a:solidFill>
                  <a:srgbClr val="000000"/>
                </a:solidFill>
                <a:effectLst/>
                <a:latin typeface="小塚ゴシック Pro"/>
              </a:rPr>
              <a:t>＿社会医学系分野に関連する学会年次総会や</a:t>
            </a:r>
            <a:r>
              <a:rPr lang="ja-JP" altLang="en-US" dirty="0">
                <a:solidFill>
                  <a:srgbClr val="000000"/>
                </a:solidFill>
                <a:latin typeface="小塚ゴシック Pro"/>
              </a:rPr>
              <a:t>団体</a:t>
            </a:r>
            <a:r>
              <a:rPr lang="ja-JP" altLang="en-US" b="0" i="0" dirty="0">
                <a:solidFill>
                  <a:srgbClr val="000000"/>
                </a:solidFill>
                <a:effectLst/>
                <a:latin typeface="小塚ゴシック Pro"/>
              </a:rPr>
              <a:t>研究協議会への参加の単位をＧ単位と呼び、鍵となる協会の構成学会の年次総会への参加 </a:t>
            </a:r>
            <a:r>
              <a:rPr lang="en-US" altLang="ja-JP" b="0" i="0" dirty="0">
                <a:solidFill>
                  <a:srgbClr val="000000"/>
                </a:solidFill>
                <a:effectLst/>
                <a:latin typeface="小塚ゴシック Pro"/>
              </a:rPr>
              <a:t>1 </a:t>
            </a:r>
            <a:r>
              <a:rPr lang="ja-JP" altLang="en-US" b="0" i="0" dirty="0">
                <a:solidFill>
                  <a:srgbClr val="000000"/>
                </a:solidFill>
                <a:effectLst/>
                <a:latin typeface="小塚ゴシック Pro"/>
              </a:rPr>
              <a:t>回につき </a:t>
            </a:r>
            <a:r>
              <a:rPr lang="en-US" altLang="ja-JP" b="0" i="0" dirty="0">
                <a:solidFill>
                  <a:srgbClr val="000000"/>
                </a:solidFill>
                <a:effectLst/>
                <a:latin typeface="小塚ゴシック Pro"/>
              </a:rPr>
              <a:t>2 </a:t>
            </a:r>
            <a:r>
              <a:rPr lang="ja-JP" altLang="en-US" b="0" i="0" dirty="0">
                <a:solidFill>
                  <a:srgbClr val="000000"/>
                </a:solidFill>
                <a:effectLst/>
                <a:latin typeface="小塚ゴシック Pro"/>
              </a:rPr>
              <a:t>単位となります。「総会」の時間に出席することは、必ずしも必須とはしておりません。 ご指摘のとおり、学会期間中にこの学会に参加した場合に単位を取得できるものとしております。</a:t>
            </a:r>
            <a:endParaRPr lang="ja-JP" altLang="en-US" dirty="0"/>
          </a:p>
        </p:txBody>
      </p:sp>
    </p:spTree>
    <p:extLst>
      <p:ext uri="{BB962C8B-B14F-4D97-AF65-F5344CB8AC3E}">
        <p14:creationId xmlns:p14="http://schemas.microsoft.com/office/powerpoint/2010/main" val="2041068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6082258-C409-49B8-9A5E-246B7AE28BC8}"/>
              </a:ext>
            </a:extLst>
          </p:cNvPr>
          <p:cNvSpPr txBox="1"/>
          <p:nvPr/>
        </p:nvSpPr>
        <p:spPr>
          <a:xfrm>
            <a:off x="284480" y="0"/>
            <a:ext cx="7112000" cy="400110"/>
          </a:xfrm>
          <a:prstGeom prst="rect">
            <a:avLst/>
          </a:prstGeom>
          <a:noFill/>
        </p:spPr>
        <p:txBody>
          <a:bodyPr wrap="square">
            <a:spAutoFit/>
          </a:bodyPr>
          <a:lstStyle/>
          <a:p>
            <a:pPr algn="l" fontAlgn="base"/>
            <a:r>
              <a:rPr lang="en-US" altLang="ja-JP" b="1" i="0" u="sng" dirty="0">
                <a:solidFill>
                  <a:srgbClr val="000000"/>
                </a:solidFill>
                <a:effectLst/>
                <a:latin typeface="小塚ゴシック Pro"/>
              </a:rPr>
              <a:t>5.</a:t>
            </a:r>
            <a:r>
              <a:rPr lang="ja-JP" altLang="en-US" b="1" i="0" u="sng" dirty="0">
                <a:solidFill>
                  <a:srgbClr val="000000"/>
                </a:solidFill>
                <a:effectLst/>
                <a:latin typeface="小塚ゴシック Pro"/>
              </a:rPr>
              <a:t>社会医学系分野での活動実績について</a:t>
            </a:r>
          </a:p>
        </p:txBody>
      </p:sp>
      <p:sp>
        <p:nvSpPr>
          <p:cNvPr id="5" name="テキスト ボックス 4">
            <a:extLst>
              <a:ext uri="{FF2B5EF4-FFF2-40B4-BE49-F238E27FC236}">
                <a16:creationId xmlns:a16="http://schemas.microsoft.com/office/drawing/2014/main" id="{E4B99883-BA1E-4E9E-89F5-2ED5DFE8EDCC}"/>
              </a:ext>
            </a:extLst>
          </p:cNvPr>
          <p:cNvSpPr txBox="1"/>
          <p:nvPr/>
        </p:nvSpPr>
        <p:spPr>
          <a:xfrm>
            <a:off x="284480" y="400110"/>
            <a:ext cx="857504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Q16</a:t>
            </a:r>
            <a:r>
              <a:rPr lang="ja-JP" altLang="en-US" b="0" i="0" dirty="0">
                <a:solidFill>
                  <a:srgbClr val="000000"/>
                </a:solidFill>
                <a:effectLst/>
                <a:latin typeface="小塚ゴシック Pro"/>
              </a:rPr>
              <a:t>＿教育・研究活動は具体的にどのような活動が実績になるのか教えてください。</a:t>
            </a:r>
            <a:endParaRPr lang="ja-JP" altLang="en-US" dirty="0"/>
          </a:p>
        </p:txBody>
      </p:sp>
      <p:sp>
        <p:nvSpPr>
          <p:cNvPr id="7" name="テキスト ボックス 6">
            <a:extLst>
              <a:ext uri="{FF2B5EF4-FFF2-40B4-BE49-F238E27FC236}">
                <a16:creationId xmlns:a16="http://schemas.microsoft.com/office/drawing/2014/main" id="{8F7F2A68-CA8E-4B06-A278-6F2874D0CB98}"/>
              </a:ext>
            </a:extLst>
          </p:cNvPr>
          <p:cNvSpPr txBox="1"/>
          <p:nvPr/>
        </p:nvSpPr>
        <p:spPr>
          <a:xfrm>
            <a:off x="284480" y="1182231"/>
            <a:ext cx="8575040" cy="1323439"/>
          </a:xfrm>
          <a:prstGeom prst="rect">
            <a:avLst/>
          </a:prstGeom>
          <a:noFill/>
        </p:spPr>
        <p:txBody>
          <a:bodyPr wrap="square">
            <a:spAutoFit/>
          </a:bodyPr>
          <a:lstStyle/>
          <a:p>
            <a:r>
              <a:rPr lang="en-US" altLang="ja-JP" b="0" i="0" dirty="0">
                <a:solidFill>
                  <a:srgbClr val="000000"/>
                </a:solidFill>
                <a:effectLst/>
                <a:latin typeface="小塚ゴシック Pro"/>
              </a:rPr>
              <a:t>A16</a:t>
            </a:r>
            <a:r>
              <a:rPr lang="ja-JP" altLang="en-US" b="0" i="0" dirty="0">
                <a:solidFill>
                  <a:srgbClr val="000000"/>
                </a:solidFill>
                <a:effectLst/>
                <a:latin typeface="小塚ゴシック Pro"/>
              </a:rPr>
              <a:t>＿大学や大学院等での研究活動、医師会主催産業医講習会の講師等、公益社団法人主催の作業主任者技能講習での講師、社会医学系専門医協会加盟の学会での発表・講習会講師等、産業医による事業所等での衛生講話・講演が相当します。</a:t>
            </a:r>
            <a:endParaRPr lang="ja-JP" altLang="en-US" dirty="0"/>
          </a:p>
        </p:txBody>
      </p:sp>
      <p:sp>
        <p:nvSpPr>
          <p:cNvPr id="9" name="テキスト ボックス 8">
            <a:extLst>
              <a:ext uri="{FF2B5EF4-FFF2-40B4-BE49-F238E27FC236}">
                <a16:creationId xmlns:a16="http://schemas.microsoft.com/office/drawing/2014/main" id="{73B511E3-0D2C-498E-8A35-27511A329F1F}"/>
              </a:ext>
            </a:extLst>
          </p:cNvPr>
          <p:cNvSpPr txBox="1"/>
          <p:nvPr/>
        </p:nvSpPr>
        <p:spPr>
          <a:xfrm>
            <a:off x="284480" y="2579905"/>
            <a:ext cx="857504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Q17</a:t>
            </a:r>
            <a:r>
              <a:rPr lang="ja-JP" altLang="en-US" b="0" i="0" dirty="0">
                <a:solidFill>
                  <a:srgbClr val="000000"/>
                </a:solidFill>
                <a:effectLst/>
                <a:latin typeface="小塚ゴシック Pro"/>
              </a:rPr>
              <a:t>＿産業保健活動は具体的にどのような活動が実績になるのか教えてください。</a:t>
            </a:r>
            <a:endParaRPr lang="ja-JP" altLang="en-US" dirty="0"/>
          </a:p>
        </p:txBody>
      </p:sp>
      <p:sp>
        <p:nvSpPr>
          <p:cNvPr id="11" name="テキスト ボックス 10">
            <a:extLst>
              <a:ext uri="{FF2B5EF4-FFF2-40B4-BE49-F238E27FC236}">
                <a16:creationId xmlns:a16="http://schemas.microsoft.com/office/drawing/2014/main" id="{05E39CA7-C498-49C4-A7A8-C93001312A59}"/>
              </a:ext>
            </a:extLst>
          </p:cNvPr>
          <p:cNvSpPr txBox="1"/>
          <p:nvPr/>
        </p:nvSpPr>
        <p:spPr>
          <a:xfrm>
            <a:off x="284480" y="3362026"/>
            <a:ext cx="8575040" cy="707886"/>
          </a:xfrm>
          <a:prstGeom prst="rect">
            <a:avLst/>
          </a:prstGeom>
          <a:noFill/>
        </p:spPr>
        <p:txBody>
          <a:bodyPr wrap="square">
            <a:spAutoFit/>
          </a:bodyPr>
          <a:lstStyle/>
          <a:p>
            <a:r>
              <a:rPr lang="en-US" altLang="ja-JP" b="0" i="0" dirty="0">
                <a:solidFill>
                  <a:srgbClr val="000000"/>
                </a:solidFill>
                <a:effectLst/>
                <a:latin typeface="小塚ゴシック Pro"/>
              </a:rPr>
              <a:t>A17</a:t>
            </a:r>
            <a:r>
              <a:rPr lang="ja-JP" altLang="en-US" b="0" i="0" dirty="0">
                <a:solidFill>
                  <a:srgbClr val="000000"/>
                </a:solidFill>
                <a:effectLst/>
                <a:latin typeface="小塚ゴシック Pro"/>
              </a:rPr>
              <a:t>＿事業所での産業医活動（職場巡視、安全衛生委員会参加、面談対応、ストレスチェック対応など）が相当します。</a:t>
            </a:r>
            <a:endParaRPr lang="ja-JP" altLang="en-US" dirty="0"/>
          </a:p>
        </p:txBody>
      </p:sp>
      <p:sp>
        <p:nvSpPr>
          <p:cNvPr id="13" name="テキスト ボックス 12">
            <a:extLst>
              <a:ext uri="{FF2B5EF4-FFF2-40B4-BE49-F238E27FC236}">
                <a16:creationId xmlns:a16="http://schemas.microsoft.com/office/drawing/2014/main" id="{9568E8DB-0367-4D72-91D5-8058DB5162CD}"/>
              </a:ext>
            </a:extLst>
          </p:cNvPr>
          <p:cNvSpPr txBox="1"/>
          <p:nvPr/>
        </p:nvSpPr>
        <p:spPr>
          <a:xfrm>
            <a:off x="284480" y="4154307"/>
            <a:ext cx="857504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Q18</a:t>
            </a:r>
            <a:r>
              <a:rPr lang="ja-JP" altLang="en-US" b="0" i="0" dirty="0">
                <a:solidFill>
                  <a:srgbClr val="000000"/>
                </a:solidFill>
                <a:effectLst/>
                <a:latin typeface="小塚ゴシック Pro"/>
              </a:rPr>
              <a:t>＿行政関連活動は具体的にどのような活動が実績になるのか教えてください。</a:t>
            </a:r>
            <a:endParaRPr lang="ja-JP" altLang="en-US" dirty="0"/>
          </a:p>
        </p:txBody>
      </p:sp>
      <p:sp>
        <p:nvSpPr>
          <p:cNvPr id="15" name="テキスト ボックス 14">
            <a:extLst>
              <a:ext uri="{FF2B5EF4-FFF2-40B4-BE49-F238E27FC236}">
                <a16:creationId xmlns:a16="http://schemas.microsoft.com/office/drawing/2014/main" id="{DF208B13-2526-42B6-A1DC-8746CCC67482}"/>
              </a:ext>
            </a:extLst>
          </p:cNvPr>
          <p:cNvSpPr txBox="1"/>
          <p:nvPr/>
        </p:nvSpPr>
        <p:spPr>
          <a:xfrm>
            <a:off x="284480" y="4862193"/>
            <a:ext cx="8503920" cy="707886"/>
          </a:xfrm>
          <a:prstGeom prst="rect">
            <a:avLst/>
          </a:prstGeom>
          <a:noFill/>
        </p:spPr>
        <p:txBody>
          <a:bodyPr wrap="square">
            <a:spAutoFit/>
          </a:bodyPr>
          <a:lstStyle/>
          <a:p>
            <a:r>
              <a:rPr lang="en-US" altLang="ja-JP" b="0" i="0" dirty="0">
                <a:solidFill>
                  <a:srgbClr val="000000"/>
                </a:solidFill>
                <a:effectLst/>
                <a:latin typeface="小塚ゴシック Pro"/>
              </a:rPr>
              <a:t>A18</a:t>
            </a:r>
            <a:r>
              <a:rPr lang="ja-JP" altLang="en-US" b="0" i="0" dirty="0">
                <a:solidFill>
                  <a:srgbClr val="000000"/>
                </a:solidFill>
                <a:effectLst/>
                <a:latin typeface="小塚ゴシック Pro"/>
              </a:rPr>
              <a:t>＿担当行政分野名、行政機関主催の会議やイベント出席、行政機関設置の委員会や検討会等での委員歴などが相当します。</a:t>
            </a:r>
            <a:endParaRPr lang="ja-JP" altLang="en-US" dirty="0"/>
          </a:p>
        </p:txBody>
      </p:sp>
    </p:spTree>
    <p:extLst>
      <p:ext uri="{BB962C8B-B14F-4D97-AF65-F5344CB8AC3E}">
        <p14:creationId xmlns:p14="http://schemas.microsoft.com/office/powerpoint/2010/main" val="229914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7920F9B-7CE0-4415-97A0-8B1A366D4DBD}"/>
              </a:ext>
            </a:extLst>
          </p:cNvPr>
          <p:cNvSpPr txBox="1"/>
          <p:nvPr/>
        </p:nvSpPr>
        <p:spPr>
          <a:xfrm>
            <a:off x="152400" y="76537"/>
            <a:ext cx="877824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Q19</a:t>
            </a:r>
            <a:r>
              <a:rPr lang="ja-JP" altLang="en-US" b="0" i="0" dirty="0">
                <a:solidFill>
                  <a:srgbClr val="000000"/>
                </a:solidFill>
                <a:effectLst/>
                <a:latin typeface="小塚ゴシック Pro"/>
              </a:rPr>
              <a:t>＿医療管理関連活動は具体的にどのような活動が実績になるのか教えてください。</a:t>
            </a:r>
            <a:endParaRPr lang="ja-JP" altLang="en-US" dirty="0"/>
          </a:p>
        </p:txBody>
      </p:sp>
      <p:sp>
        <p:nvSpPr>
          <p:cNvPr id="9" name="テキスト ボックス 8">
            <a:extLst>
              <a:ext uri="{FF2B5EF4-FFF2-40B4-BE49-F238E27FC236}">
                <a16:creationId xmlns:a16="http://schemas.microsoft.com/office/drawing/2014/main" id="{BD769E4B-85AC-4084-BAD3-4AE049F61601}"/>
              </a:ext>
            </a:extLst>
          </p:cNvPr>
          <p:cNvSpPr txBox="1"/>
          <p:nvPr/>
        </p:nvSpPr>
        <p:spPr>
          <a:xfrm>
            <a:off x="152400" y="861295"/>
            <a:ext cx="8707120" cy="707886"/>
          </a:xfrm>
          <a:prstGeom prst="rect">
            <a:avLst/>
          </a:prstGeom>
          <a:noFill/>
        </p:spPr>
        <p:txBody>
          <a:bodyPr wrap="square">
            <a:spAutoFit/>
          </a:bodyPr>
          <a:lstStyle/>
          <a:p>
            <a:r>
              <a:rPr lang="en-US" altLang="ja-JP" b="0" i="0" dirty="0">
                <a:solidFill>
                  <a:srgbClr val="000000"/>
                </a:solidFill>
                <a:effectLst/>
                <a:latin typeface="小塚ゴシック Pro"/>
              </a:rPr>
              <a:t>A19</a:t>
            </a:r>
            <a:r>
              <a:rPr lang="ja-JP" altLang="en-US" b="0" i="0" dirty="0">
                <a:solidFill>
                  <a:srgbClr val="000000"/>
                </a:solidFill>
                <a:effectLst/>
                <a:latin typeface="小塚ゴシック Pro"/>
              </a:rPr>
              <a:t>＿医療管理・病院管理、医療情報システム開発や運用管理、医療安全管理に係る実績などが相当します。</a:t>
            </a:r>
            <a:endParaRPr lang="ja-JP" altLang="en-US" dirty="0"/>
          </a:p>
        </p:txBody>
      </p:sp>
      <p:sp>
        <p:nvSpPr>
          <p:cNvPr id="11" name="テキスト ボックス 10">
            <a:extLst>
              <a:ext uri="{FF2B5EF4-FFF2-40B4-BE49-F238E27FC236}">
                <a16:creationId xmlns:a16="http://schemas.microsoft.com/office/drawing/2014/main" id="{CC9C6749-CA37-42DD-8B43-C2B4FC48E213}"/>
              </a:ext>
            </a:extLst>
          </p:cNvPr>
          <p:cNvSpPr txBox="1"/>
          <p:nvPr/>
        </p:nvSpPr>
        <p:spPr>
          <a:xfrm>
            <a:off x="152400" y="1686860"/>
            <a:ext cx="877824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Q20</a:t>
            </a:r>
            <a:r>
              <a:rPr lang="ja-JP" altLang="en-US" b="0" i="0" dirty="0">
                <a:solidFill>
                  <a:srgbClr val="000000"/>
                </a:solidFill>
                <a:effectLst/>
                <a:latin typeface="小塚ゴシック Pro"/>
              </a:rPr>
              <a:t>＿災害時・健康危機管理対応は具体的にどのような活動が実績になるのか教えてください。</a:t>
            </a:r>
            <a:endParaRPr lang="ja-JP" altLang="en-US" dirty="0"/>
          </a:p>
        </p:txBody>
      </p:sp>
      <p:sp>
        <p:nvSpPr>
          <p:cNvPr id="13" name="テキスト ボックス 12">
            <a:extLst>
              <a:ext uri="{FF2B5EF4-FFF2-40B4-BE49-F238E27FC236}">
                <a16:creationId xmlns:a16="http://schemas.microsoft.com/office/drawing/2014/main" id="{52CD98FB-3053-432A-929F-7BB2A1AAF996}"/>
              </a:ext>
            </a:extLst>
          </p:cNvPr>
          <p:cNvSpPr txBox="1"/>
          <p:nvPr/>
        </p:nvSpPr>
        <p:spPr>
          <a:xfrm>
            <a:off x="152400" y="2512425"/>
            <a:ext cx="8778240" cy="707886"/>
          </a:xfrm>
          <a:prstGeom prst="rect">
            <a:avLst/>
          </a:prstGeom>
          <a:noFill/>
        </p:spPr>
        <p:txBody>
          <a:bodyPr wrap="square">
            <a:spAutoFit/>
          </a:bodyPr>
          <a:lstStyle/>
          <a:p>
            <a:r>
              <a:rPr lang="en-US" altLang="ja-JP" b="0" i="0" dirty="0">
                <a:solidFill>
                  <a:srgbClr val="000000"/>
                </a:solidFill>
                <a:effectLst/>
                <a:latin typeface="小塚ゴシック Pro"/>
              </a:rPr>
              <a:t>A20</a:t>
            </a:r>
            <a:r>
              <a:rPr lang="ja-JP" altLang="en-US" b="0" i="0" dirty="0">
                <a:solidFill>
                  <a:srgbClr val="000000"/>
                </a:solidFill>
                <a:effectLst/>
                <a:latin typeface="小塚ゴシック Pro"/>
              </a:rPr>
              <a:t>＿災害被災地での活動内容、防災訓練への参加、感染症のアウトブレイクや食中毒への対応などが相当します。</a:t>
            </a:r>
            <a:endParaRPr lang="ja-JP" altLang="en-US" dirty="0"/>
          </a:p>
        </p:txBody>
      </p:sp>
      <p:sp>
        <p:nvSpPr>
          <p:cNvPr id="15" name="テキスト ボックス 14">
            <a:extLst>
              <a:ext uri="{FF2B5EF4-FFF2-40B4-BE49-F238E27FC236}">
                <a16:creationId xmlns:a16="http://schemas.microsoft.com/office/drawing/2014/main" id="{1ABB734F-B2D0-4CFD-8344-DF48B0E70C49}"/>
              </a:ext>
            </a:extLst>
          </p:cNvPr>
          <p:cNvSpPr txBox="1"/>
          <p:nvPr/>
        </p:nvSpPr>
        <p:spPr>
          <a:xfrm>
            <a:off x="152400" y="3337990"/>
            <a:ext cx="8778240" cy="707886"/>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Q21</a:t>
            </a:r>
            <a:r>
              <a:rPr lang="ja-JP" altLang="en-US" b="0" i="0" dirty="0">
                <a:solidFill>
                  <a:srgbClr val="000000"/>
                </a:solidFill>
                <a:effectLst/>
                <a:latin typeface="小塚ゴシック Pro"/>
              </a:rPr>
              <a:t>＿社会医学系専門医制度における専攻医の専門研修及び制度発展に係る実績にはどのような活動が該当するのか教えてください。</a:t>
            </a:r>
            <a:endParaRPr lang="ja-JP" altLang="en-US" dirty="0"/>
          </a:p>
        </p:txBody>
      </p:sp>
      <p:sp>
        <p:nvSpPr>
          <p:cNvPr id="17" name="テキスト ボックス 16">
            <a:extLst>
              <a:ext uri="{FF2B5EF4-FFF2-40B4-BE49-F238E27FC236}">
                <a16:creationId xmlns:a16="http://schemas.microsoft.com/office/drawing/2014/main" id="{E3D909B2-5B74-40AE-9D4A-82F73C740A55}"/>
              </a:ext>
            </a:extLst>
          </p:cNvPr>
          <p:cNvSpPr txBox="1"/>
          <p:nvPr/>
        </p:nvSpPr>
        <p:spPr>
          <a:xfrm>
            <a:off x="152400" y="4163555"/>
            <a:ext cx="8778240" cy="1015663"/>
          </a:xfrm>
          <a:prstGeom prst="rect">
            <a:avLst/>
          </a:prstGeom>
          <a:noFill/>
        </p:spPr>
        <p:txBody>
          <a:bodyPr wrap="square">
            <a:spAutoFit/>
          </a:bodyPr>
          <a:lstStyle/>
          <a:p>
            <a:r>
              <a:rPr lang="en-US" altLang="ja-JP" b="0" i="0" dirty="0">
                <a:solidFill>
                  <a:srgbClr val="000000"/>
                </a:solidFill>
                <a:effectLst/>
                <a:latin typeface="小塚ゴシック Pro"/>
              </a:rPr>
              <a:t>A21</a:t>
            </a:r>
            <a:r>
              <a:rPr lang="ja-JP" altLang="en-US" b="0" i="0" dirty="0">
                <a:solidFill>
                  <a:srgbClr val="000000"/>
                </a:solidFill>
                <a:effectLst/>
                <a:latin typeface="小塚ゴシック Pro"/>
              </a:rPr>
              <a:t>＿社会医学系専門医制度における指導実績や、社会医学系専門医協会の活動への参加（協会理事、協会各委員会の委員における活動、協会基本プログラムの講師、協会構成学会の学会運営委員など）が相当します。</a:t>
            </a:r>
            <a:endParaRPr lang="ja-JP" altLang="en-US" dirty="0"/>
          </a:p>
        </p:txBody>
      </p:sp>
      <p:sp>
        <p:nvSpPr>
          <p:cNvPr id="19" name="テキスト ボックス 18">
            <a:extLst>
              <a:ext uri="{FF2B5EF4-FFF2-40B4-BE49-F238E27FC236}">
                <a16:creationId xmlns:a16="http://schemas.microsoft.com/office/drawing/2014/main" id="{429C1783-1880-4EAD-AD8D-679456D93AE5}"/>
              </a:ext>
            </a:extLst>
          </p:cNvPr>
          <p:cNvSpPr txBox="1"/>
          <p:nvPr/>
        </p:nvSpPr>
        <p:spPr>
          <a:xfrm>
            <a:off x="152400" y="5196540"/>
            <a:ext cx="4572000" cy="400110"/>
          </a:xfrm>
          <a:prstGeom prst="rect">
            <a:avLst/>
          </a:prstGeom>
          <a:noFill/>
        </p:spPr>
        <p:txBody>
          <a:bodyPr wrap="square">
            <a:spAutoFit/>
          </a:bodyPr>
          <a:lstStyle/>
          <a:p>
            <a:pPr algn="l" fontAlgn="base"/>
            <a:r>
              <a:rPr lang="en-US" altLang="ja-JP" b="1" i="0" u="sng" dirty="0">
                <a:solidFill>
                  <a:srgbClr val="000000"/>
                </a:solidFill>
                <a:effectLst/>
                <a:latin typeface="小塚ゴシック Pro"/>
              </a:rPr>
              <a:t>6.</a:t>
            </a:r>
            <a:r>
              <a:rPr lang="ja-JP" altLang="en-US" b="1" i="0" u="sng" dirty="0">
                <a:solidFill>
                  <a:srgbClr val="000000"/>
                </a:solidFill>
                <a:effectLst/>
                <a:latin typeface="小塚ゴシック Pro"/>
              </a:rPr>
              <a:t>鍵となる構成学会について</a:t>
            </a:r>
          </a:p>
        </p:txBody>
      </p:sp>
      <p:sp>
        <p:nvSpPr>
          <p:cNvPr id="21" name="テキスト ボックス 20">
            <a:extLst>
              <a:ext uri="{FF2B5EF4-FFF2-40B4-BE49-F238E27FC236}">
                <a16:creationId xmlns:a16="http://schemas.microsoft.com/office/drawing/2014/main" id="{ACEF9C51-C4B7-4A30-8F67-8563A5E5A827}"/>
              </a:ext>
            </a:extLst>
          </p:cNvPr>
          <p:cNvSpPr txBox="1"/>
          <p:nvPr/>
        </p:nvSpPr>
        <p:spPr>
          <a:xfrm>
            <a:off x="152400" y="5642762"/>
            <a:ext cx="8778240" cy="400110"/>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Q22</a:t>
            </a:r>
            <a:r>
              <a:rPr lang="ja-JP" altLang="en-US" b="0" i="0" dirty="0">
                <a:solidFill>
                  <a:srgbClr val="000000"/>
                </a:solidFill>
                <a:effectLst/>
                <a:latin typeface="小塚ゴシック Pro"/>
              </a:rPr>
              <a:t>＿鍵となる構成学会について教えてください。</a:t>
            </a:r>
            <a:endParaRPr lang="ja-JP" altLang="en-US" dirty="0"/>
          </a:p>
        </p:txBody>
      </p:sp>
      <p:sp>
        <p:nvSpPr>
          <p:cNvPr id="23" name="テキスト ボックス 22">
            <a:extLst>
              <a:ext uri="{FF2B5EF4-FFF2-40B4-BE49-F238E27FC236}">
                <a16:creationId xmlns:a16="http://schemas.microsoft.com/office/drawing/2014/main" id="{B5B43B18-A5B3-43E1-99DD-60B3B93E1A0A}"/>
              </a:ext>
            </a:extLst>
          </p:cNvPr>
          <p:cNvSpPr txBox="1"/>
          <p:nvPr/>
        </p:nvSpPr>
        <p:spPr>
          <a:xfrm>
            <a:off x="152400" y="6119743"/>
            <a:ext cx="8778240" cy="707886"/>
          </a:xfrm>
          <a:prstGeom prst="rect">
            <a:avLst/>
          </a:prstGeom>
          <a:noFill/>
        </p:spPr>
        <p:txBody>
          <a:bodyPr wrap="square">
            <a:spAutoFit/>
          </a:bodyPr>
          <a:lstStyle/>
          <a:p>
            <a:r>
              <a:rPr lang="en-US" altLang="ja-JP" b="0" i="0" dirty="0">
                <a:solidFill>
                  <a:srgbClr val="000000"/>
                </a:solidFill>
                <a:effectLst/>
                <a:latin typeface="小塚ゴシック Pro"/>
              </a:rPr>
              <a:t>A22</a:t>
            </a:r>
            <a:r>
              <a:rPr lang="ja-JP" altLang="en-US" b="0" i="0" dirty="0">
                <a:solidFill>
                  <a:srgbClr val="000000"/>
                </a:solidFill>
                <a:effectLst/>
                <a:latin typeface="小塚ゴシック Pro"/>
              </a:rPr>
              <a:t>＿「鍵となる学会」とは、ご自身が積極的な活動をしたいと考える学会となります。鍵となる学会は、指導医申請時の学会とは限りません。</a:t>
            </a:r>
            <a:endParaRPr lang="ja-JP" altLang="en-US" dirty="0"/>
          </a:p>
        </p:txBody>
      </p:sp>
    </p:spTree>
    <p:extLst>
      <p:ext uri="{BB962C8B-B14F-4D97-AF65-F5344CB8AC3E}">
        <p14:creationId xmlns:p14="http://schemas.microsoft.com/office/powerpoint/2010/main" val="3856722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BAB2F04-E116-42CA-B787-0F1245715833}"/>
              </a:ext>
            </a:extLst>
          </p:cNvPr>
          <p:cNvSpPr txBox="1"/>
          <p:nvPr/>
        </p:nvSpPr>
        <p:spPr>
          <a:xfrm>
            <a:off x="274320" y="132080"/>
            <a:ext cx="4572000" cy="400110"/>
          </a:xfrm>
          <a:prstGeom prst="rect">
            <a:avLst/>
          </a:prstGeom>
          <a:noFill/>
        </p:spPr>
        <p:txBody>
          <a:bodyPr wrap="square">
            <a:spAutoFit/>
          </a:bodyPr>
          <a:lstStyle/>
          <a:p>
            <a:pPr algn="l" fontAlgn="base"/>
            <a:r>
              <a:rPr lang="en-US" altLang="ja-JP" b="1" i="0" u="sng" dirty="0">
                <a:solidFill>
                  <a:srgbClr val="000000"/>
                </a:solidFill>
                <a:effectLst/>
                <a:latin typeface="小塚ゴシック Pro"/>
              </a:rPr>
              <a:t>7.</a:t>
            </a:r>
            <a:r>
              <a:rPr lang="ja-JP" altLang="en-US" b="1" i="0" u="sng" dirty="0">
                <a:solidFill>
                  <a:srgbClr val="000000"/>
                </a:solidFill>
                <a:effectLst/>
                <a:latin typeface="小塚ゴシック Pro"/>
              </a:rPr>
              <a:t>認定更新申請について</a:t>
            </a:r>
          </a:p>
        </p:txBody>
      </p:sp>
      <p:sp>
        <p:nvSpPr>
          <p:cNvPr id="5" name="テキスト ボックス 4">
            <a:extLst>
              <a:ext uri="{FF2B5EF4-FFF2-40B4-BE49-F238E27FC236}">
                <a16:creationId xmlns:a16="http://schemas.microsoft.com/office/drawing/2014/main" id="{C727E367-67F9-4C78-8E28-54BB2AC2960F}"/>
              </a:ext>
            </a:extLst>
          </p:cNvPr>
          <p:cNvSpPr txBox="1"/>
          <p:nvPr/>
        </p:nvSpPr>
        <p:spPr>
          <a:xfrm>
            <a:off x="274320" y="636657"/>
            <a:ext cx="8463280" cy="400110"/>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Q23</a:t>
            </a:r>
            <a:r>
              <a:rPr lang="ja-JP" altLang="en-US" b="0" i="0" dirty="0">
                <a:solidFill>
                  <a:srgbClr val="000000"/>
                </a:solidFill>
                <a:effectLst/>
                <a:latin typeface="小塚ゴシック Pro"/>
              </a:rPr>
              <a:t>＿更新認定申請に必要な様式の提供はいつ頃になりますか？</a:t>
            </a:r>
            <a:endParaRPr lang="ja-JP" altLang="en-US" dirty="0"/>
          </a:p>
        </p:txBody>
      </p:sp>
      <p:sp>
        <p:nvSpPr>
          <p:cNvPr id="7" name="テキスト ボックス 6">
            <a:extLst>
              <a:ext uri="{FF2B5EF4-FFF2-40B4-BE49-F238E27FC236}">
                <a16:creationId xmlns:a16="http://schemas.microsoft.com/office/drawing/2014/main" id="{0C85E0A9-2580-4AFB-8F3E-FE68DB151E62}"/>
              </a:ext>
            </a:extLst>
          </p:cNvPr>
          <p:cNvSpPr txBox="1"/>
          <p:nvPr/>
        </p:nvSpPr>
        <p:spPr>
          <a:xfrm>
            <a:off x="274320" y="1141234"/>
            <a:ext cx="8463280" cy="400110"/>
          </a:xfrm>
          <a:prstGeom prst="rect">
            <a:avLst/>
          </a:prstGeom>
          <a:noFill/>
        </p:spPr>
        <p:txBody>
          <a:bodyPr wrap="square">
            <a:spAutoFit/>
          </a:bodyPr>
          <a:lstStyle/>
          <a:p>
            <a:r>
              <a:rPr lang="en-US" altLang="ja-JP" b="0" i="0" dirty="0">
                <a:solidFill>
                  <a:srgbClr val="000000"/>
                </a:solidFill>
                <a:effectLst/>
                <a:latin typeface="小塚ゴシック Pro"/>
              </a:rPr>
              <a:t>A23</a:t>
            </a:r>
            <a:r>
              <a:rPr lang="ja-JP" altLang="en-US" b="0" i="0" dirty="0">
                <a:solidFill>
                  <a:srgbClr val="000000"/>
                </a:solidFill>
                <a:effectLst/>
                <a:latin typeface="小塚ゴシック Pro"/>
              </a:rPr>
              <a:t>＿ホームページにて順次公開しています。</a:t>
            </a:r>
            <a:endParaRPr lang="ja-JP" altLang="en-US" dirty="0"/>
          </a:p>
        </p:txBody>
      </p:sp>
      <p:sp>
        <p:nvSpPr>
          <p:cNvPr id="9" name="テキスト ボックス 8">
            <a:extLst>
              <a:ext uri="{FF2B5EF4-FFF2-40B4-BE49-F238E27FC236}">
                <a16:creationId xmlns:a16="http://schemas.microsoft.com/office/drawing/2014/main" id="{B4BAB56D-06C6-44F2-BFF0-0FDDA45C9108}"/>
              </a:ext>
            </a:extLst>
          </p:cNvPr>
          <p:cNvSpPr txBox="1"/>
          <p:nvPr/>
        </p:nvSpPr>
        <p:spPr>
          <a:xfrm>
            <a:off x="274320" y="1860768"/>
            <a:ext cx="4572000" cy="400110"/>
          </a:xfrm>
          <a:prstGeom prst="rect">
            <a:avLst/>
          </a:prstGeom>
          <a:noFill/>
        </p:spPr>
        <p:txBody>
          <a:bodyPr wrap="square">
            <a:spAutoFit/>
          </a:bodyPr>
          <a:lstStyle/>
          <a:p>
            <a:pPr algn="l" fontAlgn="base"/>
            <a:r>
              <a:rPr lang="en-US" altLang="ja-JP" b="1" i="0" u="sng" dirty="0">
                <a:solidFill>
                  <a:srgbClr val="000000"/>
                </a:solidFill>
                <a:effectLst/>
                <a:latin typeface="小塚ゴシック Pro"/>
              </a:rPr>
              <a:t>8.</a:t>
            </a:r>
            <a:r>
              <a:rPr lang="ja-JP" altLang="en-US" b="1" i="0" u="sng" dirty="0">
                <a:solidFill>
                  <a:srgbClr val="000000"/>
                </a:solidFill>
                <a:effectLst/>
                <a:latin typeface="小塚ゴシック Pro"/>
              </a:rPr>
              <a:t>更新期間の延長等について</a:t>
            </a:r>
          </a:p>
        </p:txBody>
      </p:sp>
      <p:sp>
        <p:nvSpPr>
          <p:cNvPr id="11" name="テキスト ボックス 10">
            <a:extLst>
              <a:ext uri="{FF2B5EF4-FFF2-40B4-BE49-F238E27FC236}">
                <a16:creationId xmlns:a16="http://schemas.microsoft.com/office/drawing/2014/main" id="{BA5C5914-7402-4D17-AC7D-CDE87C74D406}"/>
              </a:ext>
            </a:extLst>
          </p:cNvPr>
          <p:cNvSpPr txBox="1"/>
          <p:nvPr/>
        </p:nvSpPr>
        <p:spPr>
          <a:xfrm>
            <a:off x="274320" y="2378928"/>
            <a:ext cx="8534400" cy="400110"/>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Q24</a:t>
            </a:r>
            <a:r>
              <a:rPr lang="ja-JP" altLang="en-US" b="0" i="0" dirty="0">
                <a:solidFill>
                  <a:srgbClr val="000000"/>
                </a:solidFill>
                <a:effectLst/>
                <a:latin typeface="小塚ゴシック Pro"/>
              </a:rPr>
              <a:t>＿更新期間の延長について教えてください。</a:t>
            </a:r>
            <a:endParaRPr lang="ja-JP" altLang="en-US" dirty="0"/>
          </a:p>
        </p:txBody>
      </p:sp>
      <p:sp>
        <p:nvSpPr>
          <p:cNvPr id="13" name="テキスト ボックス 12">
            <a:extLst>
              <a:ext uri="{FF2B5EF4-FFF2-40B4-BE49-F238E27FC236}">
                <a16:creationId xmlns:a16="http://schemas.microsoft.com/office/drawing/2014/main" id="{BB9430D8-8BCB-4E43-A6C1-BBC69CC79BCE}"/>
              </a:ext>
            </a:extLst>
          </p:cNvPr>
          <p:cNvSpPr txBox="1"/>
          <p:nvPr/>
        </p:nvSpPr>
        <p:spPr>
          <a:xfrm>
            <a:off x="274320" y="2897088"/>
            <a:ext cx="8534400" cy="3785652"/>
          </a:xfrm>
          <a:prstGeom prst="rect">
            <a:avLst/>
          </a:prstGeom>
          <a:noFill/>
        </p:spPr>
        <p:txBody>
          <a:bodyPr wrap="square">
            <a:spAutoFit/>
          </a:bodyPr>
          <a:lstStyle/>
          <a:p>
            <a:pPr algn="l" fontAlgn="base"/>
            <a:r>
              <a:rPr lang="en-US" altLang="ja-JP" b="0" i="0" dirty="0">
                <a:solidFill>
                  <a:srgbClr val="000000"/>
                </a:solidFill>
                <a:effectLst/>
                <a:latin typeface="小塚ゴシック Pro"/>
              </a:rPr>
              <a:t>A24</a:t>
            </a:r>
            <a:r>
              <a:rPr lang="ja-JP" altLang="en-US" b="0" i="0" dirty="0">
                <a:solidFill>
                  <a:srgbClr val="000000"/>
                </a:solidFill>
                <a:effectLst/>
                <a:latin typeface="小塚ゴシック Pro"/>
              </a:rPr>
              <a:t>＿海外留学、海外勤務など、特別な事由がある場合は、更新期間の延長の届出をしてください。更新期間の延長は１年単位で行ってください。上限は３年までです。</a:t>
            </a:r>
            <a:br>
              <a:rPr lang="ja-JP" altLang="en-US" b="0" i="0" dirty="0">
                <a:solidFill>
                  <a:srgbClr val="000000"/>
                </a:solidFill>
                <a:effectLst/>
                <a:latin typeface="小塚ゴシック Pro"/>
              </a:rPr>
            </a:br>
            <a:r>
              <a:rPr lang="en-US" altLang="ja-JP" b="0" i="0" dirty="0">
                <a:solidFill>
                  <a:srgbClr val="000000"/>
                </a:solidFill>
                <a:effectLst/>
                <a:latin typeface="小塚ゴシック Pro"/>
              </a:rPr>
              <a:t>COVID19</a:t>
            </a:r>
            <a:r>
              <a:rPr lang="ja-JP" altLang="en-US" b="0" i="0" dirty="0">
                <a:solidFill>
                  <a:srgbClr val="000000"/>
                </a:solidFill>
                <a:effectLst/>
                <a:latin typeface="小塚ゴシック Pro"/>
              </a:rPr>
              <a:t>の影響により、社会医学系分野に関連する学会年次総会や団体の研究協議会（</a:t>
            </a:r>
            <a:r>
              <a:rPr lang="en-US" altLang="ja-JP" b="0" i="0" dirty="0">
                <a:solidFill>
                  <a:srgbClr val="000000"/>
                </a:solidFill>
                <a:effectLst/>
                <a:latin typeface="小塚ゴシック Pro"/>
              </a:rPr>
              <a:t>G</a:t>
            </a:r>
            <a:r>
              <a:rPr lang="ja-JP" altLang="en-US" b="0" i="0" dirty="0">
                <a:solidFill>
                  <a:srgbClr val="000000"/>
                </a:solidFill>
                <a:effectLst/>
                <a:latin typeface="小塚ゴシック Pro"/>
              </a:rPr>
              <a:t>単位）、社会医学系分野に関連する講習会（</a:t>
            </a:r>
            <a:r>
              <a:rPr lang="en-US" altLang="ja-JP" b="0" i="0" dirty="0">
                <a:solidFill>
                  <a:srgbClr val="000000"/>
                </a:solidFill>
                <a:effectLst/>
                <a:latin typeface="小塚ゴシック Pro"/>
              </a:rPr>
              <a:t>K</a:t>
            </a:r>
            <a:r>
              <a:rPr lang="ja-JP" altLang="en-US" b="0" i="0" dirty="0">
                <a:solidFill>
                  <a:srgbClr val="000000"/>
                </a:solidFill>
                <a:effectLst/>
                <a:latin typeface="小塚ゴシック Pro"/>
              </a:rPr>
              <a:t>単位）、指導医講習会が中止または延期となり、５年間での更新が困難と想定される場合は、更新期間の延長の届出をしてください。</a:t>
            </a:r>
            <a:br>
              <a:rPr lang="ja-JP" altLang="en-US" b="0" i="0" dirty="0">
                <a:solidFill>
                  <a:srgbClr val="000000"/>
                </a:solidFill>
                <a:effectLst/>
                <a:latin typeface="小塚ゴシック Pro"/>
              </a:rPr>
            </a:br>
            <a:r>
              <a:rPr lang="ja-JP" altLang="en-US" b="0" i="0" dirty="0">
                <a:solidFill>
                  <a:srgbClr val="000000"/>
                </a:solidFill>
                <a:effectLst/>
                <a:latin typeface="小塚ゴシック Pro"/>
              </a:rPr>
              <a:t>更新延長の場合は、年間登録料はお支払いただきます。</a:t>
            </a:r>
            <a:br>
              <a:rPr lang="ja-JP" altLang="en-US" b="0" i="0" dirty="0">
                <a:solidFill>
                  <a:srgbClr val="000000"/>
                </a:solidFill>
                <a:effectLst/>
                <a:latin typeface="小塚ゴシック Pro"/>
              </a:rPr>
            </a:br>
            <a:r>
              <a:rPr lang="ja-JP" altLang="en-US" b="0" i="0" dirty="0">
                <a:solidFill>
                  <a:srgbClr val="000000"/>
                </a:solidFill>
                <a:effectLst/>
                <a:latin typeface="小塚ゴシック Pro"/>
              </a:rPr>
              <a:t>登録料は、</a:t>
            </a:r>
            <a:r>
              <a:rPr lang="en-US" altLang="ja-JP" b="0" i="0" dirty="0">
                <a:solidFill>
                  <a:srgbClr val="000000"/>
                </a:solidFill>
                <a:effectLst/>
                <a:latin typeface="小塚ゴシック Pro"/>
              </a:rPr>
              <a:t>4</a:t>
            </a:r>
            <a:r>
              <a:rPr lang="ja-JP" altLang="en-US" b="0" i="0" dirty="0">
                <a:solidFill>
                  <a:srgbClr val="000000"/>
                </a:solidFill>
                <a:effectLst/>
                <a:latin typeface="小塚ゴシック Pro"/>
              </a:rPr>
              <a:t>月～</a:t>
            </a:r>
            <a:r>
              <a:rPr lang="en-US" altLang="ja-JP" b="0" i="0" dirty="0">
                <a:solidFill>
                  <a:srgbClr val="000000"/>
                </a:solidFill>
                <a:effectLst/>
                <a:latin typeface="小塚ゴシック Pro"/>
              </a:rPr>
              <a:t>3</a:t>
            </a:r>
            <a:r>
              <a:rPr lang="ja-JP" altLang="en-US" b="0" i="0" dirty="0">
                <a:solidFill>
                  <a:srgbClr val="000000"/>
                </a:solidFill>
                <a:effectLst/>
                <a:latin typeface="小塚ゴシック Pro"/>
              </a:rPr>
              <a:t>月の年度での請求となりますので、早めに届出をお願いします。届出の様式は、以下のページをご参照ください。</a:t>
            </a:r>
          </a:p>
          <a:p>
            <a:pPr algn="l" fontAlgn="base"/>
            <a:r>
              <a:rPr lang="ja-JP" altLang="en-US" b="0" i="0" dirty="0">
                <a:solidFill>
                  <a:srgbClr val="000000"/>
                </a:solidFill>
                <a:effectLst/>
                <a:latin typeface="小塚ゴシック Pro"/>
              </a:rPr>
              <a:t>専門医・指導医に関する各種届出様式を掲載します</a:t>
            </a:r>
            <a:br>
              <a:rPr lang="ja-JP" altLang="en-US" b="0" i="0" dirty="0">
                <a:solidFill>
                  <a:srgbClr val="000000"/>
                </a:solidFill>
                <a:effectLst/>
                <a:latin typeface="小塚ゴシック Pro"/>
              </a:rPr>
            </a:br>
            <a:r>
              <a:rPr lang="en-US" altLang="ja-JP" b="0" i="0" dirty="0">
                <a:solidFill>
                  <a:srgbClr val="000000"/>
                </a:solidFill>
                <a:effectLst/>
                <a:latin typeface="小塚ゴシック Pro"/>
              </a:rPr>
              <a:t>http://shakai-senmon-i.umin.jp/news/1231/</a:t>
            </a:r>
          </a:p>
        </p:txBody>
      </p:sp>
    </p:spTree>
    <p:extLst>
      <p:ext uri="{BB962C8B-B14F-4D97-AF65-F5344CB8AC3E}">
        <p14:creationId xmlns:p14="http://schemas.microsoft.com/office/powerpoint/2010/main" val="128033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専門医の使命</a:t>
            </a:r>
            <a:endParaRPr kumimoji="1" lang="ja-JP" altLang="en-US" dirty="0"/>
          </a:p>
        </p:txBody>
      </p:sp>
      <p:sp>
        <p:nvSpPr>
          <p:cNvPr id="3" name="コンテンツ プレースホルダー 2"/>
          <p:cNvSpPr>
            <a:spLocks noGrp="1"/>
          </p:cNvSpPr>
          <p:nvPr>
            <p:ph idx="1"/>
          </p:nvPr>
        </p:nvSpPr>
        <p:spPr>
          <a:xfrm>
            <a:off x="809626" y="1462088"/>
            <a:ext cx="8012828" cy="4678362"/>
          </a:xfrm>
        </p:spPr>
        <p:txBody>
          <a:bodyPr>
            <a:normAutofit lnSpcReduction="10000"/>
          </a:bodyPr>
          <a:lstStyle/>
          <a:p>
            <a:pPr>
              <a:lnSpc>
                <a:spcPct val="110000"/>
              </a:lnSpc>
            </a:pPr>
            <a:r>
              <a:rPr lang="ja-JP" altLang="ja-JP" dirty="0"/>
              <a:t>本領域の専門医は、医師としての使命感、倫理性、人権尊重の意識、公共への責任感を持ち、</a:t>
            </a:r>
            <a:r>
              <a:rPr lang="ja-JP" altLang="ja-JP" u="sng" dirty="0">
                <a:solidFill>
                  <a:srgbClr val="FF0000"/>
                </a:solidFill>
              </a:rPr>
              <a:t>医学を基盤として保健・医療・福祉サービス、環境リスク管理および社会システムに関する広範囲の専門的知識・技術・能力を駆使</a:t>
            </a:r>
            <a:r>
              <a:rPr lang="ja-JP" altLang="ja-JP" dirty="0"/>
              <a:t>し、人々の命と健康を守ることを使命とする。</a:t>
            </a:r>
            <a:endParaRPr kumimoji="1" lang="ja-JP" altLang="en-US" dirty="0"/>
          </a:p>
        </p:txBody>
      </p:sp>
      <p:pic>
        <p:nvPicPr>
          <p:cNvPr id="4" name="図 3"/>
          <p:cNvPicPr>
            <a:picLocks noChangeAspect="1"/>
          </p:cNvPicPr>
          <p:nvPr/>
        </p:nvPicPr>
        <p:blipFill>
          <a:blip r:embed="rId2"/>
          <a:stretch>
            <a:fillRect/>
          </a:stretch>
        </p:blipFill>
        <p:spPr>
          <a:xfrm>
            <a:off x="4562271" y="6359391"/>
            <a:ext cx="4309355" cy="265078"/>
          </a:xfrm>
          <a:prstGeom prst="rect">
            <a:avLst/>
          </a:prstGeom>
        </p:spPr>
      </p:pic>
    </p:spTree>
    <p:extLst>
      <p:ext uri="{BB962C8B-B14F-4D97-AF65-F5344CB8AC3E}">
        <p14:creationId xmlns:p14="http://schemas.microsoft.com/office/powerpoint/2010/main" val="3842245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5906ABD-A49A-4DE4-944F-277644BC1397}"/>
              </a:ext>
            </a:extLst>
          </p:cNvPr>
          <p:cNvSpPr txBox="1"/>
          <p:nvPr/>
        </p:nvSpPr>
        <p:spPr>
          <a:xfrm>
            <a:off x="152400" y="88017"/>
            <a:ext cx="8676640" cy="400110"/>
          </a:xfrm>
          <a:prstGeom prst="rect">
            <a:avLst/>
          </a:prstGeom>
          <a:solidFill>
            <a:srgbClr val="FFFF00"/>
          </a:solidFill>
        </p:spPr>
        <p:txBody>
          <a:bodyPr wrap="square">
            <a:spAutoFit/>
          </a:bodyPr>
          <a:lstStyle/>
          <a:p>
            <a:r>
              <a:rPr lang="en-US" altLang="ja-JP" b="0" i="0" dirty="0">
                <a:solidFill>
                  <a:srgbClr val="000000"/>
                </a:solidFill>
                <a:effectLst/>
                <a:latin typeface="小塚ゴシック Pro"/>
              </a:rPr>
              <a:t>Q25</a:t>
            </a:r>
            <a:r>
              <a:rPr lang="ja-JP" altLang="en-US" b="0" i="0" dirty="0">
                <a:solidFill>
                  <a:srgbClr val="000000"/>
                </a:solidFill>
                <a:effectLst/>
                <a:latin typeface="小塚ゴシック Pro"/>
              </a:rPr>
              <a:t>＿専門医・指導医の活動の休止について教えてください。</a:t>
            </a:r>
            <a:endParaRPr lang="ja-JP" altLang="en-US" dirty="0"/>
          </a:p>
        </p:txBody>
      </p:sp>
      <p:sp>
        <p:nvSpPr>
          <p:cNvPr id="5" name="テキスト ボックス 4">
            <a:extLst>
              <a:ext uri="{FF2B5EF4-FFF2-40B4-BE49-F238E27FC236}">
                <a16:creationId xmlns:a16="http://schemas.microsoft.com/office/drawing/2014/main" id="{391E7C34-21BA-4831-8049-E53E385A4D46}"/>
              </a:ext>
            </a:extLst>
          </p:cNvPr>
          <p:cNvSpPr txBox="1"/>
          <p:nvPr/>
        </p:nvSpPr>
        <p:spPr>
          <a:xfrm>
            <a:off x="152400" y="566678"/>
            <a:ext cx="8676640" cy="2862322"/>
          </a:xfrm>
          <a:prstGeom prst="rect">
            <a:avLst/>
          </a:prstGeom>
          <a:noFill/>
        </p:spPr>
        <p:txBody>
          <a:bodyPr wrap="square">
            <a:spAutoFit/>
          </a:bodyPr>
          <a:lstStyle/>
          <a:p>
            <a:pPr algn="l" fontAlgn="base"/>
            <a:r>
              <a:rPr lang="en-US" altLang="ja-JP" b="0" i="0" dirty="0">
                <a:solidFill>
                  <a:srgbClr val="000000"/>
                </a:solidFill>
                <a:effectLst/>
                <a:latin typeface="小塚ゴシック Pro"/>
              </a:rPr>
              <a:t>A25</a:t>
            </a:r>
            <a:r>
              <a:rPr lang="ja-JP" altLang="en-US" b="0" i="0" dirty="0">
                <a:solidFill>
                  <a:srgbClr val="000000"/>
                </a:solidFill>
                <a:effectLst/>
                <a:latin typeface="小塚ゴシック Pro"/>
              </a:rPr>
              <a:t>＿育児休暇・介護休暇・病気休暇など、特別な事由がある場合は、活動休止の届出をしてください。活動休止は、１年単位で行ってください。上限は３年までです。</a:t>
            </a:r>
            <a:br>
              <a:rPr lang="ja-JP" altLang="en-US" b="0" i="0" dirty="0">
                <a:solidFill>
                  <a:srgbClr val="000000"/>
                </a:solidFill>
                <a:effectLst/>
                <a:latin typeface="小塚ゴシック Pro"/>
              </a:rPr>
            </a:br>
            <a:r>
              <a:rPr lang="ja-JP" altLang="en-US" b="0" i="0" dirty="0">
                <a:solidFill>
                  <a:srgbClr val="000000"/>
                </a:solidFill>
                <a:effectLst/>
                <a:latin typeface="小塚ゴシック Pro"/>
              </a:rPr>
              <a:t>活動休止の場合は、年間登録料は免除となります。活動はカウントされず専門医・指導医のリストから一旦外れます。</a:t>
            </a:r>
            <a:br>
              <a:rPr lang="ja-JP" altLang="en-US" b="0" i="0" dirty="0">
                <a:solidFill>
                  <a:srgbClr val="000000"/>
                </a:solidFill>
                <a:effectLst/>
                <a:latin typeface="小塚ゴシック Pro"/>
              </a:rPr>
            </a:br>
            <a:r>
              <a:rPr lang="ja-JP" altLang="en-US" b="0" i="0" dirty="0">
                <a:solidFill>
                  <a:srgbClr val="000000"/>
                </a:solidFill>
                <a:effectLst/>
                <a:latin typeface="小塚ゴシック Pro"/>
              </a:rPr>
              <a:t>登録料は、</a:t>
            </a:r>
            <a:r>
              <a:rPr lang="en-US" altLang="ja-JP" b="0" i="0" dirty="0">
                <a:solidFill>
                  <a:srgbClr val="000000"/>
                </a:solidFill>
                <a:effectLst/>
                <a:latin typeface="小塚ゴシック Pro"/>
              </a:rPr>
              <a:t>4</a:t>
            </a:r>
            <a:r>
              <a:rPr lang="ja-JP" altLang="en-US" b="0" i="0" dirty="0">
                <a:solidFill>
                  <a:srgbClr val="000000"/>
                </a:solidFill>
                <a:effectLst/>
                <a:latin typeface="小塚ゴシック Pro"/>
              </a:rPr>
              <a:t>月～</a:t>
            </a:r>
            <a:r>
              <a:rPr lang="en-US" altLang="ja-JP" b="0" i="0" dirty="0">
                <a:solidFill>
                  <a:srgbClr val="000000"/>
                </a:solidFill>
                <a:effectLst/>
                <a:latin typeface="小塚ゴシック Pro"/>
              </a:rPr>
              <a:t>3</a:t>
            </a:r>
            <a:r>
              <a:rPr lang="ja-JP" altLang="en-US" b="0" i="0" dirty="0">
                <a:solidFill>
                  <a:srgbClr val="000000"/>
                </a:solidFill>
                <a:effectLst/>
                <a:latin typeface="小塚ゴシック Pro"/>
              </a:rPr>
              <a:t>月の年度での請求となりますので、早めに届出をお願いします。届出の様式は、以下のページをご参照ください。</a:t>
            </a:r>
          </a:p>
          <a:p>
            <a:pPr algn="l" fontAlgn="base"/>
            <a:r>
              <a:rPr lang="ja-JP" altLang="en-US" b="0" i="0" dirty="0">
                <a:solidFill>
                  <a:srgbClr val="000000"/>
                </a:solidFill>
                <a:effectLst/>
                <a:latin typeface="小塚ゴシック Pro"/>
              </a:rPr>
              <a:t>専門医・指導医に関する各種届出様式を掲載します</a:t>
            </a:r>
            <a:br>
              <a:rPr lang="ja-JP" altLang="en-US" b="0" i="0" dirty="0">
                <a:solidFill>
                  <a:srgbClr val="000000"/>
                </a:solidFill>
                <a:effectLst/>
                <a:latin typeface="小塚ゴシック Pro"/>
              </a:rPr>
            </a:br>
            <a:r>
              <a:rPr lang="en-US" altLang="ja-JP" b="0" i="0" dirty="0">
                <a:solidFill>
                  <a:srgbClr val="000000"/>
                </a:solidFill>
                <a:effectLst/>
                <a:latin typeface="小塚ゴシック Pro"/>
              </a:rPr>
              <a:t>http://shakai-senmon-i.umin.jp/news/1231/</a:t>
            </a:r>
          </a:p>
        </p:txBody>
      </p:sp>
    </p:spTree>
    <p:extLst>
      <p:ext uri="{BB962C8B-B14F-4D97-AF65-F5344CB8AC3E}">
        <p14:creationId xmlns:p14="http://schemas.microsoft.com/office/powerpoint/2010/main" val="4038601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BBA5DAB0-6AAC-4BF5-B015-2961D86A19B0}"/>
              </a:ext>
            </a:extLst>
          </p:cNvPr>
          <p:cNvSpPr txBox="1"/>
          <p:nvPr/>
        </p:nvSpPr>
        <p:spPr>
          <a:xfrm>
            <a:off x="101600" y="152400"/>
            <a:ext cx="8940800" cy="4524315"/>
          </a:xfrm>
          <a:prstGeom prst="rect">
            <a:avLst/>
          </a:prstGeom>
          <a:noFill/>
        </p:spPr>
        <p:txBody>
          <a:bodyPr wrap="square">
            <a:spAutoFit/>
          </a:bodyPr>
          <a:lstStyle/>
          <a:p>
            <a:pPr algn="just"/>
            <a:r>
              <a:rPr lang="en-US" altLang="ja-JP" sz="1800" kern="100" dirty="0">
                <a:effectLst/>
                <a:latin typeface="ＭＳ Ｐゴシック" panose="020B0600070205080204" pitchFamily="50" charset="-128"/>
                <a:cs typeface="Times New Roman" panose="02020603050405020304" pitchFamily="18" charset="0"/>
              </a:rPr>
              <a:t>2017</a:t>
            </a:r>
            <a:r>
              <a:rPr lang="ja-JP" altLang="ja-JP" sz="1800" kern="100" dirty="0">
                <a:effectLst/>
                <a:latin typeface="ＭＳ Ｐゴシック" panose="020B0600070205080204" pitchFamily="50" charset="-128"/>
                <a:cs typeface="Times New Roman" panose="02020603050405020304" pitchFamily="18" charset="0"/>
              </a:rPr>
              <a:t>年</a:t>
            </a:r>
            <a:r>
              <a:rPr lang="en-US" altLang="ja-JP" sz="1800" kern="100" dirty="0">
                <a:effectLst/>
                <a:latin typeface="ＭＳ Ｐゴシック" panose="020B0600070205080204" pitchFamily="50" charset="-128"/>
                <a:cs typeface="Times New Roman" panose="02020603050405020304" pitchFamily="18" charset="0"/>
              </a:rPr>
              <a:t>4</a:t>
            </a:r>
            <a:r>
              <a:rPr lang="ja-JP" altLang="ja-JP" sz="1800" kern="100" dirty="0">
                <a:effectLst/>
                <a:latin typeface="ＭＳ Ｐゴシック" panose="020B0600070205080204" pitchFamily="50" charset="-128"/>
                <a:cs typeface="Times New Roman" panose="02020603050405020304" pitchFamily="18" charset="0"/>
              </a:rPr>
              <a:t>月［社会医学系専門医制度開始時］に経過措置として専門医又は専門医・指導医を取得した方の更新手続きについて、お伝えします。</a:t>
            </a:r>
          </a:p>
          <a:p>
            <a:pPr algn="just"/>
            <a:r>
              <a:rPr lang="en-US" altLang="ja-JP" sz="1800" u="none" strike="noStrike" kern="100" dirty="0">
                <a:effectLst/>
                <a:latin typeface="ＭＳ Ｐゴシック" panose="020B0600070205080204" pitchFamily="50" charset="-128"/>
                <a:cs typeface="Times New Roman" panose="02020603050405020304" pitchFamily="18" charset="0"/>
              </a:rPr>
              <a:t> </a:t>
            </a:r>
            <a:endParaRPr lang="ja-JP" altLang="ja-JP" sz="1800" kern="100" dirty="0">
              <a:effectLst/>
              <a:latin typeface="ＭＳ Ｐゴシック" panose="020B0600070205080204" pitchFamily="50" charset="-128"/>
              <a:cs typeface="Times New Roman" panose="02020603050405020304" pitchFamily="18" charset="0"/>
            </a:endParaRPr>
          </a:p>
          <a:p>
            <a:pPr lvl="0" algn="just"/>
            <a:r>
              <a:rPr lang="en-US" altLang="ja-JP" sz="1800" u="sng" kern="100" dirty="0">
                <a:effectLst/>
                <a:latin typeface="ＭＳ Ｐゴシック" panose="020B0600070205080204" pitchFamily="50" charset="-128"/>
                <a:cs typeface="Times New Roman" panose="02020603050405020304" pitchFamily="18" charset="0"/>
              </a:rPr>
              <a:t>1</a:t>
            </a:r>
            <a:r>
              <a:rPr lang="ja-JP" altLang="en-US" sz="1800" u="sng" kern="100" dirty="0">
                <a:effectLst/>
                <a:latin typeface="ＭＳ Ｐゴシック" panose="020B0600070205080204" pitchFamily="50" charset="-128"/>
                <a:cs typeface="Times New Roman" panose="02020603050405020304" pitchFamily="18" charset="0"/>
              </a:rPr>
              <a:t>　社会医</a:t>
            </a:r>
            <a:r>
              <a:rPr lang="ja-JP" altLang="ja-JP" sz="1800" u="sng" kern="100" dirty="0">
                <a:effectLst/>
                <a:latin typeface="ＭＳ Ｐゴシック" panose="020B0600070205080204" pitchFamily="50" charset="-128"/>
                <a:cs typeface="Times New Roman" panose="02020603050405020304" pitchFamily="18" charset="0"/>
              </a:rPr>
              <a:t>学系専門医・指導医の更新について </a:t>
            </a:r>
          </a:p>
          <a:p>
            <a:pPr algn="just"/>
            <a:endParaRPr lang="ja-JP" altLang="en-US" sz="1800" kern="100" dirty="0">
              <a:effectLst/>
              <a:latin typeface="ＭＳ Ｐゴシック" panose="020B0600070205080204" pitchFamily="50" charset="-128"/>
              <a:cs typeface="Times New Roman" panose="02020603050405020304" pitchFamily="18" charset="0"/>
            </a:endParaRPr>
          </a:p>
          <a:p>
            <a:pPr algn="just"/>
            <a:r>
              <a:rPr lang="ja-JP" altLang="ja-JP" sz="1800" kern="100" dirty="0">
                <a:solidFill>
                  <a:schemeClr val="tx1">
                    <a:lumMod val="95000"/>
                    <a:lumOff val="5000"/>
                  </a:schemeClr>
                </a:solidFill>
                <a:effectLst/>
                <a:latin typeface="ＭＳ Ｐゴシック" panose="020B0600070205080204" pitchFamily="50" charset="-128"/>
                <a:cs typeface="Times New Roman" panose="02020603050405020304" pitchFamily="18" charset="0"/>
              </a:rPr>
              <a:t>（１）共通事項（経過措置専門医・指導医、経過措置専門医、専門医に共通）</a:t>
            </a:r>
          </a:p>
          <a:p>
            <a:pPr indent="269240" algn="just"/>
            <a:r>
              <a:rPr lang="ja-JP" altLang="ja-JP" sz="1800" kern="100" dirty="0">
                <a:effectLst/>
                <a:latin typeface="ＭＳ Ｐゴシック" panose="020B0600070205080204" pitchFamily="50" charset="-128"/>
                <a:cs typeface="Times New Roman" panose="02020603050405020304" pitchFamily="18" charset="0"/>
              </a:rPr>
              <a:t>①社会医学系専門医協会構成</a:t>
            </a:r>
            <a:r>
              <a:rPr lang="en-US" altLang="ja-JP" sz="1800" kern="100" dirty="0">
                <a:effectLst/>
                <a:latin typeface="ＭＳ Ｐゴシック" panose="020B0600070205080204" pitchFamily="50" charset="-128"/>
                <a:cs typeface="Times New Roman" panose="02020603050405020304" pitchFamily="18" charset="0"/>
              </a:rPr>
              <a:t> 8 </a:t>
            </a:r>
            <a:r>
              <a:rPr lang="ja-JP" altLang="ja-JP" sz="1800" kern="100" dirty="0">
                <a:effectLst/>
                <a:latin typeface="ＭＳ Ｐゴシック" panose="020B0600070205080204" pitchFamily="50" charset="-128"/>
                <a:cs typeface="Times New Roman" panose="02020603050405020304" pitchFamily="18" charset="0"/>
              </a:rPr>
              <a:t>学会のいずれかに加入し、学会員を継続</a:t>
            </a:r>
          </a:p>
          <a:p>
            <a:pPr indent="269240" algn="just"/>
            <a:r>
              <a:rPr lang="ja-JP" altLang="ja-JP" sz="1800" kern="100" dirty="0">
                <a:effectLst/>
                <a:latin typeface="ＭＳ Ｐゴシック" panose="020B0600070205080204" pitchFamily="50" charset="-128"/>
                <a:cs typeface="Times New Roman" panose="02020603050405020304" pitchFamily="18" charset="0"/>
              </a:rPr>
              <a:t>②社会医学系専門医協会の年間登録料を</a:t>
            </a:r>
            <a:r>
              <a:rPr lang="en-US" altLang="ja-JP" sz="1800" kern="100" dirty="0">
                <a:effectLst/>
                <a:latin typeface="ＭＳ Ｐゴシック" panose="020B0600070205080204" pitchFamily="50" charset="-128"/>
                <a:cs typeface="Times New Roman" panose="02020603050405020304" pitchFamily="18" charset="0"/>
              </a:rPr>
              <a:t>5 </a:t>
            </a:r>
            <a:r>
              <a:rPr lang="ja-JP" altLang="ja-JP" sz="1800" kern="100" dirty="0">
                <a:effectLst/>
                <a:latin typeface="ＭＳ Ｐゴシック" panose="020B0600070205080204" pitchFamily="50" charset="-128"/>
                <a:cs typeface="Times New Roman" panose="02020603050405020304" pitchFamily="18" charset="0"/>
              </a:rPr>
              <a:t>年間、中断なく納めている</a:t>
            </a:r>
          </a:p>
          <a:p>
            <a:pPr indent="269240" algn="just"/>
            <a:r>
              <a:rPr lang="ja-JP" altLang="ja-JP" sz="1800" kern="100" dirty="0">
                <a:effectLst/>
                <a:latin typeface="ＭＳ Ｐゴシック" panose="020B0600070205080204" pitchFamily="50" charset="-128"/>
                <a:cs typeface="Times New Roman" panose="02020603050405020304" pitchFamily="18" charset="0"/>
              </a:rPr>
              <a:t>③社会医学系活動を</a:t>
            </a:r>
            <a:r>
              <a:rPr lang="en-US" altLang="ja-JP" sz="1800" kern="100" dirty="0">
                <a:effectLst/>
                <a:latin typeface="ＭＳ Ｐゴシック" panose="020B0600070205080204" pitchFamily="50" charset="-128"/>
                <a:cs typeface="Times New Roman" panose="02020603050405020304" pitchFamily="18" charset="0"/>
              </a:rPr>
              <a:t> 5 </a:t>
            </a:r>
            <a:r>
              <a:rPr lang="ja-JP" altLang="ja-JP" sz="1800" kern="100" dirty="0">
                <a:effectLst/>
                <a:latin typeface="ＭＳ Ｐゴシック" panose="020B0600070205080204" pitchFamily="50" charset="-128"/>
                <a:cs typeface="Times New Roman" panose="02020603050405020304" pitchFamily="18" charset="0"/>
              </a:rPr>
              <a:t>年間継続している（常勤・非常勤を問わない）</a:t>
            </a:r>
          </a:p>
          <a:p>
            <a:pPr indent="269240" algn="just"/>
            <a:r>
              <a:rPr lang="ja-JP" altLang="ja-JP" sz="1800" kern="100" dirty="0">
                <a:effectLst/>
                <a:latin typeface="ＭＳ Ｐゴシック" panose="020B0600070205080204" pitchFamily="50" charset="-128"/>
                <a:cs typeface="Times New Roman" panose="02020603050405020304" pitchFamily="18" charset="0"/>
              </a:rPr>
              <a:t>④社会医学系分野での活動実績が</a:t>
            </a:r>
            <a:r>
              <a:rPr lang="en-US" altLang="ja-JP" sz="1800" kern="100" dirty="0">
                <a:effectLst/>
                <a:latin typeface="ＭＳ Ｐゴシック" panose="020B0600070205080204" pitchFamily="50" charset="-128"/>
                <a:cs typeface="Times New Roman" panose="02020603050405020304" pitchFamily="18" charset="0"/>
              </a:rPr>
              <a:t>5</a:t>
            </a:r>
            <a:r>
              <a:rPr lang="ja-JP" altLang="ja-JP" sz="1800" kern="100" dirty="0">
                <a:effectLst/>
                <a:latin typeface="ＭＳ Ｐゴシック" panose="020B0600070205080204" pitchFamily="50" charset="-128"/>
                <a:cs typeface="Times New Roman" panose="02020603050405020304" pitchFamily="18" charset="0"/>
              </a:rPr>
              <a:t>年間に</a:t>
            </a:r>
            <a:r>
              <a:rPr lang="en-US" altLang="ja-JP" sz="1800" kern="100" dirty="0">
                <a:effectLst/>
                <a:latin typeface="ＭＳ Ｐゴシック" panose="020B0600070205080204" pitchFamily="50" charset="-128"/>
                <a:cs typeface="Times New Roman" panose="02020603050405020304" pitchFamily="18" charset="0"/>
              </a:rPr>
              <a:t>2 </a:t>
            </a:r>
            <a:r>
              <a:rPr lang="ja-JP" altLang="ja-JP" sz="1800" kern="100" dirty="0">
                <a:effectLst/>
                <a:latin typeface="ＭＳ Ｐゴシック" panose="020B0600070205080204" pitchFamily="50" charset="-128"/>
                <a:cs typeface="Times New Roman" panose="02020603050405020304" pitchFamily="18" charset="0"/>
              </a:rPr>
              <a:t>項目で申告の記載がある</a:t>
            </a:r>
          </a:p>
          <a:p>
            <a:pPr indent="269240" algn="just"/>
            <a:r>
              <a:rPr lang="ja-JP" altLang="ja-JP" sz="1800" kern="100" dirty="0">
                <a:effectLst/>
                <a:latin typeface="ＭＳ Ｐゴシック" panose="020B0600070205080204" pitchFamily="50" charset="-128"/>
                <a:cs typeface="Times New Roman" panose="02020603050405020304" pitchFamily="18" charset="0"/>
              </a:rPr>
              <a:t>⑤更新単位（Ｋ単位</a:t>
            </a:r>
            <a:r>
              <a:rPr lang="en-US" altLang="ja-JP" sz="1800" kern="100" dirty="0">
                <a:effectLst/>
                <a:latin typeface="ＭＳ Ｐゴシック" panose="020B0600070205080204" pitchFamily="50" charset="-128"/>
                <a:cs typeface="Times New Roman" panose="02020603050405020304" pitchFamily="18" charset="0"/>
              </a:rPr>
              <a:t> 10 </a:t>
            </a:r>
            <a:r>
              <a:rPr lang="ja-JP" altLang="ja-JP" sz="1800" kern="100" dirty="0">
                <a:effectLst/>
                <a:latin typeface="ＭＳ Ｐゴシック" panose="020B0600070205080204" pitchFamily="50" charset="-128"/>
                <a:cs typeface="Times New Roman" panose="02020603050405020304" pitchFamily="18" charset="0"/>
              </a:rPr>
              <a:t>単位、Ｇ単位</a:t>
            </a:r>
            <a:r>
              <a:rPr lang="en-US" altLang="ja-JP" sz="1800" kern="100" dirty="0">
                <a:effectLst/>
                <a:latin typeface="ＭＳ Ｐゴシック" panose="020B0600070205080204" pitchFamily="50" charset="-128"/>
                <a:cs typeface="Times New Roman" panose="02020603050405020304" pitchFamily="18" charset="0"/>
              </a:rPr>
              <a:t> 10 </a:t>
            </a:r>
            <a:r>
              <a:rPr lang="ja-JP" altLang="ja-JP" sz="1800" kern="100" dirty="0">
                <a:effectLst/>
                <a:latin typeface="ＭＳ Ｐゴシック" panose="020B0600070205080204" pitchFamily="50" charset="-128"/>
                <a:cs typeface="Times New Roman" panose="02020603050405020304" pitchFamily="18" charset="0"/>
              </a:rPr>
              <a:t>単位）を受講証明書等で確認</a:t>
            </a:r>
          </a:p>
          <a:p>
            <a:pPr marL="538163" indent="-90488" algn="just"/>
            <a:r>
              <a:rPr lang="ja-JP" altLang="ja-JP" sz="1800" kern="100" dirty="0">
                <a:effectLst/>
                <a:latin typeface="ＭＳ Ｐゴシック" panose="020B0600070205080204" pitchFamily="50" charset="-128"/>
                <a:cs typeface="Times New Roman" panose="02020603050405020304" pitchFamily="18" charset="0"/>
              </a:rPr>
              <a:t>・Ｋ単位</a:t>
            </a:r>
            <a:r>
              <a:rPr lang="en-US" altLang="ja-JP" sz="1800" kern="100" dirty="0">
                <a:effectLst/>
                <a:latin typeface="ＭＳ Ｐゴシック" panose="020B0600070205080204" pitchFamily="50" charset="-128"/>
                <a:cs typeface="Times New Roman" panose="02020603050405020304" pitchFamily="18" charset="0"/>
              </a:rPr>
              <a:t> 10 </a:t>
            </a:r>
            <a:r>
              <a:rPr lang="ja-JP" altLang="ja-JP" sz="1800" kern="100" dirty="0">
                <a:effectLst/>
                <a:latin typeface="ＭＳ Ｐゴシック" panose="020B0600070205080204" pitchFamily="50" charset="-128"/>
                <a:cs typeface="Times New Roman" panose="02020603050405020304" pitchFamily="18" charset="0"/>
              </a:rPr>
              <a:t>単位のうち、医療倫理・感染対策・医療安全は各</a:t>
            </a:r>
            <a:r>
              <a:rPr lang="en-US" altLang="ja-JP" sz="1800" kern="100" dirty="0">
                <a:effectLst/>
                <a:latin typeface="ＭＳ Ｐゴシック" panose="020B0600070205080204" pitchFamily="50" charset="-128"/>
                <a:cs typeface="Times New Roman" panose="02020603050405020304" pitchFamily="18" charset="0"/>
              </a:rPr>
              <a:t> 1 </a:t>
            </a:r>
            <a:r>
              <a:rPr lang="ja-JP" altLang="ja-JP" sz="1800" kern="100" dirty="0">
                <a:effectLst/>
                <a:latin typeface="ＭＳ Ｐゴシック" panose="020B0600070205080204" pitchFamily="50" charset="-128"/>
                <a:cs typeface="Times New Roman" panose="02020603050405020304" pitchFamily="18" charset="0"/>
              </a:rPr>
              <a:t>単位以上</a:t>
            </a:r>
          </a:p>
          <a:p>
            <a:pPr marL="538163" indent="-90488" algn="just"/>
            <a:r>
              <a:rPr lang="ja-JP" altLang="ja-JP" sz="1800" kern="100" dirty="0">
                <a:effectLst/>
                <a:latin typeface="ＭＳ Ｐゴシック" panose="020B0600070205080204" pitchFamily="50" charset="-128"/>
                <a:cs typeface="Times New Roman" panose="02020603050405020304" pitchFamily="18" charset="0"/>
              </a:rPr>
              <a:t>・Ｇ単位</a:t>
            </a:r>
            <a:r>
              <a:rPr lang="en-US" altLang="ja-JP" sz="1800" kern="100" dirty="0">
                <a:effectLst/>
                <a:latin typeface="ＭＳ Ｐゴシック" panose="020B0600070205080204" pitchFamily="50" charset="-128"/>
                <a:cs typeface="Times New Roman" panose="02020603050405020304" pitchFamily="18" charset="0"/>
              </a:rPr>
              <a:t> 10 </a:t>
            </a:r>
            <a:r>
              <a:rPr lang="ja-JP" altLang="ja-JP" sz="1800" kern="100" dirty="0">
                <a:effectLst/>
                <a:latin typeface="ＭＳ Ｐゴシック" panose="020B0600070205080204" pitchFamily="50" charset="-128"/>
                <a:cs typeface="Times New Roman" panose="02020603050405020304" pitchFamily="18" charset="0"/>
              </a:rPr>
              <a:t>単位のうち、構成学会の年次総会等への参加</a:t>
            </a:r>
            <a:r>
              <a:rPr lang="en-US" altLang="ja-JP" sz="1800" kern="100" dirty="0">
                <a:effectLst/>
                <a:latin typeface="ＭＳ Ｐゴシック" panose="020B0600070205080204" pitchFamily="50" charset="-128"/>
                <a:cs typeface="Times New Roman" panose="02020603050405020304" pitchFamily="18" charset="0"/>
              </a:rPr>
              <a:t> 3 </a:t>
            </a:r>
            <a:r>
              <a:rPr lang="ja-JP" altLang="ja-JP" sz="1800" kern="100" dirty="0">
                <a:effectLst/>
                <a:latin typeface="ＭＳ Ｐゴシック" panose="020B0600070205080204" pitchFamily="50" charset="-128"/>
                <a:cs typeface="Times New Roman" panose="02020603050405020304" pitchFamily="18" charset="0"/>
              </a:rPr>
              <a:t>回以上、かつ 鍵となる学会の年次総会への参加</a:t>
            </a:r>
            <a:r>
              <a:rPr lang="en-US" altLang="ja-JP" sz="1800" kern="100" dirty="0">
                <a:effectLst/>
                <a:latin typeface="ＭＳ Ｐゴシック" panose="020B0600070205080204" pitchFamily="50" charset="-128"/>
                <a:cs typeface="Times New Roman" panose="02020603050405020304" pitchFamily="18" charset="0"/>
              </a:rPr>
              <a:t> 2 </a:t>
            </a:r>
            <a:r>
              <a:rPr lang="ja-JP" altLang="ja-JP" sz="1800" kern="100" dirty="0">
                <a:effectLst/>
                <a:latin typeface="ＭＳ Ｐゴシック" panose="020B0600070205080204" pitchFamily="50" charset="-128"/>
                <a:cs typeface="Times New Roman" panose="02020603050405020304" pitchFamily="18" charset="0"/>
              </a:rPr>
              <a:t>回以上 （単位は認定期間内の受講、参加が有効）</a:t>
            </a:r>
          </a:p>
          <a:p>
            <a:pPr algn="just"/>
            <a:endParaRPr lang="ja-JP" altLang="en-US" sz="1800" kern="100" dirty="0">
              <a:effectLst/>
              <a:latin typeface="ＭＳ Ｐゴシック" panose="020B0600070205080204" pitchFamily="50" charset="-128"/>
              <a:cs typeface="Times New Roman" panose="02020603050405020304" pitchFamily="18" charset="0"/>
            </a:endParaRPr>
          </a:p>
          <a:p>
            <a:pPr algn="just"/>
            <a:endParaRPr lang="ja-JP" altLang="en-US" sz="1800" kern="100" dirty="0">
              <a:effectLst/>
              <a:latin typeface="ＭＳ Ｐゴシック" panose="020B0600070205080204" pitchFamily="50" charset="-128"/>
              <a:cs typeface="Times New Roman" panose="02020603050405020304" pitchFamily="18" charset="0"/>
            </a:endParaRPr>
          </a:p>
        </p:txBody>
      </p:sp>
      <p:sp>
        <p:nvSpPr>
          <p:cNvPr id="14" name="正方形/長方形 13">
            <a:extLst>
              <a:ext uri="{FF2B5EF4-FFF2-40B4-BE49-F238E27FC236}">
                <a16:creationId xmlns:a16="http://schemas.microsoft.com/office/drawing/2014/main" id="{3ADF513B-979F-4124-A5AA-FD268A0D6F46}"/>
              </a:ext>
            </a:extLst>
          </p:cNvPr>
          <p:cNvSpPr/>
          <p:nvPr/>
        </p:nvSpPr>
        <p:spPr>
          <a:xfrm>
            <a:off x="528320" y="4348480"/>
            <a:ext cx="21640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経過措置専門医・指導医</a:t>
            </a:r>
          </a:p>
        </p:txBody>
      </p:sp>
      <p:sp>
        <p:nvSpPr>
          <p:cNvPr id="17" name="正方形/長方形 16">
            <a:extLst>
              <a:ext uri="{FF2B5EF4-FFF2-40B4-BE49-F238E27FC236}">
                <a16:creationId xmlns:a16="http://schemas.microsoft.com/office/drawing/2014/main" id="{A29A4A8A-70F7-460A-88F7-D55D071D1FA4}"/>
              </a:ext>
            </a:extLst>
          </p:cNvPr>
          <p:cNvSpPr/>
          <p:nvPr/>
        </p:nvSpPr>
        <p:spPr>
          <a:xfrm>
            <a:off x="528320" y="5791200"/>
            <a:ext cx="21640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経過措置専門医</a:t>
            </a:r>
          </a:p>
        </p:txBody>
      </p:sp>
      <p:sp>
        <p:nvSpPr>
          <p:cNvPr id="18" name="正方形/長方形 17">
            <a:extLst>
              <a:ext uri="{FF2B5EF4-FFF2-40B4-BE49-F238E27FC236}">
                <a16:creationId xmlns:a16="http://schemas.microsoft.com/office/drawing/2014/main" id="{BF7C209B-7093-4F9A-9E04-417E2E6FF4A0}"/>
              </a:ext>
            </a:extLst>
          </p:cNvPr>
          <p:cNvSpPr/>
          <p:nvPr/>
        </p:nvSpPr>
        <p:spPr>
          <a:xfrm>
            <a:off x="6217922" y="4348480"/>
            <a:ext cx="22758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専門医・指導医</a:t>
            </a:r>
          </a:p>
        </p:txBody>
      </p:sp>
      <p:sp>
        <p:nvSpPr>
          <p:cNvPr id="20" name="正方形/長方形 19">
            <a:extLst>
              <a:ext uri="{FF2B5EF4-FFF2-40B4-BE49-F238E27FC236}">
                <a16:creationId xmlns:a16="http://schemas.microsoft.com/office/drawing/2014/main" id="{23560764-A262-463E-BA86-225A7BCA7497}"/>
              </a:ext>
            </a:extLst>
          </p:cNvPr>
          <p:cNvSpPr/>
          <p:nvPr/>
        </p:nvSpPr>
        <p:spPr>
          <a:xfrm>
            <a:off x="6217922" y="5791200"/>
            <a:ext cx="227584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専門医</a:t>
            </a:r>
          </a:p>
        </p:txBody>
      </p:sp>
      <p:cxnSp>
        <p:nvCxnSpPr>
          <p:cNvPr id="22" name="直線矢印コネクタ 21">
            <a:extLst>
              <a:ext uri="{FF2B5EF4-FFF2-40B4-BE49-F238E27FC236}">
                <a16:creationId xmlns:a16="http://schemas.microsoft.com/office/drawing/2014/main" id="{CB33AA1B-1B8E-42D4-AA31-582D3962F98C}"/>
              </a:ext>
            </a:extLst>
          </p:cNvPr>
          <p:cNvCxnSpPr>
            <a:cxnSpLocks/>
          </p:cNvCxnSpPr>
          <p:nvPr/>
        </p:nvCxnSpPr>
        <p:spPr>
          <a:xfrm>
            <a:off x="2692400" y="4676715"/>
            <a:ext cx="35255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3546114D-1F30-4101-9BBF-032852CB636C}"/>
              </a:ext>
            </a:extLst>
          </p:cNvPr>
          <p:cNvSpPr txBox="1"/>
          <p:nvPr/>
        </p:nvSpPr>
        <p:spPr>
          <a:xfrm>
            <a:off x="4185920" y="4493804"/>
            <a:ext cx="782320" cy="400110"/>
          </a:xfrm>
          <a:prstGeom prst="rect">
            <a:avLst/>
          </a:prstGeom>
          <a:solidFill>
            <a:srgbClr val="FFC000"/>
          </a:solidFill>
        </p:spPr>
        <p:txBody>
          <a:bodyPr wrap="square" rtlCol="0">
            <a:spAutoFit/>
          </a:bodyPr>
          <a:lstStyle/>
          <a:p>
            <a:pPr algn="ctr"/>
            <a:r>
              <a:rPr kumimoji="1" lang="ja-JP" altLang="en-US" dirty="0"/>
              <a:t>（２）</a:t>
            </a:r>
          </a:p>
        </p:txBody>
      </p:sp>
      <p:cxnSp>
        <p:nvCxnSpPr>
          <p:cNvPr id="24" name="直線矢印コネクタ 23">
            <a:extLst>
              <a:ext uri="{FF2B5EF4-FFF2-40B4-BE49-F238E27FC236}">
                <a16:creationId xmlns:a16="http://schemas.microsoft.com/office/drawing/2014/main" id="{86F5C084-C0A1-45D6-BDBC-50EF7FD22BF4}"/>
              </a:ext>
            </a:extLst>
          </p:cNvPr>
          <p:cNvCxnSpPr>
            <a:cxnSpLocks/>
          </p:cNvCxnSpPr>
          <p:nvPr/>
        </p:nvCxnSpPr>
        <p:spPr>
          <a:xfrm>
            <a:off x="2692400" y="6251515"/>
            <a:ext cx="35255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0A8E4DCD-D796-4805-9290-42EDFF9DF8B1}"/>
              </a:ext>
            </a:extLst>
          </p:cNvPr>
          <p:cNvSpPr txBox="1"/>
          <p:nvPr/>
        </p:nvSpPr>
        <p:spPr>
          <a:xfrm>
            <a:off x="4185920" y="6084252"/>
            <a:ext cx="782320" cy="400110"/>
          </a:xfrm>
          <a:prstGeom prst="rect">
            <a:avLst/>
          </a:prstGeom>
          <a:solidFill>
            <a:srgbClr val="FFC000"/>
          </a:solidFill>
        </p:spPr>
        <p:txBody>
          <a:bodyPr wrap="square" rtlCol="0">
            <a:spAutoFit/>
          </a:bodyPr>
          <a:lstStyle/>
          <a:p>
            <a:pPr algn="ctr"/>
            <a:r>
              <a:rPr kumimoji="1" lang="ja-JP" altLang="en-US" dirty="0"/>
              <a:t>（３）</a:t>
            </a:r>
          </a:p>
        </p:txBody>
      </p:sp>
      <p:cxnSp>
        <p:nvCxnSpPr>
          <p:cNvPr id="28" name="直線矢印コネクタ 27">
            <a:extLst>
              <a:ext uri="{FF2B5EF4-FFF2-40B4-BE49-F238E27FC236}">
                <a16:creationId xmlns:a16="http://schemas.microsoft.com/office/drawing/2014/main" id="{A229740E-BA17-41A7-A1AC-2683FC94807E}"/>
              </a:ext>
            </a:extLst>
          </p:cNvPr>
          <p:cNvCxnSpPr>
            <a:stCxn id="17" idx="3"/>
          </p:cNvCxnSpPr>
          <p:nvPr/>
        </p:nvCxnSpPr>
        <p:spPr>
          <a:xfrm flipV="1">
            <a:off x="2692400" y="5059680"/>
            <a:ext cx="3525522" cy="1188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5C82486-8C7F-4A10-BE7E-4A03510F4E9C}"/>
              </a:ext>
            </a:extLst>
          </p:cNvPr>
          <p:cNvSpPr txBox="1"/>
          <p:nvPr/>
        </p:nvSpPr>
        <p:spPr>
          <a:xfrm>
            <a:off x="5135882" y="5096003"/>
            <a:ext cx="782320" cy="400110"/>
          </a:xfrm>
          <a:prstGeom prst="rect">
            <a:avLst/>
          </a:prstGeom>
          <a:solidFill>
            <a:srgbClr val="FFC000"/>
          </a:solidFill>
        </p:spPr>
        <p:txBody>
          <a:bodyPr wrap="square" rtlCol="0">
            <a:spAutoFit/>
          </a:bodyPr>
          <a:lstStyle/>
          <a:p>
            <a:pPr algn="ctr"/>
            <a:r>
              <a:rPr kumimoji="1" lang="ja-JP" altLang="en-US" dirty="0"/>
              <a:t>（４）</a:t>
            </a:r>
          </a:p>
        </p:txBody>
      </p:sp>
      <p:cxnSp>
        <p:nvCxnSpPr>
          <p:cNvPr id="32" name="直線矢印コネクタ 31">
            <a:extLst>
              <a:ext uri="{FF2B5EF4-FFF2-40B4-BE49-F238E27FC236}">
                <a16:creationId xmlns:a16="http://schemas.microsoft.com/office/drawing/2014/main" id="{68991DD3-6996-4BE5-9B1C-A340DB9630D2}"/>
              </a:ext>
            </a:extLst>
          </p:cNvPr>
          <p:cNvCxnSpPr/>
          <p:nvPr/>
        </p:nvCxnSpPr>
        <p:spPr>
          <a:xfrm>
            <a:off x="2692400" y="5076824"/>
            <a:ext cx="3525522" cy="969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2A5E4A5E-BEAE-4259-9272-27978A52A91D}"/>
              </a:ext>
            </a:extLst>
          </p:cNvPr>
          <p:cNvSpPr txBox="1"/>
          <p:nvPr/>
        </p:nvSpPr>
        <p:spPr>
          <a:xfrm>
            <a:off x="3159762" y="5094415"/>
            <a:ext cx="782320" cy="400110"/>
          </a:xfrm>
          <a:prstGeom prst="rect">
            <a:avLst/>
          </a:prstGeom>
          <a:solidFill>
            <a:srgbClr val="FFC000"/>
          </a:solidFill>
        </p:spPr>
        <p:txBody>
          <a:bodyPr wrap="square" rtlCol="0">
            <a:spAutoFit/>
          </a:bodyPr>
          <a:lstStyle/>
          <a:p>
            <a:pPr algn="ctr"/>
            <a:r>
              <a:rPr kumimoji="1" lang="ja-JP" altLang="en-US" dirty="0"/>
              <a:t>（６）</a:t>
            </a:r>
          </a:p>
        </p:txBody>
      </p:sp>
    </p:spTree>
    <p:extLst>
      <p:ext uri="{BB962C8B-B14F-4D97-AF65-F5344CB8AC3E}">
        <p14:creationId xmlns:p14="http://schemas.microsoft.com/office/powerpoint/2010/main" val="463768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CA4C3F7-478B-4B0A-B9C4-125FDBCCE71E}"/>
              </a:ext>
            </a:extLst>
          </p:cNvPr>
          <p:cNvSpPr txBox="1"/>
          <p:nvPr/>
        </p:nvSpPr>
        <p:spPr>
          <a:xfrm>
            <a:off x="274320" y="380137"/>
            <a:ext cx="8544560" cy="5909310"/>
          </a:xfrm>
          <a:prstGeom prst="rect">
            <a:avLst/>
          </a:prstGeom>
          <a:noFill/>
        </p:spPr>
        <p:txBody>
          <a:bodyPr wrap="square">
            <a:spAutoFit/>
          </a:bodyPr>
          <a:lstStyle/>
          <a:p>
            <a:pPr algn="just"/>
            <a:r>
              <a:rPr lang="ja-JP" altLang="ja-JP" sz="1800" kern="100" dirty="0">
                <a:effectLst/>
                <a:latin typeface="ＭＳ Ｐゴシック" panose="020B0600070205080204" pitchFamily="50" charset="-128"/>
                <a:cs typeface="Times New Roman" panose="02020603050405020304" pitchFamily="18" charset="0"/>
              </a:rPr>
              <a:t>（２）経過措置専門医・指導医の更新、専門医・指導医の更新（共通事項に加え）</a:t>
            </a:r>
          </a:p>
          <a:p>
            <a:pPr indent="269240" algn="just"/>
            <a:r>
              <a:rPr lang="ja-JP" altLang="ja-JP" sz="1800" kern="100" dirty="0">
                <a:effectLst/>
                <a:latin typeface="ＭＳ Ｐゴシック" panose="020B0600070205080204" pitchFamily="50" charset="-128"/>
                <a:cs typeface="Times New Roman" panose="02020603050405020304" pitchFamily="18" charset="0"/>
              </a:rPr>
              <a:t>①構成学会・団体主催の「指導医講習会」を認定期間内に</a:t>
            </a:r>
            <a:r>
              <a:rPr lang="en-US" altLang="ja-JP" sz="1800" kern="100" dirty="0">
                <a:effectLst/>
                <a:latin typeface="ＭＳ Ｐゴシック" panose="020B0600070205080204" pitchFamily="50" charset="-128"/>
                <a:cs typeface="Times New Roman" panose="02020603050405020304" pitchFamily="18" charset="0"/>
              </a:rPr>
              <a:t> 2 </a:t>
            </a:r>
            <a:r>
              <a:rPr lang="ja-JP" altLang="ja-JP" sz="1800" kern="100" dirty="0">
                <a:effectLst/>
                <a:latin typeface="ＭＳ Ｐゴシック" panose="020B0600070205080204" pitchFamily="50" charset="-128"/>
                <a:cs typeface="Times New Roman" panose="02020603050405020304" pitchFamily="18" charset="0"/>
              </a:rPr>
              <a:t>回以上受講</a:t>
            </a:r>
          </a:p>
          <a:p>
            <a:pPr algn="just"/>
            <a:endParaRPr lang="ja-JP" altLang="en-US" sz="1800" kern="100" dirty="0">
              <a:effectLst/>
              <a:latin typeface="ＭＳ Ｐゴシック" panose="020B0600070205080204" pitchFamily="50" charset="-128"/>
              <a:cs typeface="Times New Roman" panose="02020603050405020304" pitchFamily="18" charset="0"/>
            </a:endParaRPr>
          </a:p>
          <a:p>
            <a:pPr algn="just"/>
            <a:r>
              <a:rPr lang="ja-JP" altLang="ja-JP" sz="1800" kern="100" dirty="0">
                <a:effectLst/>
                <a:latin typeface="ＭＳ Ｐゴシック" panose="020B0600070205080204" pitchFamily="50" charset="-128"/>
                <a:cs typeface="Times New Roman" panose="02020603050405020304" pitchFamily="18" charset="0"/>
              </a:rPr>
              <a:t>（３）経過措置専門医の更新（共通事項に加え）</a:t>
            </a:r>
          </a:p>
          <a:p>
            <a:pPr indent="269240" algn="just"/>
            <a:r>
              <a:rPr lang="ja-JP" altLang="ja-JP" sz="1800" kern="100" dirty="0">
                <a:effectLst/>
                <a:latin typeface="ＭＳ Ｐゴシック" panose="020B0600070205080204" pitchFamily="50" charset="-128"/>
                <a:cs typeface="Times New Roman" panose="02020603050405020304" pitchFamily="18" charset="0"/>
              </a:rPr>
              <a:t>①基本プログラム（</a:t>
            </a:r>
            <a:r>
              <a:rPr lang="en-US" altLang="ja-JP" sz="1800" kern="100" dirty="0">
                <a:effectLst/>
                <a:latin typeface="ＭＳ Ｐゴシック" panose="020B0600070205080204" pitchFamily="50" charset="-128"/>
                <a:cs typeface="Times New Roman" panose="02020603050405020304" pitchFamily="18" charset="0"/>
              </a:rPr>
              <a:t>7 </a:t>
            </a:r>
            <a:r>
              <a:rPr lang="ja-JP" altLang="ja-JP" sz="1800" kern="100" dirty="0">
                <a:effectLst/>
                <a:latin typeface="ＭＳ Ｐゴシック" panose="020B0600070205080204" pitchFamily="50" charset="-128"/>
                <a:cs typeface="Times New Roman" panose="02020603050405020304" pitchFamily="18" charset="0"/>
              </a:rPr>
              <a:t>科目</a:t>
            </a:r>
            <a:r>
              <a:rPr lang="en-US" altLang="ja-JP" sz="1800" kern="100" dirty="0">
                <a:effectLst/>
                <a:latin typeface="ＭＳ Ｐゴシック" panose="020B0600070205080204" pitchFamily="50" charset="-128"/>
                <a:cs typeface="Times New Roman" panose="02020603050405020304" pitchFamily="18" charset="0"/>
              </a:rPr>
              <a:t>×7 </a:t>
            </a:r>
            <a:r>
              <a:rPr lang="ja-JP" altLang="ja-JP" sz="1800" kern="100" dirty="0">
                <a:effectLst/>
                <a:latin typeface="ＭＳ Ｐゴシック" panose="020B0600070205080204" pitchFamily="50" charset="-128"/>
                <a:cs typeface="Times New Roman" panose="02020603050405020304" pitchFamily="18" charset="0"/>
              </a:rPr>
              <a:t>時間）</a:t>
            </a:r>
            <a:r>
              <a:rPr lang="en-US" altLang="ja-JP" sz="1800" kern="100" dirty="0">
                <a:effectLst/>
                <a:latin typeface="ＭＳ Ｐゴシック" panose="020B0600070205080204" pitchFamily="50" charset="-128"/>
                <a:cs typeface="Times New Roman" panose="02020603050405020304" pitchFamily="18" charset="0"/>
              </a:rPr>
              <a:t>49 </a:t>
            </a:r>
            <a:r>
              <a:rPr lang="ja-JP" altLang="ja-JP" sz="1800" kern="100" dirty="0">
                <a:effectLst/>
                <a:latin typeface="ＭＳ Ｐゴシック" panose="020B0600070205080204" pitchFamily="50" charset="-128"/>
                <a:cs typeface="Times New Roman" panose="02020603050405020304" pitchFamily="18" charset="0"/>
              </a:rPr>
              <a:t>時間を受講</a:t>
            </a:r>
          </a:p>
          <a:p>
            <a:pPr algn="just"/>
            <a:endParaRPr lang="ja-JP" altLang="en-US" sz="1800" kern="100" dirty="0">
              <a:effectLst/>
              <a:latin typeface="ＭＳ Ｐゴシック" panose="020B0600070205080204" pitchFamily="50" charset="-128"/>
              <a:cs typeface="Times New Roman" panose="02020603050405020304" pitchFamily="18" charset="0"/>
            </a:endParaRPr>
          </a:p>
          <a:p>
            <a:pPr algn="just"/>
            <a:r>
              <a:rPr lang="ja-JP" altLang="ja-JP" sz="1800" kern="100" dirty="0">
                <a:effectLst/>
                <a:latin typeface="ＭＳ Ｐゴシック" panose="020B0600070205080204" pitchFamily="50" charset="-128"/>
                <a:cs typeface="Times New Roman" panose="02020603050405020304" pitchFamily="18" charset="0"/>
              </a:rPr>
              <a:t>（４）経過措置専門医の更新時に指導医の申請（共通事項に加え）</a:t>
            </a:r>
          </a:p>
          <a:p>
            <a:pPr indent="269240" algn="just"/>
            <a:r>
              <a:rPr lang="ja-JP" altLang="ja-JP" sz="1800" kern="100" dirty="0">
                <a:effectLst/>
                <a:latin typeface="ＭＳ Ｐゴシック" panose="020B0600070205080204" pitchFamily="50" charset="-128"/>
                <a:cs typeface="Times New Roman" panose="02020603050405020304" pitchFamily="18" charset="0"/>
              </a:rPr>
              <a:t>①基本プログラム（</a:t>
            </a:r>
            <a:r>
              <a:rPr lang="en-US" altLang="ja-JP" sz="1800" kern="100" dirty="0">
                <a:effectLst/>
                <a:latin typeface="ＭＳ Ｐゴシック" panose="020B0600070205080204" pitchFamily="50" charset="-128"/>
                <a:cs typeface="Times New Roman" panose="02020603050405020304" pitchFamily="18" charset="0"/>
              </a:rPr>
              <a:t>7 </a:t>
            </a:r>
            <a:r>
              <a:rPr lang="ja-JP" altLang="ja-JP" sz="1800" kern="100" dirty="0">
                <a:effectLst/>
                <a:latin typeface="ＭＳ Ｐゴシック" panose="020B0600070205080204" pitchFamily="50" charset="-128"/>
                <a:cs typeface="Times New Roman" panose="02020603050405020304" pitchFamily="18" charset="0"/>
              </a:rPr>
              <a:t>科目</a:t>
            </a:r>
            <a:r>
              <a:rPr lang="en-US" altLang="ja-JP" sz="1800" kern="100" dirty="0">
                <a:effectLst/>
                <a:latin typeface="ＭＳ Ｐゴシック" panose="020B0600070205080204" pitchFamily="50" charset="-128"/>
                <a:cs typeface="Times New Roman" panose="02020603050405020304" pitchFamily="18" charset="0"/>
              </a:rPr>
              <a:t>×7 </a:t>
            </a:r>
            <a:r>
              <a:rPr lang="ja-JP" altLang="ja-JP" sz="1800" kern="100" dirty="0">
                <a:effectLst/>
                <a:latin typeface="ＭＳ Ｐゴシック" panose="020B0600070205080204" pitchFamily="50" charset="-128"/>
                <a:cs typeface="Times New Roman" panose="02020603050405020304" pitchFamily="18" charset="0"/>
              </a:rPr>
              <a:t>時間）</a:t>
            </a:r>
            <a:r>
              <a:rPr lang="en-US" altLang="ja-JP" sz="1800" kern="100" dirty="0">
                <a:effectLst/>
                <a:latin typeface="ＭＳ Ｐゴシック" panose="020B0600070205080204" pitchFamily="50" charset="-128"/>
                <a:cs typeface="Times New Roman" panose="02020603050405020304" pitchFamily="18" charset="0"/>
              </a:rPr>
              <a:t>49 </a:t>
            </a:r>
            <a:r>
              <a:rPr lang="ja-JP" altLang="ja-JP" sz="1800" kern="100" dirty="0">
                <a:effectLst/>
                <a:latin typeface="ＭＳ Ｐゴシック" panose="020B0600070205080204" pitchFamily="50" charset="-128"/>
                <a:cs typeface="Times New Roman" panose="02020603050405020304" pitchFamily="18" charset="0"/>
              </a:rPr>
              <a:t>時間を受講していること</a:t>
            </a:r>
          </a:p>
          <a:p>
            <a:pPr indent="269240" algn="just"/>
            <a:r>
              <a:rPr lang="ja-JP" altLang="ja-JP" sz="1800" kern="100" dirty="0">
                <a:effectLst/>
                <a:latin typeface="ＭＳ Ｐゴシック" panose="020B0600070205080204" pitchFamily="50" charset="-128"/>
                <a:cs typeface="Times New Roman" panose="02020603050405020304" pitchFamily="18" charset="0"/>
              </a:rPr>
              <a:t>②構成学会・団体主催の「指導医講習会」を認定期間内に</a:t>
            </a:r>
            <a:r>
              <a:rPr lang="en-US" altLang="ja-JP" sz="1800" kern="100" dirty="0">
                <a:effectLst/>
                <a:latin typeface="ＭＳ Ｐゴシック" panose="020B0600070205080204" pitchFamily="50" charset="-128"/>
                <a:cs typeface="Times New Roman" panose="02020603050405020304" pitchFamily="18" charset="0"/>
              </a:rPr>
              <a:t> 2 </a:t>
            </a:r>
            <a:r>
              <a:rPr lang="ja-JP" altLang="ja-JP" sz="1800" kern="100" dirty="0">
                <a:effectLst/>
                <a:latin typeface="ＭＳ Ｐゴシック" panose="020B0600070205080204" pitchFamily="50" charset="-128"/>
                <a:cs typeface="Times New Roman" panose="02020603050405020304" pitchFamily="18" charset="0"/>
              </a:rPr>
              <a:t>回以上受講</a:t>
            </a:r>
          </a:p>
          <a:p>
            <a:pPr marL="448945" indent="-179705" algn="just"/>
            <a:r>
              <a:rPr lang="ja-JP" altLang="ja-JP" sz="1800" kern="100" dirty="0">
                <a:effectLst/>
                <a:latin typeface="ＭＳ Ｐゴシック" panose="020B0600070205080204" pitchFamily="50" charset="-128"/>
                <a:cs typeface="Times New Roman" panose="02020603050405020304" pitchFamily="18" charset="0"/>
              </a:rPr>
              <a:t>③専門医と認定されてから、協会構成学会の年次総会での発表歴（口演で筆 頭のみ）、ポスター発表（筆頭のみ）、座長、シンポジスト（発表者のみ）、 教育講演の演者など、または論文掲載（筆頭のみ） </a:t>
            </a:r>
            <a:endParaRPr lang="ja-JP" altLang="en-US" sz="1800" kern="100" dirty="0">
              <a:effectLst/>
              <a:latin typeface="ＭＳ Ｐゴシック" panose="020B0600070205080204" pitchFamily="50" charset="-128"/>
              <a:cs typeface="Times New Roman" panose="02020603050405020304" pitchFamily="18" charset="0"/>
            </a:endParaRPr>
          </a:p>
          <a:p>
            <a:pPr marL="448945" indent="-179705" algn="just"/>
            <a:endParaRPr lang="ja-JP" altLang="ja-JP" sz="1800" kern="100" dirty="0">
              <a:effectLst/>
              <a:latin typeface="ＭＳ Ｐゴシック" panose="020B0600070205080204" pitchFamily="50" charset="-128"/>
              <a:cs typeface="Times New Roman" panose="02020603050405020304" pitchFamily="18" charset="0"/>
            </a:endParaRPr>
          </a:p>
          <a:p>
            <a:pPr algn="just"/>
            <a:r>
              <a:rPr lang="ja-JP" altLang="ja-JP" sz="1800" kern="100" dirty="0">
                <a:effectLst/>
                <a:latin typeface="ＭＳ Ｐゴシック" panose="020B0600070205080204" pitchFamily="50" charset="-128"/>
                <a:cs typeface="Times New Roman" panose="02020603050405020304" pitchFamily="18" charset="0"/>
              </a:rPr>
              <a:t>（５）専門医の更新時に指導医の申請（共通事項に加え）</a:t>
            </a:r>
          </a:p>
          <a:p>
            <a:pPr indent="269240" algn="just"/>
            <a:r>
              <a:rPr lang="ja-JP" altLang="ja-JP" sz="1800" kern="100" dirty="0">
                <a:effectLst/>
                <a:latin typeface="ＭＳ Ｐゴシック" panose="020B0600070205080204" pitchFamily="50" charset="-128"/>
                <a:cs typeface="Times New Roman" panose="02020603050405020304" pitchFamily="18" charset="0"/>
              </a:rPr>
              <a:t>①構成学会・団体主催の「指導医講習会」を認定期間内に</a:t>
            </a:r>
            <a:r>
              <a:rPr lang="en-US" altLang="ja-JP" sz="1800" kern="100" dirty="0">
                <a:effectLst/>
                <a:latin typeface="ＭＳ Ｐゴシック" panose="020B0600070205080204" pitchFamily="50" charset="-128"/>
                <a:cs typeface="Times New Roman" panose="02020603050405020304" pitchFamily="18" charset="0"/>
              </a:rPr>
              <a:t> 2 </a:t>
            </a:r>
            <a:r>
              <a:rPr lang="ja-JP" altLang="ja-JP" sz="1800" kern="100" dirty="0">
                <a:effectLst/>
                <a:latin typeface="ＭＳ Ｐゴシック" panose="020B0600070205080204" pitchFamily="50" charset="-128"/>
                <a:cs typeface="Times New Roman" panose="02020603050405020304" pitchFamily="18" charset="0"/>
              </a:rPr>
              <a:t>回以上受講</a:t>
            </a:r>
          </a:p>
          <a:p>
            <a:pPr marL="448945" indent="-179705" algn="just"/>
            <a:r>
              <a:rPr lang="ja-JP" altLang="ja-JP" sz="1800" kern="100" dirty="0">
                <a:effectLst/>
                <a:latin typeface="ＭＳ Ｐゴシック" panose="020B0600070205080204" pitchFamily="50" charset="-128"/>
                <a:cs typeface="Times New Roman" panose="02020603050405020304" pitchFamily="18" charset="0"/>
              </a:rPr>
              <a:t>②専門医と認定されてから、協会構成学会の年次総会での発表歴（口演で筆 頭のみ）、ポスター発表（筆頭のみ）、座長、シンポジスト（発表者のみ）、 教育講演の演者など、または論文掲載（筆頭のみ） ＜学会誌の表紙と抄録等のコピーを提出＞</a:t>
            </a:r>
          </a:p>
          <a:p>
            <a:pPr algn="just"/>
            <a:endParaRPr lang="ja-JP" altLang="en-US" sz="1800" kern="100" dirty="0">
              <a:effectLst/>
              <a:latin typeface="ＭＳ Ｐゴシック" panose="020B0600070205080204" pitchFamily="50" charset="-128"/>
              <a:cs typeface="Times New Roman" panose="02020603050405020304" pitchFamily="18" charset="0"/>
            </a:endParaRPr>
          </a:p>
          <a:p>
            <a:pPr algn="just"/>
            <a:r>
              <a:rPr lang="ja-JP" altLang="ja-JP" sz="1800" kern="100" dirty="0">
                <a:effectLst/>
                <a:latin typeface="ＭＳ Ｐゴシック" panose="020B0600070205080204" pitchFamily="50" charset="-128"/>
                <a:cs typeface="Times New Roman" panose="02020603050405020304" pitchFamily="18" charset="0"/>
              </a:rPr>
              <a:t>（６）経過措置専門医・指導医、専門医・指導医、専門医が専門医のみの更新 </a:t>
            </a:r>
          </a:p>
          <a:p>
            <a:pPr indent="269240" algn="just"/>
            <a:r>
              <a:rPr lang="ja-JP" altLang="ja-JP" sz="1800" kern="100" dirty="0">
                <a:effectLst/>
                <a:latin typeface="ＭＳ Ｐゴシック" panose="020B0600070205080204" pitchFamily="50" charset="-128"/>
                <a:cs typeface="Times New Roman" panose="02020603050405020304" pitchFamily="18" charset="0"/>
              </a:rPr>
              <a:t>（１）共通事項のみ</a:t>
            </a:r>
          </a:p>
        </p:txBody>
      </p:sp>
    </p:spTree>
    <p:extLst>
      <p:ext uri="{BB962C8B-B14F-4D97-AF65-F5344CB8AC3E}">
        <p14:creationId xmlns:p14="http://schemas.microsoft.com/office/powerpoint/2010/main" val="2952658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0AEBFC8-83DB-4F1B-AD5E-6BFE0A7DF5CE}"/>
              </a:ext>
            </a:extLst>
          </p:cNvPr>
          <p:cNvSpPr txBox="1"/>
          <p:nvPr/>
        </p:nvSpPr>
        <p:spPr>
          <a:xfrm>
            <a:off x="3322320" y="0"/>
            <a:ext cx="2499360" cy="769441"/>
          </a:xfrm>
          <a:prstGeom prst="rect">
            <a:avLst/>
          </a:prstGeom>
          <a:solidFill>
            <a:srgbClr val="FFFF00"/>
          </a:solidFill>
        </p:spPr>
        <p:txBody>
          <a:bodyPr wrap="square">
            <a:spAutoFit/>
          </a:bodyPr>
          <a:lstStyle/>
          <a:p>
            <a:pPr algn="just"/>
            <a:r>
              <a:rPr lang="ja-JP" altLang="ja-JP" sz="4400" kern="100" dirty="0">
                <a:effectLst/>
                <a:latin typeface="ＭＳ Ｐゴシック" panose="020B0600070205080204" pitchFamily="50" charset="-128"/>
                <a:cs typeface="Times New Roman" panose="02020603050405020304" pitchFamily="18" charset="0"/>
              </a:rPr>
              <a:t>注意事項</a:t>
            </a:r>
          </a:p>
        </p:txBody>
      </p:sp>
      <p:sp>
        <p:nvSpPr>
          <p:cNvPr id="5" name="テキスト ボックス 4">
            <a:extLst>
              <a:ext uri="{FF2B5EF4-FFF2-40B4-BE49-F238E27FC236}">
                <a16:creationId xmlns:a16="http://schemas.microsoft.com/office/drawing/2014/main" id="{E661AB68-0FEB-4112-8456-2FF7C2B7390D}"/>
              </a:ext>
            </a:extLst>
          </p:cNvPr>
          <p:cNvSpPr txBox="1"/>
          <p:nvPr/>
        </p:nvSpPr>
        <p:spPr>
          <a:xfrm>
            <a:off x="123825" y="988437"/>
            <a:ext cx="8896350" cy="5693866"/>
          </a:xfrm>
          <a:prstGeom prst="rect">
            <a:avLst/>
          </a:prstGeom>
          <a:solidFill>
            <a:schemeClr val="bg1"/>
          </a:solidFill>
        </p:spPr>
        <p:txBody>
          <a:bodyPr wrap="square">
            <a:spAutoFit/>
          </a:bodyPr>
          <a:lstStyle/>
          <a:p>
            <a:pPr marL="342900" lvl="0" indent="-342900" algn="just">
              <a:buFont typeface="Wingdings" panose="05000000000000000000" pitchFamily="2" charset="2"/>
              <a:buChar char=""/>
            </a:pP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社会医学系分野に関連する学会年次総会や団体の研究協議会への参加の単位を</a:t>
            </a:r>
            <a:r>
              <a:rPr lang="en-US"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G</a:t>
            </a: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単位として認定していますが、更新のためには、</a:t>
            </a:r>
            <a:r>
              <a:rPr lang="en-US"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5 </a:t>
            </a: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年間で</a:t>
            </a:r>
            <a:r>
              <a:rPr lang="en-US"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 10 </a:t>
            </a: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単位の</a:t>
            </a:r>
            <a:r>
              <a:rPr lang="en-US"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G</a:t>
            </a: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単位が必要です。</a:t>
            </a:r>
            <a:endParaRPr lang="ja-JP" altLang="en-US"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endParaRPr>
          </a:p>
          <a:p>
            <a:pPr marL="342900" lvl="0" indent="-342900" algn="just">
              <a:buFont typeface="Wingdings" panose="05000000000000000000" pitchFamily="2" charset="2"/>
              <a:buChar char=""/>
            </a:pPr>
            <a:endPar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endParaRPr>
          </a:p>
          <a:p>
            <a:pPr marL="342900" lvl="0" indent="-342900" algn="just">
              <a:buFont typeface="Wingdings" panose="05000000000000000000" pitchFamily="2" charset="2"/>
              <a:buChar char=""/>
            </a:pP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更新には、</a:t>
            </a:r>
            <a:r>
              <a:rPr lang="en-US"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5 </a:t>
            </a: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年間で、協会の構成学会の年次総会や構成団体の研究協議会などに</a:t>
            </a:r>
            <a:r>
              <a:rPr lang="en-US"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 3 </a:t>
            </a: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回以上参加することが必要で、そのうち鍵となる協会構成学会の年次総会には</a:t>
            </a:r>
            <a:r>
              <a:rPr lang="en-US"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 2 </a:t>
            </a: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回以上参加することとなっています。</a:t>
            </a:r>
            <a:endParaRPr lang="ja-JP" altLang="en-US"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endParaRPr>
          </a:p>
          <a:p>
            <a:pPr marL="342900" lvl="0" indent="-342900" algn="just">
              <a:buFont typeface="Wingdings" panose="05000000000000000000" pitchFamily="2" charset="2"/>
              <a:buChar char=""/>
            </a:pPr>
            <a:endPar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endParaRPr>
          </a:p>
          <a:p>
            <a:pPr marL="342900" lvl="0" indent="-342900" algn="just">
              <a:buFont typeface="Wingdings" panose="05000000000000000000" pitchFamily="2" charset="2"/>
              <a:buChar char=""/>
            </a:pP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そのため、</a:t>
            </a:r>
            <a:r>
              <a:rPr lang="en-US"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G</a:t>
            </a: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単位等の基準は１年のみでは物理的にクリアできないため、計画的な</a:t>
            </a:r>
            <a:r>
              <a:rPr lang="en-US"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G</a:t>
            </a:r>
            <a:r>
              <a:rPr lang="ja-JP" altLang="ja-JP" sz="2800" kern="100" dirty="0">
                <a:effectLst/>
                <a:latin typeface="HG創英角ｺﾞｼｯｸUB" panose="020B0A09000000000000" pitchFamily="49" charset="-128"/>
                <a:ea typeface="HG創英角ｺﾞｼｯｸUB" panose="020B0A09000000000000" pitchFamily="49" charset="-128"/>
                <a:cs typeface="Times New Roman" panose="02020603050405020304" pitchFamily="18" charset="0"/>
              </a:rPr>
              <a:t>単位の取得をお薦めいたします。</a:t>
            </a:r>
          </a:p>
        </p:txBody>
      </p:sp>
    </p:spTree>
    <p:extLst>
      <p:ext uri="{BB962C8B-B14F-4D97-AF65-F5344CB8AC3E}">
        <p14:creationId xmlns:p14="http://schemas.microsoft.com/office/powerpoint/2010/main" val="19473820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78E56A69-A14A-412D-9E97-55F33FDB0794}"/>
              </a:ext>
            </a:extLst>
          </p:cNvPr>
          <p:cNvGraphicFramePr>
            <a:graphicFrameLocks noGrp="1"/>
          </p:cNvGraphicFramePr>
          <p:nvPr>
            <p:extLst>
              <p:ext uri="{D42A27DB-BD31-4B8C-83A1-F6EECF244321}">
                <p14:modId xmlns:p14="http://schemas.microsoft.com/office/powerpoint/2010/main" val="631996917"/>
              </p:ext>
            </p:extLst>
          </p:nvPr>
        </p:nvGraphicFramePr>
        <p:xfrm>
          <a:off x="34141" y="556762"/>
          <a:ext cx="9075717" cy="6241863"/>
        </p:xfrm>
        <a:graphic>
          <a:graphicData uri="http://schemas.openxmlformats.org/drawingml/2006/table">
            <a:tbl>
              <a:tblPr firstRow="1" firstCol="1" bandRow="1">
                <a:tableStyleId>{5C22544A-7EE6-4342-B048-85BDC9FD1C3A}</a:tableStyleId>
              </a:tblPr>
              <a:tblGrid>
                <a:gridCol w="2716135">
                  <a:extLst>
                    <a:ext uri="{9D8B030D-6E8A-4147-A177-3AD203B41FA5}">
                      <a16:colId xmlns:a16="http://schemas.microsoft.com/office/drawing/2014/main" val="159248455"/>
                    </a:ext>
                  </a:extLst>
                </a:gridCol>
                <a:gridCol w="3341323">
                  <a:extLst>
                    <a:ext uri="{9D8B030D-6E8A-4147-A177-3AD203B41FA5}">
                      <a16:colId xmlns:a16="http://schemas.microsoft.com/office/drawing/2014/main" val="1683205078"/>
                    </a:ext>
                  </a:extLst>
                </a:gridCol>
                <a:gridCol w="3018259">
                  <a:extLst>
                    <a:ext uri="{9D8B030D-6E8A-4147-A177-3AD203B41FA5}">
                      <a16:colId xmlns:a16="http://schemas.microsoft.com/office/drawing/2014/main" val="3715755734"/>
                    </a:ext>
                  </a:extLst>
                </a:gridCol>
              </a:tblGrid>
              <a:tr h="519780">
                <a:tc>
                  <a:txBody>
                    <a:bodyPr/>
                    <a:lstStyle/>
                    <a:p>
                      <a:pPr algn="ctr"/>
                      <a:r>
                        <a:rPr lang="ja-JP" altLang="en-US" sz="2400" dirty="0"/>
                        <a:t>学会名</a:t>
                      </a:r>
                    </a:p>
                  </a:txBody>
                  <a:tcPr marL="51435" marR="51435" marT="0" marB="0" anchor="ctr"/>
                </a:tc>
                <a:tc>
                  <a:txBody>
                    <a:bodyPr/>
                    <a:lstStyle/>
                    <a:p>
                      <a:pPr algn="ctr"/>
                      <a:r>
                        <a:rPr lang="en-US" sz="2400" dirty="0"/>
                        <a:t>2020</a:t>
                      </a:r>
                      <a:r>
                        <a:rPr lang="ja-JP" altLang="en-US" sz="2400" dirty="0"/>
                        <a:t>年度</a:t>
                      </a:r>
                    </a:p>
                  </a:txBody>
                  <a:tcPr marL="51435" marR="51435" marT="0" marB="0" anchor="ctr"/>
                </a:tc>
                <a:tc>
                  <a:txBody>
                    <a:bodyPr/>
                    <a:lstStyle/>
                    <a:p>
                      <a:pPr algn="ctr"/>
                      <a:r>
                        <a:rPr lang="en-US" sz="2400" dirty="0"/>
                        <a:t>2021</a:t>
                      </a:r>
                      <a:r>
                        <a:rPr lang="ja-JP" altLang="en-US" sz="2400" dirty="0"/>
                        <a:t>年度</a:t>
                      </a:r>
                    </a:p>
                  </a:txBody>
                  <a:tcPr marL="51435" marR="51435" marT="0" marB="0" anchor="ctr"/>
                </a:tc>
                <a:extLst>
                  <a:ext uri="{0D108BD9-81ED-4DB2-BD59-A6C34878D82A}">
                    <a16:rowId xmlns:a16="http://schemas.microsoft.com/office/drawing/2014/main" val="3240962594"/>
                  </a:ext>
                </a:extLst>
              </a:tr>
              <a:tr h="635787">
                <a:tc>
                  <a:txBody>
                    <a:bodyPr/>
                    <a:lstStyle/>
                    <a:p>
                      <a:pPr algn="ctr"/>
                      <a:r>
                        <a:rPr lang="ja-JP" altLang="en-US" sz="1800" dirty="0"/>
                        <a:t>日本衛生学会</a:t>
                      </a:r>
                    </a:p>
                  </a:txBody>
                  <a:tcPr marL="51435" marR="51435" marT="0" marB="0" anchor="ctr"/>
                </a:tc>
                <a:tc>
                  <a:txBody>
                    <a:bodyPr/>
                    <a:lstStyle/>
                    <a:p>
                      <a:pPr algn="ctr"/>
                      <a:r>
                        <a:rPr lang="en-US" sz="1800" dirty="0"/>
                        <a:t>2021</a:t>
                      </a:r>
                      <a:r>
                        <a:rPr lang="ja-JP" altLang="en-US" sz="1800" dirty="0"/>
                        <a:t>年</a:t>
                      </a:r>
                      <a:r>
                        <a:rPr lang="en-US" sz="1800" dirty="0"/>
                        <a:t>3</a:t>
                      </a:r>
                      <a:r>
                        <a:rPr lang="ja-JP" altLang="en-US" sz="1800" dirty="0"/>
                        <a:t>月</a:t>
                      </a:r>
                      <a:r>
                        <a:rPr lang="en-US" sz="1800" dirty="0"/>
                        <a:t>6</a:t>
                      </a:r>
                      <a:r>
                        <a:rPr lang="ja-JP" altLang="en-US" sz="1800" dirty="0"/>
                        <a:t>日</a:t>
                      </a:r>
                      <a:r>
                        <a:rPr lang="en-US" sz="1800" dirty="0"/>
                        <a:t>-8</a:t>
                      </a:r>
                      <a:r>
                        <a:rPr lang="ja-JP" altLang="en-US" sz="1800" dirty="0"/>
                        <a:t>日（富山）</a:t>
                      </a:r>
                    </a:p>
                  </a:txBody>
                  <a:tcPr marL="51435" marR="51435" marT="0" marB="0" anchor="ctr"/>
                </a:tc>
                <a:tc>
                  <a:txBody>
                    <a:bodyPr/>
                    <a:lstStyle/>
                    <a:p>
                      <a:pPr algn="ctr"/>
                      <a:r>
                        <a:rPr lang="en-US" sz="1800" dirty="0"/>
                        <a:t>2022</a:t>
                      </a:r>
                      <a:r>
                        <a:rPr lang="ja-JP" altLang="en-US" sz="1800" dirty="0"/>
                        <a:t>年</a:t>
                      </a:r>
                      <a:r>
                        <a:rPr lang="en-US" sz="1800" dirty="0"/>
                        <a:t>3</a:t>
                      </a:r>
                      <a:r>
                        <a:rPr lang="ja-JP" altLang="en-US" sz="1800" dirty="0"/>
                        <a:t>月中旬予定（西宮）</a:t>
                      </a:r>
                    </a:p>
                  </a:txBody>
                  <a:tcPr marL="51435" marR="51435" marT="0" marB="0" anchor="ctr"/>
                </a:tc>
                <a:extLst>
                  <a:ext uri="{0D108BD9-81ED-4DB2-BD59-A6C34878D82A}">
                    <a16:rowId xmlns:a16="http://schemas.microsoft.com/office/drawing/2014/main" val="2091532923"/>
                  </a:ext>
                </a:extLst>
              </a:tr>
              <a:tr h="635787">
                <a:tc>
                  <a:txBody>
                    <a:bodyPr/>
                    <a:lstStyle/>
                    <a:p>
                      <a:pPr algn="ctr"/>
                      <a:r>
                        <a:rPr lang="ja-JP" altLang="en-US" sz="1800"/>
                        <a:t>日本医療情報学会</a:t>
                      </a:r>
                    </a:p>
                  </a:txBody>
                  <a:tcPr marL="51435" marR="51435" marT="0" marB="0" anchor="ctr"/>
                </a:tc>
                <a:tc>
                  <a:txBody>
                    <a:bodyPr/>
                    <a:lstStyle/>
                    <a:p>
                      <a:pPr algn="ctr"/>
                      <a:r>
                        <a:rPr lang="en-US" sz="1800" dirty="0"/>
                        <a:t>2020</a:t>
                      </a:r>
                      <a:r>
                        <a:rPr lang="ja-JP" altLang="en-US" sz="1800" dirty="0"/>
                        <a:t>年</a:t>
                      </a:r>
                      <a:r>
                        <a:rPr lang="en-US" sz="1800" dirty="0"/>
                        <a:t>11</a:t>
                      </a:r>
                      <a:r>
                        <a:rPr lang="ja-JP" altLang="en-US" sz="1800" dirty="0"/>
                        <a:t>月</a:t>
                      </a:r>
                      <a:r>
                        <a:rPr lang="en-US" sz="1800" dirty="0"/>
                        <a:t>18</a:t>
                      </a:r>
                      <a:r>
                        <a:rPr lang="ja-JP" altLang="en-US" sz="1800" dirty="0"/>
                        <a:t>日～</a:t>
                      </a:r>
                      <a:r>
                        <a:rPr lang="en-US" sz="1800" dirty="0"/>
                        <a:t>22</a:t>
                      </a:r>
                      <a:r>
                        <a:rPr lang="ja-JP" altLang="en-US" sz="1800" dirty="0"/>
                        <a:t>日（浜松）</a:t>
                      </a:r>
                    </a:p>
                  </a:txBody>
                  <a:tcPr marL="51435" marR="51435" marT="0" marB="0" anchor="ctr"/>
                </a:tc>
                <a:tc>
                  <a:txBody>
                    <a:bodyPr/>
                    <a:lstStyle/>
                    <a:p>
                      <a:pPr algn="ctr"/>
                      <a:r>
                        <a:rPr lang="en-US" sz="1800" dirty="0"/>
                        <a:t>2021</a:t>
                      </a:r>
                      <a:r>
                        <a:rPr lang="ja-JP" altLang="en-US" sz="1800" dirty="0"/>
                        <a:t>年</a:t>
                      </a:r>
                      <a:r>
                        <a:rPr lang="en-US" sz="1800" dirty="0"/>
                        <a:t>11</a:t>
                      </a:r>
                      <a:r>
                        <a:rPr lang="ja-JP" altLang="en-US" sz="1800" dirty="0"/>
                        <a:t>月</a:t>
                      </a:r>
                      <a:r>
                        <a:rPr lang="en-US" sz="1800" dirty="0"/>
                        <a:t>18</a:t>
                      </a:r>
                      <a:r>
                        <a:rPr lang="ja-JP" altLang="en-US" sz="1800" dirty="0"/>
                        <a:t>日～</a:t>
                      </a:r>
                      <a:r>
                        <a:rPr lang="en-US" sz="1800" dirty="0"/>
                        <a:t>21</a:t>
                      </a:r>
                      <a:r>
                        <a:rPr lang="ja-JP" altLang="en-US" sz="1800" dirty="0"/>
                        <a:t>日</a:t>
                      </a:r>
                    </a:p>
                    <a:p>
                      <a:pPr algn="ctr"/>
                      <a:r>
                        <a:rPr lang="ja-JP" altLang="en-US" sz="1800" dirty="0"/>
                        <a:t>（名古屋）</a:t>
                      </a:r>
                    </a:p>
                  </a:txBody>
                  <a:tcPr marL="51435" marR="51435" marT="0" marB="0" anchor="ctr"/>
                </a:tc>
                <a:extLst>
                  <a:ext uri="{0D108BD9-81ED-4DB2-BD59-A6C34878D82A}">
                    <a16:rowId xmlns:a16="http://schemas.microsoft.com/office/drawing/2014/main" val="3909456806"/>
                  </a:ext>
                </a:extLst>
              </a:tr>
              <a:tr h="635787">
                <a:tc>
                  <a:txBody>
                    <a:bodyPr/>
                    <a:lstStyle/>
                    <a:p>
                      <a:pPr algn="ctr"/>
                      <a:r>
                        <a:rPr lang="ja-JP" altLang="en-US" sz="1800"/>
                        <a:t>日本産業衛生学会</a:t>
                      </a:r>
                    </a:p>
                    <a:p>
                      <a:pPr algn="ctr"/>
                      <a:r>
                        <a:rPr lang="en-US" sz="1800" dirty="0"/>
                        <a:t> </a:t>
                      </a:r>
                      <a:endParaRPr lang="ja-JP" altLang="en-US" sz="1800"/>
                    </a:p>
                  </a:txBody>
                  <a:tcPr marL="51435" marR="51435" marT="0" marB="0" anchor="ctr"/>
                </a:tc>
                <a:tc>
                  <a:txBody>
                    <a:bodyPr/>
                    <a:lstStyle/>
                    <a:p>
                      <a:pPr algn="ctr"/>
                      <a:r>
                        <a:rPr lang="en-US" sz="1800" dirty="0"/>
                        <a:t>2020</a:t>
                      </a:r>
                      <a:r>
                        <a:rPr lang="ja-JP" altLang="en-US" sz="1800" dirty="0"/>
                        <a:t>年</a:t>
                      </a:r>
                      <a:r>
                        <a:rPr lang="en-US" sz="1800" dirty="0"/>
                        <a:t>5</a:t>
                      </a:r>
                      <a:r>
                        <a:rPr lang="ja-JP" altLang="en-US" sz="1800" dirty="0"/>
                        <a:t>月</a:t>
                      </a:r>
                      <a:r>
                        <a:rPr lang="en-US" sz="1800" dirty="0"/>
                        <a:t>13</a:t>
                      </a:r>
                      <a:r>
                        <a:rPr lang="ja-JP" altLang="en-US" sz="1800" dirty="0"/>
                        <a:t>日～</a:t>
                      </a:r>
                      <a:r>
                        <a:rPr lang="en-US" sz="1800" dirty="0"/>
                        <a:t>16</a:t>
                      </a:r>
                      <a:r>
                        <a:rPr lang="ja-JP" altLang="en-US" sz="1800" dirty="0"/>
                        <a:t>日（旭川）</a:t>
                      </a:r>
                    </a:p>
                    <a:p>
                      <a:pPr algn="ctr"/>
                      <a:r>
                        <a:rPr lang="ja-JP" altLang="en-US" sz="1800" dirty="0"/>
                        <a:t>→誌上開催・</a:t>
                      </a:r>
                      <a:r>
                        <a:rPr lang="en-US" sz="1800" dirty="0"/>
                        <a:t>web</a:t>
                      </a:r>
                      <a:r>
                        <a:rPr lang="ja-JP" altLang="en-US" sz="1800" dirty="0"/>
                        <a:t>開催</a:t>
                      </a:r>
                      <a:r>
                        <a:rPr lang="en-US" sz="1800" dirty="0"/>
                        <a:t> </a:t>
                      </a:r>
                      <a:endParaRPr lang="ja-JP" altLang="en-US" sz="1800" dirty="0"/>
                    </a:p>
                  </a:txBody>
                  <a:tcPr marL="51435" marR="51435" marT="0" marB="0" anchor="ctr"/>
                </a:tc>
                <a:tc>
                  <a:txBody>
                    <a:bodyPr/>
                    <a:lstStyle/>
                    <a:p>
                      <a:pPr algn="ctr"/>
                      <a:r>
                        <a:rPr lang="en-US" sz="1800" dirty="0"/>
                        <a:t>2021</a:t>
                      </a:r>
                      <a:r>
                        <a:rPr lang="ja-JP" altLang="en-US" sz="1800" dirty="0"/>
                        <a:t>年</a:t>
                      </a:r>
                      <a:r>
                        <a:rPr lang="en-US" sz="1800" dirty="0"/>
                        <a:t>5</a:t>
                      </a:r>
                      <a:r>
                        <a:rPr lang="ja-JP" altLang="en-US" sz="1800" dirty="0"/>
                        <a:t>月</a:t>
                      </a:r>
                      <a:r>
                        <a:rPr lang="en-US" sz="1800" dirty="0"/>
                        <a:t>18</a:t>
                      </a:r>
                      <a:r>
                        <a:rPr lang="ja-JP" altLang="en-US" sz="1800" dirty="0"/>
                        <a:t>～</a:t>
                      </a:r>
                      <a:r>
                        <a:rPr lang="en-US" sz="1800" dirty="0"/>
                        <a:t>21</a:t>
                      </a:r>
                      <a:r>
                        <a:rPr lang="ja-JP" altLang="en-US" sz="1800" dirty="0"/>
                        <a:t>日（松本）</a:t>
                      </a:r>
                      <a:endParaRPr lang="en-US" altLang="ja-JP" sz="1800" dirty="0"/>
                    </a:p>
                    <a:p>
                      <a:pPr algn="ctr"/>
                      <a:r>
                        <a:rPr lang="en-US" sz="1800" dirty="0"/>
                        <a:t>6</a:t>
                      </a:r>
                      <a:r>
                        <a:rPr lang="ja-JP" altLang="en-US" sz="1800" dirty="0"/>
                        <a:t>月</a:t>
                      </a:r>
                      <a:r>
                        <a:rPr lang="en-US" sz="1800" dirty="0"/>
                        <a:t>1</a:t>
                      </a:r>
                      <a:r>
                        <a:rPr lang="ja-JP" altLang="en-US" sz="1800" dirty="0"/>
                        <a:t>～</a:t>
                      </a:r>
                      <a:r>
                        <a:rPr lang="en-US" sz="1800" dirty="0"/>
                        <a:t>14</a:t>
                      </a:r>
                      <a:r>
                        <a:rPr lang="ja-JP" altLang="en-US" sz="1800" dirty="0"/>
                        <a:t>日（ｵﾝﾃﾞﾏﾝﾄﾞ開催）</a:t>
                      </a:r>
                    </a:p>
                  </a:txBody>
                  <a:tcPr marL="51435" marR="51435" marT="0" marB="0" anchor="ctr"/>
                </a:tc>
                <a:extLst>
                  <a:ext uri="{0D108BD9-81ED-4DB2-BD59-A6C34878D82A}">
                    <a16:rowId xmlns:a16="http://schemas.microsoft.com/office/drawing/2014/main" val="1679001109"/>
                  </a:ext>
                </a:extLst>
              </a:tr>
              <a:tr h="635787">
                <a:tc>
                  <a:txBody>
                    <a:bodyPr/>
                    <a:lstStyle/>
                    <a:p>
                      <a:pPr algn="ctr"/>
                      <a:r>
                        <a:rPr lang="ja-JP" altLang="en-US" sz="1800" dirty="0"/>
                        <a:t>日本産業衛生学会</a:t>
                      </a:r>
                    </a:p>
                    <a:p>
                      <a:pPr algn="ctr"/>
                      <a:r>
                        <a:rPr lang="ja-JP" altLang="en-US" sz="1800" dirty="0"/>
                        <a:t>全国協議会</a:t>
                      </a:r>
                    </a:p>
                  </a:txBody>
                  <a:tcPr marL="51435" marR="51435" marT="0" marB="0" anchor="ctr"/>
                </a:tc>
                <a:tc>
                  <a:txBody>
                    <a:bodyPr/>
                    <a:lstStyle/>
                    <a:p>
                      <a:pPr algn="ctr"/>
                      <a:r>
                        <a:rPr lang="en-US" sz="1800" dirty="0"/>
                        <a:t>2020</a:t>
                      </a:r>
                      <a:r>
                        <a:rPr lang="ja-JP" altLang="en-US" sz="1800" dirty="0"/>
                        <a:t>年</a:t>
                      </a:r>
                      <a:r>
                        <a:rPr lang="en-US" sz="1800" dirty="0"/>
                        <a:t>11</a:t>
                      </a:r>
                      <a:r>
                        <a:rPr lang="ja-JP" altLang="en-US" sz="1800" dirty="0"/>
                        <a:t>月</a:t>
                      </a:r>
                      <a:r>
                        <a:rPr lang="en-US" sz="1800" dirty="0"/>
                        <a:t>20</a:t>
                      </a:r>
                      <a:r>
                        <a:rPr lang="ja-JP" altLang="en-US" sz="1800" dirty="0"/>
                        <a:t>日～</a:t>
                      </a:r>
                      <a:r>
                        <a:rPr lang="en-US" sz="1800" dirty="0"/>
                        <a:t>30</a:t>
                      </a:r>
                      <a:r>
                        <a:rPr lang="ja-JP" altLang="en-US" sz="1800" dirty="0"/>
                        <a:t>日（鹿児島）</a:t>
                      </a:r>
                    </a:p>
                    <a:p>
                      <a:pPr algn="ctr"/>
                      <a:r>
                        <a:rPr lang="ja-JP" altLang="en-US" sz="1800" dirty="0"/>
                        <a:t>→オンライン開催</a:t>
                      </a:r>
                    </a:p>
                  </a:txBody>
                  <a:tcPr marL="51435" marR="51435" marT="0" marB="0" anchor="ctr"/>
                </a:tc>
                <a:tc>
                  <a:txBody>
                    <a:bodyPr/>
                    <a:lstStyle/>
                    <a:p>
                      <a:pPr algn="ctr"/>
                      <a:r>
                        <a:rPr lang="en-US" sz="1800" dirty="0"/>
                        <a:t>2021</a:t>
                      </a:r>
                      <a:r>
                        <a:rPr lang="ja-JP" altLang="en-US" sz="1800" dirty="0"/>
                        <a:t>年</a:t>
                      </a:r>
                      <a:r>
                        <a:rPr lang="en-US" sz="1800" dirty="0"/>
                        <a:t>12</a:t>
                      </a:r>
                      <a:r>
                        <a:rPr lang="ja-JP" altLang="en-US" sz="1800" dirty="0"/>
                        <a:t>月</a:t>
                      </a:r>
                      <a:r>
                        <a:rPr lang="en-US" sz="1800" dirty="0"/>
                        <a:t>2</a:t>
                      </a:r>
                      <a:r>
                        <a:rPr lang="ja-JP" altLang="en-US" sz="1800" dirty="0"/>
                        <a:t>～</a:t>
                      </a:r>
                      <a:r>
                        <a:rPr lang="en-US" sz="1800" dirty="0"/>
                        <a:t>4</a:t>
                      </a:r>
                      <a:r>
                        <a:rPr lang="ja-JP" altLang="en-US" sz="1800" dirty="0"/>
                        <a:t>日（津）</a:t>
                      </a:r>
                    </a:p>
                  </a:txBody>
                  <a:tcPr marL="51435" marR="51435" marT="0" marB="0" anchor="ctr"/>
                </a:tc>
                <a:extLst>
                  <a:ext uri="{0D108BD9-81ED-4DB2-BD59-A6C34878D82A}">
                    <a16:rowId xmlns:a16="http://schemas.microsoft.com/office/drawing/2014/main" val="869519442"/>
                  </a:ext>
                </a:extLst>
              </a:tr>
              <a:tr h="635787">
                <a:tc>
                  <a:txBody>
                    <a:bodyPr/>
                    <a:lstStyle/>
                    <a:p>
                      <a:pPr algn="ctr"/>
                      <a:r>
                        <a:rPr lang="ja-JP" altLang="en-US" sz="1800"/>
                        <a:t>日本疫学会</a:t>
                      </a:r>
                    </a:p>
                  </a:txBody>
                  <a:tcPr marL="51435" marR="51435" marT="0" marB="0" anchor="ctr"/>
                </a:tc>
                <a:tc>
                  <a:txBody>
                    <a:bodyPr/>
                    <a:lstStyle/>
                    <a:p>
                      <a:pPr algn="ctr"/>
                      <a:r>
                        <a:rPr lang="en-US" sz="1800" dirty="0"/>
                        <a:t>2021</a:t>
                      </a:r>
                      <a:r>
                        <a:rPr lang="ja-JP" altLang="en-US" sz="1800" dirty="0"/>
                        <a:t>年</a:t>
                      </a:r>
                      <a:r>
                        <a:rPr lang="en-US" sz="1800" dirty="0"/>
                        <a:t>1</a:t>
                      </a:r>
                      <a:r>
                        <a:rPr lang="ja-JP" altLang="en-US" sz="1800" dirty="0"/>
                        <a:t>月</a:t>
                      </a:r>
                      <a:r>
                        <a:rPr lang="en-US" sz="1800" dirty="0"/>
                        <a:t>27</a:t>
                      </a:r>
                      <a:r>
                        <a:rPr lang="ja-JP" altLang="en-US" sz="1800" dirty="0"/>
                        <a:t>日～</a:t>
                      </a:r>
                      <a:r>
                        <a:rPr lang="en-US" sz="1800" dirty="0"/>
                        <a:t>29</a:t>
                      </a:r>
                      <a:r>
                        <a:rPr lang="ja-JP" altLang="en-US" sz="1800" dirty="0"/>
                        <a:t>日</a:t>
                      </a:r>
                    </a:p>
                    <a:p>
                      <a:pPr algn="ctr"/>
                      <a:r>
                        <a:rPr lang="ja-JP" altLang="en-US" sz="1800" dirty="0"/>
                        <a:t>→</a:t>
                      </a:r>
                      <a:r>
                        <a:rPr lang="en-US" sz="1800" dirty="0"/>
                        <a:t>Web</a:t>
                      </a:r>
                      <a:r>
                        <a:rPr lang="ja-JP" altLang="en-US" sz="1800" dirty="0"/>
                        <a:t>開催</a:t>
                      </a:r>
                    </a:p>
                  </a:txBody>
                  <a:tcPr marL="51435" marR="51435" marT="0" marB="0" anchor="ctr"/>
                </a:tc>
                <a:tc>
                  <a:txBody>
                    <a:bodyPr/>
                    <a:lstStyle/>
                    <a:p>
                      <a:pPr algn="ctr"/>
                      <a:r>
                        <a:rPr lang="en-US" sz="1800" dirty="0"/>
                        <a:t> </a:t>
                      </a:r>
                      <a:r>
                        <a:rPr lang="en-US" altLang="ja-JP" sz="1800" dirty="0"/>
                        <a:t>2022</a:t>
                      </a:r>
                      <a:r>
                        <a:rPr lang="ja-JP" altLang="en-US" sz="1800" dirty="0"/>
                        <a:t>年</a:t>
                      </a:r>
                      <a:r>
                        <a:rPr lang="en-US" altLang="ja-JP" sz="1800" dirty="0"/>
                        <a:t>1</a:t>
                      </a:r>
                      <a:r>
                        <a:rPr lang="ja-JP" altLang="en-US" sz="1800" dirty="0"/>
                        <a:t>月</a:t>
                      </a:r>
                      <a:r>
                        <a:rPr lang="en-US" altLang="ja-JP" sz="1800" dirty="0"/>
                        <a:t>26</a:t>
                      </a:r>
                      <a:r>
                        <a:rPr lang="ja-JP" altLang="en-US" sz="1800" dirty="0"/>
                        <a:t>日～</a:t>
                      </a:r>
                      <a:r>
                        <a:rPr lang="en-US" altLang="ja-JP" sz="1800" dirty="0"/>
                        <a:t>28</a:t>
                      </a:r>
                      <a:r>
                        <a:rPr lang="ja-JP" altLang="en-US" sz="1800" dirty="0"/>
                        <a:t>日</a:t>
                      </a:r>
                      <a:endParaRPr lang="en-US" altLang="ja-JP" sz="1800" dirty="0"/>
                    </a:p>
                    <a:p>
                      <a:pPr algn="ctr"/>
                      <a:r>
                        <a:rPr lang="ja-JP" altLang="en-US" sz="1800" dirty="0"/>
                        <a:t>（未定）</a:t>
                      </a:r>
                    </a:p>
                  </a:txBody>
                  <a:tcPr marL="51435" marR="51435" marT="0" marB="0" anchor="ctr"/>
                </a:tc>
                <a:extLst>
                  <a:ext uri="{0D108BD9-81ED-4DB2-BD59-A6C34878D82A}">
                    <a16:rowId xmlns:a16="http://schemas.microsoft.com/office/drawing/2014/main" val="4021712172"/>
                  </a:ext>
                </a:extLst>
              </a:tr>
              <a:tr h="635787">
                <a:tc>
                  <a:txBody>
                    <a:bodyPr/>
                    <a:lstStyle/>
                    <a:p>
                      <a:pPr algn="ctr"/>
                      <a:r>
                        <a:rPr lang="ja-JP" altLang="en-US" sz="1800"/>
                        <a:t>日本公衆衛生学会</a:t>
                      </a:r>
                    </a:p>
                  </a:txBody>
                  <a:tcPr marL="51435" marR="51435" marT="0" marB="0" anchor="ctr"/>
                </a:tc>
                <a:tc>
                  <a:txBody>
                    <a:bodyPr/>
                    <a:lstStyle/>
                    <a:p>
                      <a:pPr algn="ctr"/>
                      <a:r>
                        <a:rPr lang="en-US" sz="1800" dirty="0"/>
                        <a:t>2020</a:t>
                      </a:r>
                      <a:r>
                        <a:rPr lang="ja-JP" altLang="en-US" sz="1800" dirty="0"/>
                        <a:t>年</a:t>
                      </a:r>
                      <a:r>
                        <a:rPr lang="en-US" sz="1800" dirty="0"/>
                        <a:t>10</a:t>
                      </a:r>
                      <a:r>
                        <a:rPr lang="ja-JP" altLang="en-US" sz="1800" dirty="0"/>
                        <a:t>月</a:t>
                      </a:r>
                      <a:r>
                        <a:rPr lang="en-US" sz="1800" dirty="0"/>
                        <a:t>20</a:t>
                      </a:r>
                      <a:r>
                        <a:rPr lang="ja-JP" altLang="en-US" sz="1800" dirty="0"/>
                        <a:t>日～</a:t>
                      </a:r>
                      <a:r>
                        <a:rPr lang="en-US" sz="1800" dirty="0"/>
                        <a:t>22</a:t>
                      </a:r>
                      <a:r>
                        <a:rPr lang="ja-JP" altLang="en-US" sz="1800" dirty="0"/>
                        <a:t>日（京都）</a:t>
                      </a:r>
                    </a:p>
                    <a:p>
                      <a:pPr algn="ctr"/>
                      <a:r>
                        <a:rPr lang="ja-JP" altLang="en-US" sz="1800" dirty="0"/>
                        <a:t>→オンライン開催</a:t>
                      </a:r>
                    </a:p>
                  </a:txBody>
                  <a:tcPr marL="51435" marR="51435" marT="0" marB="0" anchor="ctr"/>
                </a:tc>
                <a:tc>
                  <a:txBody>
                    <a:bodyPr/>
                    <a:lstStyle/>
                    <a:p>
                      <a:pPr algn="ctr"/>
                      <a:r>
                        <a:rPr lang="en-US" sz="1800" dirty="0"/>
                        <a:t>2021</a:t>
                      </a:r>
                      <a:r>
                        <a:rPr lang="ja-JP" altLang="en-US" sz="1800" dirty="0"/>
                        <a:t>年</a:t>
                      </a:r>
                      <a:r>
                        <a:rPr lang="en-US" sz="1800" dirty="0"/>
                        <a:t>9</a:t>
                      </a:r>
                      <a:r>
                        <a:rPr lang="ja-JP" altLang="en-US" sz="1800" dirty="0"/>
                        <a:t>月</a:t>
                      </a:r>
                      <a:r>
                        <a:rPr lang="en-US" sz="1800" dirty="0"/>
                        <a:t>29</a:t>
                      </a:r>
                      <a:r>
                        <a:rPr lang="ja-JP" altLang="en-US" sz="1800" dirty="0"/>
                        <a:t>日～</a:t>
                      </a:r>
                      <a:r>
                        <a:rPr lang="en-US" sz="1800" dirty="0"/>
                        <a:t>10</a:t>
                      </a:r>
                      <a:r>
                        <a:rPr lang="ja-JP" altLang="en-US" sz="1800" dirty="0"/>
                        <a:t>月</a:t>
                      </a:r>
                      <a:r>
                        <a:rPr lang="en-US" sz="1800" dirty="0"/>
                        <a:t>1</a:t>
                      </a:r>
                      <a:r>
                        <a:rPr lang="ja-JP" altLang="en-US" sz="1800" dirty="0"/>
                        <a:t>日</a:t>
                      </a:r>
                    </a:p>
                    <a:p>
                      <a:pPr algn="ctr"/>
                      <a:r>
                        <a:rPr lang="ja-JP" altLang="en-US" sz="1800" dirty="0"/>
                        <a:t>（東京）</a:t>
                      </a:r>
                    </a:p>
                  </a:txBody>
                  <a:tcPr marL="51435" marR="51435" marT="0" marB="0" anchor="ctr"/>
                </a:tc>
                <a:extLst>
                  <a:ext uri="{0D108BD9-81ED-4DB2-BD59-A6C34878D82A}">
                    <a16:rowId xmlns:a16="http://schemas.microsoft.com/office/drawing/2014/main" val="3753138828"/>
                  </a:ext>
                </a:extLst>
              </a:tr>
              <a:tr h="635787">
                <a:tc>
                  <a:txBody>
                    <a:bodyPr/>
                    <a:lstStyle/>
                    <a:p>
                      <a:pPr algn="ctr"/>
                      <a:r>
                        <a:rPr lang="ja-JP" altLang="en-US" sz="1800"/>
                        <a:t>日本災害医学会</a:t>
                      </a:r>
                    </a:p>
                  </a:txBody>
                  <a:tcPr marL="51435" marR="51435" marT="0" marB="0" anchor="ctr"/>
                </a:tc>
                <a:tc>
                  <a:txBody>
                    <a:bodyPr/>
                    <a:lstStyle/>
                    <a:p>
                      <a:pPr algn="ctr"/>
                      <a:r>
                        <a:rPr lang="en-US" sz="1800" dirty="0"/>
                        <a:t>2021</a:t>
                      </a:r>
                      <a:r>
                        <a:rPr lang="ja-JP" altLang="en-US" sz="1800"/>
                        <a:t>年</a:t>
                      </a:r>
                      <a:r>
                        <a:rPr lang="en-US" sz="1800" dirty="0"/>
                        <a:t>3</a:t>
                      </a:r>
                      <a:r>
                        <a:rPr lang="ja-JP" altLang="en-US" sz="1800"/>
                        <a:t>月</a:t>
                      </a:r>
                      <a:r>
                        <a:rPr lang="en-US" sz="1800" dirty="0"/>
                        <a:t>15</a:t>
                      </a:r>
                      <a:r>
                        <a:rPr lang="ja-JP" altLang="en-US" sz="1800"/>
                        <a:t>日～</a:t>
                      </a:r>
                      <a:r>
                        <a:rPr lang="en-US" sz="1800" dirty="0"/>
                        <a:t>17</a:t>
                      </a:r>
                      <a:r>
                        <a:rPr lang="ja-JP" altLang="en-US" sz="1800"/>
                        <a:t>日（東京）</a:t>
                      </a:r>
                    </a:p>
                  </a:txBody>
                  <a:tcPr marL="51435" marR="51435" marT="0" marB="0" anchor="ctr"/>
                </a:tc>
                <a:tc>
                  <a:txBody>
                    <a:bodyPr/>
                    <a:lstStyle/>
                    <a:p>
                      <a:pPr algn="ctr"/>
                      <a:r>
                        <a:rPr lang="en-US" sz="1800" dirty="0"/>
                        <a:t>2022</a:t>
                      </a:r>
                      <a:r>
                        <a:rPr lang="ja-JP" altLang="en-US" sz="1800" dirty="0"/>
                        <a:t>年</a:t>
                      </a:r>
                      <a:r>
                        <a:rPr lang="en-US" sz="1800" dirty="0"/>
                        <a:t>3</a:t>
                      </a:r>
                      <a:r>
                        <a:rPr lang="ja-JP" altLang="en-US" sz="1800" dirty="0"/>
                        <a:t>月</a:t>
                      </a:r>
                      <a:r>
                        <a:rPr lang="en-US" sz="1800" dirty="0"/>
                        <a:t>2</a:t>
                      </a:r>
                      <a:r>
                        <a:rPr lang="ja-JP" altLang="en-US" sz="1800" dirty="0"/>
                        <a:t>日～</a:t>
                      </a:r>
                      <a:r>
                        <a:rPr lang="en-US" sz="1800" dirty="0"/>
                        <a:t>5</a:t>
                      </a:r>
                      <a:r>
                        <a:rPr lang="ja-JP" altLang="en-US" sz="1800" dirty="0"/>
                        <a:t>日（広島）</a:t>
                      </a:r>
                    </a:p>
                  </a:txBody>
                  <a:tcPr marL="51435" marR="51435" marT="0" marB="0" anchor="ctr"/>
                </a:tc>
                <a:extLst>
                  <a:ext uri="{0D108BD9-81ED-4DB2-BD59-A6C34878D82A}">
                    <a16:rowId xmlns:a16="http://schemas.microsoft.com/office/drawing/2014/main" val="1277404268"/>
                  </a:ext>
                </a:extLst>
              </a:tr>
              <a:tr h="635787">
                <a:tc>
                  <a:txBody>
                    <a:bodyPr/>
                    <a:lstStyle/>
                    <a:p>
                      <a:pPr algn="ctr"/>
                      <a:r>
                        <a:rPr lang="ja-JP" altLang="en-US" sz="1800"/>
                        <a:t>日本医療・病院管理学会</a:t>
                      </a:r>
                    </a:p>
                  </a:txBody>
                  <a:tcPr marL="51435" marR="51435" marT="0" marB="0" anchor="ctr"/>
                </a:tc>
                <a:tc>
                  <a:txBody>
                    <a:bodyPr/>
                    <a:lstStyle/>
                    <a:p>
                      <a:pPr algn="ctr"/>
                      <a:r>
                        <a:rPr lang="en-US" sz="1800" dirty="0"/>
                        <a:t>2020</a:t>
                      </a:r>
                      <a:r>
                        <a:rPr lang="ja-JP" altLang="en-US" sz="1800" dirty="0"/>
                        <a:t>年</a:t>
                      </a:r>
                      <a:r>
                        <a:rPr lang="en-US" sz="1800" dirty="0"/>
                        <a:t>10</a:t>
                      </a:r>
                      <a:r>
                        <a:rPr lang="ja-JP" altLang="en-US" sz="1800" dirty="0"/>
                        <a:t>月</a:t>
                      </a:r>
                      <a:r>
                        <a:rPr lang="en-US" sz="1800" dirty="0"/>
                        <a:t>2</a:t>
                      </a:r>
                      <a:r>
                        <a:rPr lang="ja-JP" altLang="en-US" sz="1800" dirty="0"/>
                        <a:t>日～</a:t>
                      </a:r>
                      <a:r>
                        <a:rPr lang="en-US" sz="1800" dirty="0"/>
                        <a:t>4</a:t>
                      </a:r>
                      <a:r>
                        <a:rPr lang="ja-JP" altLang="en-US" sz="1800" dirty="0"/>
                        <a:t>日（福岡）</a:t>
                      </a:r>
                    </a:p>
                    <a:p>
                      <a:pPr algn="ctr"/>
                      <a:r>
                        <a:rPr lang="ja-JP" altLang="en-US" sz="1800" dirty="0"/>
                        <a:t>→</a:t>
                      </a:r>
                      <a:r>
                        <a:rPr lang="en-US" altLang="ja-JP" sz="1800" dirty="0"/>
                        <a:t>Web</a:t>
                      </a:r>
                      <a:r>
                        <a:rPr lang="ja-JP" altLang="en-US" sz="1800" dirty="0"/>
                        <a:t>開催</a:t>
                      </a:r>
                    </a:p>
                  </a:txBody>
                  <a:tcPr marL="51435" marR="51435" marT="0" marB="0" anchor="ctr"/>
                </a:tc>
                <a:tc>
                  <a:txBody>
                    <a:bodyPr/>
                    <a:lstStyle/>
                    <a:p>
                      <a:pPr algn="ctr"/>
                      <a:r>
                        <a:rPr lang="en-US" sz="1800" dirty="0"/>
                        <a:t>2021</a:t>
                      </a:r>
                      <a:r>
                        <a:rPr lang="ja-JP" altLang="en-US" sz="1800" dirty="0"/>
                        <a:t>年</a:t>
                      </a:r>
                      <a:r>
                        <a:rPr lang="en-US" sz="1800" dirty="0"/>
                        <a:t>10</a:t>
                      </a:r>
                      <a:r>
                        <a:rPr lang="ja-JP" altLang="en-US" sz="1800" dirty="0"/>
                        <a:t>月</a:t>
                      </a:r>
                      <a:r>
                        <a:rPr lang="en-US" sz="1800" dirty="0"/>
                        <a:t>29</a:t>
                      </a:r>
                      <a:r>
                        <a:rPr lang="ja-JP" altLang="en-US" sz="1800" dirty="0"/>
                        <a:t>日～</a:t>
                      </a:r>
                      <a:r>
                        <a:rPr lang="en-US" sz="1800" dirty="0"/>
                        <a:t>31</a:t>
                      </a:r>
                      <a:r>
                        <a:rPr lang="ja-JP" altLang="en-US" sz="1800" dirty="0"/>
                        <a:t>日</a:t>
                      </a:r>
                      <a:endParaRPr lang="en-US" altLang="ja-JP" sz="1800" dirty="0"/>
                    </a:p>
                    <a:p>
                      <a:pPr algn="ctr"/>
                      <a:r>
                        <a:rPr lang="ja-JP" altLang="en-US" sz="1800" dirty="0"/>
                        <a:t>（東京）</a:t>
                      </a:r>
                    </a:p>
                  </a:txBody>
                  <a:tcPr marL="51435" marR="51435" marT="0" marB="0" anchor="ctr"/>
                </a:tc>
                <a:extLst>
                  <a:ext uri="{0D108BD9-81ED-4DB2-BD59-A6C34878D82A}">
                    <a16:rowId xmlns:a16="http://schemas.microsoft.com/office/drawing/2014/main" val="1277324609"/>
                  </a:ext>
                </a:extLst>
              </a:tr>
              <a:tr h="635787">
                <a:tc>
                  <a:txBody>
                    <a:bodyPr/>
                    <a:lstStyle/>
                    <a:p>
                      <a:pPr algn="ctr"/>
                      <a:r>
                        <a:rPr lang="ja-JP" altLang="en-US" sz="1800" dirty="0"/>
                        <a:t>日本職業・災害医学会</a:t>
                      </a:r>
                    </a:p>
                  </a:txBody>
                  <a:tcPr marL="51435" marR="51435" marT="0" marB="0" anchor="ctr"/>
                </a:tc>
                <a:tc>
                  <a:txBody>
                    <a:bodyPr/>
                    <a:lstStyle/>
                    <a:p>
                      <a:pPr algn="ctr"/>
                      <a:r>
                        <a:rPr lang="en-US" sz="1800" dirty="0"/>
                        <a:t>2020</a:t>
                      </a:r>
                      <a:r>
                        <a:rPr lang="ja-JP" altLang="en-US" sz="1800" dirty="0"/>
                        <a:t>年</a:t>
                      </a:r>
                      <a:r>
                        <a:rPr lang="en-US" sz="1800" dirty="0"/>
                        <a:t>12</a:t>
                      </a:r>
                      <a:r>
                        <a:rPr lang="ja-JP" altLang="en-US" sz="1800" dirty="0"/>
                        <a:t>月</a:t>
                      </a:r>
                      <a:r>
                        <a:rPr lang="en-US" sz="1800" dirty="0"/>
                        <a:t>5</a:t>
                      </a:r>
                      <a:r>
                        <a:rPr lang="ja-JP" altLang="en-US" sz="1800" dirty="0"/>
                        <a:t>日～</a:t>
                      </a:r>
                      <a:r>
                        <a:rPr lang="en-US" sz="1800" dirty="0"/>
                        <a:t>6</a:t>
                      </a:r>
                      <a:r>
                        <a:rPr lang="ja-JP" altLang="en-US" sz="1800" dirty="0"/>
                        <a:t>日（浜松）</a:t>
                      </a:r>
                    </a:p>
                    <a:p>
                      <a:pPr algn="ctr"/>
                      <a:r>
                        <a:rPr lang="ja-JP" altLang="en-US" sz="1800" dirty="0"/>
                        <a:t>→誌上開催</a:t>
                      </a:r>
                    </a:p>
                  </a:txBody>
                  <a:tcPr marL="51435" marR="51435" marT="0" marB="0" anchor="ctr"/>
                </a:tc>
                <a:tc>
                  <a:txBody>
                    <a:bodyPr/>
                    <a:lstStyle/>
                    <a:p>
                      <a:pPr algn="ctr"/>
                      <a:r>
                        <a:rPr lang="en-US" altLang="ja-JP" sz="1800" dirty="0"/>
                        <a:t>2021</a:t>
                      </a:r>
                      <a:r>
                        <a:rPr lang="ja-JP" altLang="en-US" sz="1800" dirty="0"/>
                        <a:t>年</a:t>
                      </a:r>
                      <a:r>
                        <a:rPr lang="en-US" altLang="ja-JP" sz="1800" dirty="0"/>
                        <a:t>11</a:t>
                      </a:r>
                      <a:r>
                        <a:rPr lang="ja-JP" altLang="en-US" sz="1800" dirty="0"/>
                        <a:t>月</a:t>
                      </a:r>
                      <a:r>
                        <a:rPr lang="en-US" altLang="ja-JP" sz="1800" dirty="0"/>
                        <a:t>27</a:t>
                      </a:r>
                      <a:r>
                        <a:rPr lang="ja-JP" altLang="en-US" sz="1800" dirty="0"/>
                        <a:t>日～</a:t>
                      </a:r>
                      <a:r>
                        <a:rPr lang="en-US" altLang="ja-JP" sz="1800" dirty="0"/>
                        <a:t>28</a:t>
                      </a:r>
                      <a:r>
                        <a:rPr lang="ja-JP" altLang="en-US" sz="1800" dirty="0"/>
                        <a:t>日</a:t>
                      </a:r>
                      <a:endParaRPr lang="en-US" altLang="ja-JP" sz="1800" dirty="0"/>
                    </a:p>
                    <a:p>
                      <a:pPr algn="ctr"/>
                      <a:r>
                        <a:rPr lang="ja-JP" altLang="en-US" sz="1800" dirty="0"/>
                        <a:t>（東京）</a:t>
                      </a:r>
                      <a:r>
                        <a:rPr lang="en-US" sz="1800" dirty="0"/>
                        <a:t> </a:t>
                      </a:r>
                      <a:endParaRPr lang="ja-JP" altLang="en-US" sz="1800" dirty="0"/>
                    </a:p>
                  </a:txBody>
                  <a:tcPr marL="51435" marR="51435" marT="0" marB="0" anchor="ctr"/>
                </a:tc>
                <a:extLst>
                  <a:ext uri="{0D108BD9-81ED-4DB2-BD59-A6C34878D82A}">
                    <a16:rowId xmlns:a16="http://schemas.microsoft.com/office/drawing/2014/main" val="1767164506"/>
                  </a:ext>
                </a:extLst>
              </a:tr>
            </a:tbl>
          </a:graphicData>
        </a:graphic>
      </p:graphicFrame>
      <p:sp>
        <p:nvSpPr>
          <p:cNvPr id="7" name="Rectangle 1">
            <a:extLst>
              <a:ext uri="{FF2B5EF4-FFF2-40B4-BE49-F238E27FC236}">
                <a16:creationId xmlns:a16="http://schemas.microsoft.com/office/drawing/2014/main" id="{066704B3-C516-4B2B-B150-340A4F973CC2}"/>
              </a:ext>
            </a:extLst>
          </p:cNvPr>
          <p:cNvSpPr>
            <a:spLocks noChangeArrowheads="1"/>
          </p:cNvSpPr>
          <p:nvPr/>
        </p:nvSpPr>
        <p:spPr bwMode="auto">
          <a:xfrm>
            <a:off x="0" y="0"/>
            <a:ext cx="3729226"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r>
              <a:rPr lang="ja-JP" altLang="ja-JP" sz="2800" dirty="0"/>
              <a:t>【学会総会の開催時期】</a:t>
            </a:r>
          </a:p>
        </p:txBody>
      </p:sp>
    </p:spTree>
    <p:extLst>
      <p:ext uri="{BB962C8B-B14F-4D97-AF65-F5344CB8AC3E}">
        <p14:creationId xmlns:p14="http://schemas.microsoft.com/office/powerpoint/2010/main" val="2290828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B140EC0-05C6-4BFF-9F1C-43FB096EC52D}"/>
              </a:ext>
            </a:extLst>
          </p:cNvPr>
          <p:cNvSpPr txBox="1"/>
          <p:nvPr/>
        </p:nvSpPr>
        <p:spPr>
          <a:xfrm>
            <a:off x="121919" y="1089234"/>
            <a:ext cx="8900160" cy="2369880"/>
          </a:xfrm>
          <a:prstGeom prst="rect">
            <a:avLst/>
          </a:prstGeom>
          <a:solidFill>
            <a:schemeClr val="bg1"/>
          </a:solidFill>
        </p:spPr>
        <p:txBody>
          <a:bodyPr wrap="square">
            <a:spAutoFit/>
          </a:bodyPr>
          <a:lstStyle/>
          <a:p>
            <a:pPr algn="just"/>
            <a:r>
              <a:rPr lang="en-US" altLang="ja-JP" sz="2800" kern="100" dirty="0">
                <a:effectLst/>
                <a:latin typeface="ＭＳ Ｐゴシック" panose="020B0600070205080204" pitchFamily="50" charset="-128"/>
                <a:cs typeface="Times New Roman" panose="02020603050405020304" pitchFamily="18" charset="0"/>
              </a:rPr>
              <a:t>2021</a:t>
            </a:r>
            <a:r>
              <a:rPr lang="ja-JP" altLang="ja-JP" sz="2800" kern="100" dirty="0">
                <a:effectLst/>
                <a:latin typeface="ＭＳ Ｐゴシック" panose="020B0600070205080204" pitchFamily="50" charset="-128"/>
                <a:cs typeface="Times New Roman" panose="02020603050405020304" pitchFamily="18" charset="0"/>
              </a:rPr>
              <a:t>年 </a:t>
            </a:r>
            <a:r>
              <a:rPr lang="en-US" altLang="ja-JP" sz="2800" kern="100" dirty="0">
                <a:effectLst/>
                <a:latin typeface="ＭＳ Ｐゴシック" panose="020B0600070205080204" pitchFamily="50" charset="-128"/>
                <a:cs typeface="Times New Roman" panose="02020603050405020304" pitchFamily="18" charset="0"/>
              </a:rPr>
              <a:t>3</a:t>
            </a:r>
            <a:r>
              <a:rPr lang="ja-JP" altLang="ja-JP" sz="2800" kern="100" dirty="0">
                <a:effectLst/>
                <a:latin typeface="ＭＳ Ｐゴシック" panose="020B0600070205080204" pitchFamily="50" charset="-128"/>
                <a:cs typeface="Times New Roman" panose="02020603050405020304" pitchFamily="18" charset="0"/>
              </a:rPr>
              <a:t>月　更新の案内</a:t>
            </a:r>
          </a:p>
          <a:p>
            <a:pPr algn="just"/>
            <a:endParaRPr lang="ja-JP" altLang="en-US" sz="1200" kern="100" dirty="0">
              <a:effectLst/>
              <a:latin typeface="ＭＳ Ｐゴシック" panose="020B0600070205080204" pitchFamily="50" charset="-128"/>
              <a:cs typeface="Times New Roman" panose="02020603050405020304" pitchFamily="18" charset="0"/>
            </a:endParaRPr>
          </a:p>
          <a:p>
            <a:pPr algn="just"/>
            <a:r>
              <a:rPr lang="en-US" altLang="ja-JP" sz="2800" kern="100" dirty="0">
                <a:effectLst/>
                <a:latin typeface="ＭＳ Ｐゴシック" panose="020B0600070205080204" pitchFamily="50" charset="-128"/>
                <a:cs typeface="Times New Roman" panose="02020603050405020304" pitchFamily="18" charset="0"/>
              </a:rPr>
              <a:t>2021</a:t>
            </a:r>
            <a:r>
              <a:rPr lang="ja-JP" altLang="ja-JP" sz="2800" kern="100" dirty="0">
                <a:effectLst/>
                <a:latin typeface="ＭＳ Ｐゴシック" panose="020B0600070205080204" pitchFamily="50" charset="-128"/>
                <a:cs typeface="Times New Roman" panose="02020603050405020304" pitchFamily="18" charset="0"/>
              </a:rPr>
              <a:t>年 </a:t>
            </a:r>
            <a:r>
              <a:rPr lang="en-US" altLang="ja-JP" sz="2800" kern="100" dirty="0">
                <a:effectLst/>
                <a:latin typeface="ＭＳ Ｐゴシック" panose="020B0600070205080204" pitchFamily="50" charset="-128"/>
                <a:cs typeface="Times New Roman" panose="02020603050405020304" pitchFamily="18" charset="0"/>
              </a:rPr>
              <a:t>6</a:t>
            </a:r>
            <a:r>
              <a:rPr lang="ja-JP" altLang="ja-JP" sz="2800" kern="100" dirty="0">
                <a:effectLst/>
                <a:latin typeface="ＭＳ Ｐゴシック" panose="020B0600070205080204" pitchFamily="50" charset="-128"/>
                <a:cs typeface="Times New Roman" panose="02020603050405020304" pitchFamily="18" charset="0"/>
              </a:rPr>
              <a:t>月　更新受付を開始</a:t>
            </a:r>
          </a:p>
          <a:p>
            <a:pPr algn="just"/>
            <a:endParaRPr lang="ja-JP" altLang="en-US" sz="1200" kern="100" dirty="0">
              <a:effectLst/>
              <a:latin typeface="ＭＳ Ｐゴシック" panose="020B0600070205080204" pitchFamily="50" charset="-128"/>
              <a:cs typeface="Times New Roman" panose="02020603050405020304" pitchFamily="18" charset="0"/>
            </a:endParaRPr>
          </a:p>
          <a:p>
            <a:pPr algn="just"/>
            <a:r>
              <a:rPr lang="en-US" altLang="ja-JP" sz="2800" kern="100" dirty="0">
                <a:effectLst/>
                <a:latin typeface="ＭＳ Ｐゴシック" panose="020B0600070205080204" pitchFamily="50" charset="-128"/>
                <a:cs typeface="Times New Roman" panose="02020603050405020304" pitchFamily="18" charset="0"/>
              </a:rPr>
              <a:t>2021</a:t>
            </a:r>
            <a:r>
              <a:rPr lang="ja-JP" altLang="ja-JP" sz="2800" kern="100" dirty="0">
                <a:effectLst/>
                <a:latin typeface="ＭＳ Ｐゴシック" panose="020B0600070205080204" pitchFamily="50" charset="-128"/>
                <a:cs typeface="Times New Roman" panose="02020603050405020304" pitchFamily="18" charset="0"/>
              </a:rPr>
              <a:t>年</a:t>
            </a:r>
            <a:r>
              <a:rPr lang="en-US" altLang="ja-JP" sz="2800" kern="100" dirty="0">
                <a:effectLst/>
                <a:latin typeface="ＭＳ Ｐゴシック" panose="020B0600070205080204" pitchFamily="50" charset="-128"/>
                <a:cs typeface="Times New Roman" panose="02020603050405020304" pitchFamily="18" charset="0"/>
              </a:rPr>
              <a:t>11</a:t>
            </a:r>
            <a:r>
              <a:rPr lang="ja-JP" altLang="ja-JP" sz="2800" kern="100" dirty="0">
                <a:effectLst/>
                <a:latin typeface="ＭＳ Ｐゴシック" panose="020B0600070205080204" pitchFamily="50" charset="-128"/>
                <a:cs typeface="Times New Roman" panose="02020603050405020304" pitchFamily="18" charset="0"/>
              </a:rPr>
              <a:t>月～</a:t>
            </a:r>
            <a:r>
              <a:rPr lang="en-US" altLang="ja-JP" sz="2800" kern="100" dirty="0">
                <a:effectLst/>
                <a:latin typeface="ＭＳ Ｐゴシック" panose="020B0600070205080204" pitchFamily="50" charset="-128"/>
                <a:cs typeface="Times New Roman" panose="02020603050405020304" pitchFamily="18" charset="0"/>
              </a:rPr>
              <a:t>2022</a:t>
            </a:r>
            <a:r>
              <a:rPr lang="ja-JP" altLang="ja-JP" sz="2800" kern="100" dirty="0">
                <a:effectLst/>
                <a:latin typeface="ＭＳ Ｐゴシック" panose="020B0600070205080204" pitchFamily="50" charset="-128"/>
                <a:cs typeface="Times New Roman" panose="02020603050405020304" pitchFamily="18" charset="0"/>
              </a:rPr>
              <a:t>年２月　審査</a:t>
            </a:r>
          </a:p>
          <a:p>
            <a:pPr algn="just"/>
            <a:endParaRPr lang="ja-JP" altLang="en-US" sz="1200" kern="100" dirty="0">
              <a:effectLst/>
              <a:latin typeface="ＭＳ Ｐゴシック" panose="020B0600070205080204" pitchFamily="50" charset="-128"/>
              <a:cs typeface="Times New Roman" panose="02020603050405020304" pitchFamily="18" charset="0"/>
            </a:endParaRPr>
          </a:p>
          <a:p>
            <a:pPr algn="just"/>
            <a:r>
              <a:rPr lang="en-US" altLang="ja-JP" sz="2800" kern="100" dirty="0">
                <a:effectLst/>
                <a:latin typeface="ＭＳ Ｐゴシック" panose="020B0600070205080204" pitchFamily="50" charset="-128"/>
                <a:cs typeface="Times New Roman" panose="02020603050405020304" pitchFamily="18" charset="0"/>
              </a:rPr>
              <a:t>2022</a:t>
            </a:r>
            <a:r>
              <a:rPr lang="ja-JP" altLang="ja-JP" sz="2800" kern="100" dirty="0">
                <a:effectLst/>
                <a:latin typeface="ＭＳ Ｐゴシック" panose="020B0600070205080204" pitchFamily="50" charset="-128"/>
                <a:cs typeface="Times New Roman" panose="02020603050405020304" pitchFamily="18" charset="0"/>
              </a:rPr>
              <a:t>年 </a:t>
            </a:r>
            <a:r>
              <a:rPr lang="en-US" altLang="ja-JP" sz="2800" kern="100" dirty="0">
                <a:effectLst/>
                <a:latin typeface="ＭＳ Ｐゴシック" panose="020B0600070205080204" pitchFamily="50" charset="-128"/>
                <a:cs typeface="Times New Roman" panose="02020603050405020304" pitchFamily="18" charset="0"/>
              </a:rPr>
              <a:t>3</a:t>
            </a:r>
            <a:r>
              <a:rPr lang="ja-JP" altLang="ja-JP" sz="2800" kern="100" dirty="0">
                <a:effectLst/>
                <a:latin typeface="ＭＳ Ｐゴシック" panose="020B0600070205080204" pitchFamily="50" charset="-128"/>
                <a:cs typeface="Times New Roman" panose="02020603050405020304" pitchFamily="18" charset="0"/>
              </a:rPr>
              <a:t>月　社会医学系専門医協会理事会において認定</a:t>
            </a:r>
          </a:p>
        </p:txBody>
      </p:sp>
      <p:sp>
        <p:nvSpPr>
          <p:cNvPr id="5" name="テキスト ボックス 4">
            <a:extLst>
              <a:ext uri="{FF2B5EF4-FFF2-40B4-BE49-F238E27FC236}">
                <a16:creationId xmlns:a16="http://schemas.microsoft.com/office/drawing/2014/main" id="{03A02B8E-B62E-4039-9AD1-3DEB8FD36CE1}"/>
              </a:ext>
            </a:extLst>
          </p:cNvPr>
          <p:cNvSpPr txBox="1"/>
          <p:nvPr/>
        </p:nvSpPr>
        <p:spPr>
          <a:xfrm>
            <a:off x="1732280" y="254000"/>
            <a:ext cx="5679440" cy="584775"/>
          </a:xfrm>
          <a:prstGeom prst="rect">
            <a:avLst/>
          </a:prstGeom>
          <a:solidFill>
            <a:srgbClr val="FFFFCC"/>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0" i="0" strike="noStrike" kern="100" cap="none" spc="0" normalizeH="0" baseline="0" noProof="0" dirty="0">
                <a:ln>
                  <a:noFill/>
                </a:ln>
                <a:solidFill>
                  <a:prstClr val="black"/>
                </a:solidFill>
                <a:effectLst/>
                <a:uLnTx/>
                <a:uFillTx/>
                <a:latin typeface="ＭＳ Ｐゴシック" panose="020B0600070205080204" pitchFamily="50" charset="-128"/>
                <a:cs typeface="Times New Roman" panose="02020603050405020304" pitchFamily="18" charset="0"/>
              </a:rPr>
              <a:t>今後の</a:t>
            </a:r>
            <a:r>
              <a:rPr kumimoji="1" lang="ja-JP" altLang="ja-JP" sz="3200" b="0" i="0" strike="noStrike" kern="100" cap="none" spc="0" normalizeH="0" baseline="0" noProof="0" dirty="0">
                <a:ln>
                  <a:noFill/>
                </a:ln>
                <a:solidFill>
                  <a:prstClr val="black"/>
                </a:solidFill>
                <a:effectLst/>
                <a:uLnTx/>
                <a:uFillTx/>
                <a:latin typeface="ＭＳ Ｐゴシック" panose="020B0600070205080204" pitchFamily="50" charset="-128"/>
                <a:cs typeface="Times New Roman" panose="02020603050405020304" pitchFamily="18" charset="0"/>
              </a:rPr>
              <a:t>タイムスケジュール</a:t>
            </a:r>
          </a:p>
        </p:txBody>
      </p:sp>
      <p:sp>
        <p:nvSpPr>
          <p:cNvPr id="11" name="テキスト ボックス 10">
            <a:extLst>
              <a:ext uri="{FF2B5EF4-FFF2-40B4-BE49-F238E27FC236}">
                <a16:creationId xmlns:a16="http://schemas.microsoft.com/office/drawing/2014/main" id="{C1F413C9-4BBC-4453-8D54-012A03EEBA28}"/>
              </a:ext>
            </a:extLst>
          </p:cNvPr>
          <p:cNvSpPr txBox="1"/>
          <p:nvPr/>
        </p:nvSpPr>
        <p:spPr>
          <a:xfrm>
            <a:off x="988059" y="3709573"/>
            <a:ext cx="7167880" cy="523220"/>
          </a:xfrm>
          <a:prstGeom prst="rect">
            <a:avLst/>
          </a:prstGeom>
          <a:solidFill>
            <a:srgbClr val="FFFFCC"/>
          </a:solidFill>
        </p:spPr>
        <p:txBody>
          <a:bodyPr wrap="square">
            <a:spAutoFit/>
          </a:bodyPr>
          <a:lstStyle/>
          <a:p>
            <a:r>
              <a:rPr kumimoji="1" lang="ja-JP" altLang="en-US" sz="2800" dirty="0">
                <a:solidFill>
                  <a:srgbClr val="FF0000"/>
                </a:solidFill>
              </a:rPr>
              <a:t>最新情報</a:t>
            </a:r>
            <a:r>
              <a:rPr kumimoji="1" lang="ja-JP" altLang="en-US" sz="2800" dirty="0"/>
              <a:t>は社会医学系専門医協会ＨＰで</a:t>
            </a:r>
            <a:endParaRPr kumimoji="1" lang="en-US" altLang="ja-JP" sz="2800" dirty="0"/>
          </a:p>
        </p:txBody>
      </p:sp>
      <p:sp>
        <p:nvSpPr>
          <p:cNvPr id="13" name="正方形/長方形 12">
            <a:extLst>
              <a:ext uri="{FF2B5EF4-FFF2-40B4-BE49-F238E27FC236}">
                <a16:creationId xmlns:a16="http://schemas.microsoft.com/office/drawing/2014/main" id="{72CA15B6-3D0B-4A3E-AD1C-EE9FDF6CD9AE}"/>
              </a:ext>
            </a:extLst>
          </p:cNvPr>
          <p:cNvSpPr/>
          <p:nvPr/>
        </p:nvSpPr>
        <p:spPr>
          <a:xfrm>
            <a:off x="824255" y="4483252"/>
            <a:ext cx="7495487" cy="175432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最新情報は</a:t>
            </a:r>
            <a:r>
              <a:rPr kumimoji="1" lang="en-US" altLang="ja-JP"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Web</a:t>
            </a: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で　「社会医学系専門医」で検索</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　　　または　</a:t>
            </a:r>
            <a:r>
              <a:rPr kumimoji="1" lang="en-US" altLang="ja-JP"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http://shakai-senmon-i.umin.jp/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お問い合わせは</a:t>
            </a:r>
            <a:r>
              <a:rPr kumimoji="1" lang="en-US" altLang="ja-JP"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E-mail</a:t>
            </a: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で</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　</a:t>
            </a:r>
            <a:r>
              <a:rPr lang="en-US" altLang="ja-JP" sz="2400" dirty="0">
                <a:solidFill>
                  <a:srgbClr val="000000"/>
                </a:solidFill>
                <a:latin typeface="HG丸ｺﾞｼｯｸM-PRO" pitchFamily="49" charset="-128"/>
                <a:ea typeface="HG丸ｺﾞｼｯｸM-PRO" pitchFamily="49" charset="-128"/>
              </a:rPr>
              <a:t>senmonshakaii-office@umin.ac.jp</a:t>
            </a:r>
            <a:endParaRPr kumimoji="1" lang="en-US" altLang="ja-JP" sz="24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endParaRPr>
          </a:p>
        </p:txBody>
      </p:sp>
    </p:spTree>
    <p:extLst>
      <p:ext uri="{BB962C8B-B14F-4D97-AF65-F5344CB8AC3E}">
        <p14:creationId xmlns:p14="http://schemas.microsoft.com/office/powerpoint/2010/main" val="247449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7857" y="425864"/>
            <a:ext cx="7497762" cy="635000"/>
          </a:xfrm>
        </p:spPr>
        <p:txBody>
          <a:bodyPr/>
          <a:lstStyle/>
          <a:p>
            <a:r>
              <a:rPr lang="ja-JP" altLang="ja-JP" dirty="0"/>
              <a:t>本領域の専門医のコア・コンピテンシー</a:t>
            </a:r>
            <a:r>
              <a:rPr lang="ja-JP" altLang="en-US" dirty="0"/>
              <a:t>と有すべき専門知識</a:t>
            </a:r>
            <a:endParaRPr kumimoji="1" lang="ja-JP" altLang="en-US" dirty="0"/>
          </a:p>
        </p:txBody>
      </p:sp>
      <p:sp>
        <p:nvSpPr>
          <p:cNvPr id="4" name="角丸四角形 3"/>
          <p:cNvSpPr/>
          <p:nvPr/>
        </p:nvSpPr>
        <p:spPr bwMode="auto">
          <a:xfrm>
            <a:off x="238543" y="2067340"/>
            <a:ext cx="4880113" cy="4507395"/>
          </a:xfrm>
          <a:prstGeom prst="roundRect">
            <a:avLst>
              <a:gd name="adj" fmla="val 9418"/>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lvl="0" defTabSz="1001713">
              <a:spcBef>
                <a:spcPct val="20000"/>
              </a:spcBef>
              <a:buClr>
                <a:srgbClr val="3333CC"/>
              </a:buClr>
              <a:buSzPct val="60000"/>
            </a:pPr>
            <a:r>
              <a:rPr lang="ja-JP" altLang="ja-JP" sz="2600" kern="0" dirty="0">
                <a:solidFill>
                  <a:srgbClr val="000000"/>
                </a:solidFill>
              </a:rPr>
              <a:t>１．基礎的な臨床能力</a:t>
            </a:r>
            <a:endParaRPr lang="en-US" altLang="ja-JP" sz="2600" kern="0" dirty="0">
              <a:solidFill>
                <a:srgbClr val="000000"/>
              </a:solidFill>
            </a:endParaRPr>
          </a:p>
          <a:p>
            <a:pPr lvl="0" defTabSz="1001713">
              <a:spcBef>
                <a:spcPct val="20000"/>
              </a:spcBef>
              <a:buClr>
                <a:srgbClr val="3333CC"/>
              </a:buClr>
              <a:buSzPct val="60000"/>
            </a:pPr>
            <a:r>
              <a:rPr lang="ja-JP" altLang="ja-JP" sz="2600" kern="0" dirty="0">
                <a:solidFill>
                  <a:srgbClr val="000000"/>
                </a:solidFill>
              </a:rPr>
              <a:t>２．分析評価能力</a:t>
            </a:r>
          </a:p>
          <a:p>
            <a:pPr lvl="0" defTabSz="1001713">
              <a:spcBef>
                <a:spcPct val="20000"/>
              </a:spcBef>
              <a:buClr>
                <a:srgbClr val="3333CC"/>
              </a:buClr>
              <a:buSzPct val="60000"/>
            </a:pPr>
            <a:r>
              <a:rPr lang="ja-JP" altLang="ja-JP" sz="2600" kern="0" dirty="0">
                <a:solidFill>
                  <a:srgbClr val="000000"/>
                </a:solidFill>
              </a:rPr>
              <a:t>３．</a:t>
            </a:r>
            <a:r>
              <a:rPr lang="ja-JP" altLang="en-US" sz="2600" kern="0" dirty="0">
                <a:solidFill>
                  <a:schemeClr val="tx1"/>
                </a:solidFill>
              </a:rPr>
              <a:t>事業・組織管理</a:t>
            </a:r>
            <a:r>
              <a:rPr lang="ja-JP" altLang="ja-JP" sz="2600" kern="0" dirty="0">
                <a:solidFill>
                  <a:schemeClr val="tx1"/>
                </a:solidFill>
              </a:rPr>
              <a:t>能力</a:t>
            </a:r>
          </a:p>
          <a:p>
            <a:pPr lvl="0" defTabSz="1001713">
              <a:spcBef>
                <a:spcPct val="20000"/>
              </a:spcBef>
              <a:buClr>
                <a:srgbClr val="3333CC"/>
              </a:buClr>
              <a:buSzPct val="60000"/>
            </a:pPr>
            <a:r>
              <a:rPr lang="ja-JP" altLang="ja-JP" sz="2600" kern="0" dirty="0">
                <a:solidFill>
                  <a:srgbClr val="000000"/>
                </a:solidFill>
              </a:rPr>
              <a:t>４．コミュニケーション能力</a:t>
            </a:r>
          </a:p>
          <a:p>
            <a:pPr lvl="0" defTabSz="1001713">
              <a:spcBef>
                <a:spcPct val="20000"/>
              </a:spcBef>
              <a:buClr>
                <a:srgbClr val="3333CC"/>
              </a:buClr>
              <a:buSzPct val="60000"/>
            </a:pPr>
            <a:r>
              <a:rPr lang="ja-JP" altLang="ja-JP" sz="2600" kern="0" dirty="0">
                <a:solidFill>
                  <a:srgbClr val="000000"/>
                </a:solidFill>
              </a:rPr>
              <a:t>５．パートナーシップの構築能力</a:t>
            </a:r>
          </a:p>
          <a:p>
            <a:pPr lvl="0" defTabSz="1001713">
              <a:spcBef>
                <a:spcPct val="20000"/>
              </a:spcBef>
              <a:buClr>
                <a:srgbClr val="3333CC"/>
              </a:buClr>
              <a:buSzPct val="60000"/>
            </a:pPr>
            <a:r>
              <a:rPr lang="ja-JP" altLang="ja-JP" sz="2600" kern="0" dirty="0">
                <a:solidFill>
                  <a:srgbClr val="000000"/>
                </a:solidFill>
              </a:rPr>
              <a:t>６．教育・指導能力</a:t>
            </a:r>
          </a:p>
          <a:p>
            <a:pPr lvl="0" defTabSz="1001713">
              <a:spcBef>
                <a:spcPct val="20000"/>
              </a:spcBef>
              <a:buClr>
                <a:srgbClr val="3333CC"/>
              </a:buClr>
              <a:buSzPct val="60000"/>
            </a:pPr>
            <a:r>
              <a:rPr lang="ja-JP" altLang="ja-JP" sz="2600" kern="0" dirty="0">
                <a:solidFill>
                  <a:srgbClr val="000000"/>
                </a:solidFill>
              </a:rPr>
              <a:t>７．研究推進と成果の還元能力</a:t>
            </a:r>
          </a:p>
          <a:p>
            <a:pPr lvl="0" defTabSz="1001713">
              <a:spcBef>
                <a:spcPct val="20000"/>
              </a:spcBef>
              <a:buClr>
                <a:srgbClr val="3333CC"/>
              </a:buClr>
              <a:buSzPct val="60000"/>
            </a:pPr>
            <a:r>
              <a:rPr lang="ja-JP" altLang="ja-JP" sz="2600" kern="0" dirty="0">
                <a:solidFill>
                  <a:srgbClr val="000000"/>
                </a:solidFill>
              </a:rPr>
              <a:t>８．倫理的行動能力</a:t>
            </a:r>
          </a:p>
        </p:txBody>
      </p:sp>
      <p:sp>
        <p:nvSpPr>
          <p:cNvPr id="6" name="角丸四角形 5"/>
          <p:cNvSpPr/>
          <p:nvPr/>
        </p:nvSpPr>
        <p:spPr bwMode="auto">
          <a:xfrm>
            <a:off x="5441669" y="2067341"/>
            <a:ext cx="3457160" cy="4333460"/>
          </a:xfrm>
          <a:prstGeom prst="roundRect">
            <a:avLst>
              <a:gd name="adj" fmla="val 9418"/>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lvl="0" defTabSz="1001713">
              <a:spcBef>
                <a:spcPct val="20000"/>
              </a:spcBef>
              <a:buClr>
                <a:srgbClr val="3333CC"/>
              </a:buClr>
              <a:buSzPct val="60000"/>
            </a:pPr>
            <a:r>
              <a:rPr lang="ja-JP" altLang="en-US" sz="2600" kern="0" dirty="0">
                <a:solidFill>
                  <a:srgbClr val="000000"/>
                </a:solidFill>
              </a:rPr>
              <a:t>１．公衆衛生総論</a:t>
            </a:r>
          </a:p>
          <a:p>
            <a:pPr lvl="0" defTabSz="1001713">
              <a:spcBef>
                <a:spcPct val="20000"/>
              </a:spcBef>
              <a:buClr>
                <a:srgbClr val="3333CC"/>
              </a:buClr>
              <a:buSzPct val="60000"/>
            </a:pPr>
            <a:r>
              <a:rPr lang="ja-JP" altLang="en-US" sz="2600" kern="0" dirty="0">
                <a:solidFill>
                  <a:srgbClr val="000000"/>
                </a:solidFill>
              </a:rPr>
              <a:t>２．保健医療政策</a:t>
            </a:r>
          </a:p>
          <a:p>
            <a:pPr lvl="0" defTabSz="1001713">
              <a:spcBef>
                <a:spcPct val="20000"/>
              </a:spcBef>
              <a:buClr>
                <a:srgbClr val="3333CC"/>
              </a:buClr>
              <a:buSzPct val="60000"/>
            </a:pPr>
            <a:r>
              <a:rPr lang="ja-JP" altLang="en-US" sz="2600" kern="0" dirty="0">
                <a:solidFill>
                  <a:srgbClr val="000000"/>
                </a:solidFill>
              </a:rPr>
              <a:t>３．疫学・医学統計学</a:t>
            </a:r>
          </a:p>
          <a:p>
            <a:pPr lvl="0" defTabSz="1001713">
              <a:spcBef>
                <a:spcPct val="20000"/>
              </a:spcBef>
              <a:buClr>
                <a:srgbClr val="3333CC"/>
              </a:buClr>
              <a:buSzPct val="60000"/>
            </a:pPr>
            <a:r>
              <a:rPr lang="ja-JP" altLang="en-US" sz="2600" kern="0" dirty="0">
                <a:solidFill>
                  <a:srgbClr val="000000"/>
                </a:solidFill>
              </a:rPr>
              <a:t>４．行動科学</a:t>
            </a:r>
          </a:p>
          <a:p>
            <a:pPr lvl="0" defTabSz="1001713">
              <a:spcBef>
                <a:spcPct val="20000"/>
              </a:spcBef>
              <a:buClr>
                <a:srgbClr val="3333CC"/>
              </a:buClr>
              <a:buSzPct val="60000"/>
            </a:pPr>
            <a:r>
              <a:rPr lang="ja-JP" altLang="en-US" sz="2600" kern="0" dirty="0">
                <a:solidFill>
                  <a:srgbClr val="000000"/>
                </a:solidFill>
              </a:rPr>
              <a:t>５．組織経営・管理</a:t>
            </a:r>
          </a:p>
          <a:p>
            <a:pPr lvl="0" defTabSz="1001713">
              <a:spcBef>
                <a:spcPct val="20000"/>
              </a:spcBef>
              <a:buClr>
                <a:srgbClr val="3333CC"/>
              </a:buClr>
              <a:buSzPct val="60000"/>
            </a:pPr>
            <a:r>
              <a:rPr lang="ja-JP" altLang="en-US" sz="2600" kern="0" dirty="0">
                <a:solidFill>
                  <a:srgbClr val="000000"/>
                </a:solidFill>
              </a:rPr>
              <a:t>６．健康危機管理</a:t>
            </a:r>
          </a:p>
          <a:p>
            <a:pPr lvl="0" defTabSz="1001713">
              <a:spcBef>
                <a:spcPct val="20000"/>
              </a:spcBef>
              <a:buClr>
                <a:srgbClr val="3333CC"/>
              </a:buClr>
              <a:buSzPct val="60000"/>
            </a:pPr>
            <a:r>
              <a:rPr lang="ja-JP" altLang="en-US" sz="2600" kern="0" dirty="0">
                <a:solidFill>
                  <a:srgbClr val="000000"/>
                </a:solidFill>
              </a:rPr>
              <a:t>７．環境・産業保健</a:t>
            </a:r>
          </a:p>
        </p:txBody>
      </p:sp>
      <p:sp>
        <p:nvSpPr>
          <p:cNvPr id="7" name="正方形/長方形 6"/>
          <p:cNvSpPr/>
          <p:nvPr/>
        </p:nvSpPr>
        <p:spPr>
          <a:xfrm>
            <a:off x="1054890" y="1424993"/>
            <a:ext cx="3602268" cy="584775"/>
          </a:xfrm>
          <a:prstGeom prst="rect">
            <a:avLst/>
          </a:prstGeom>
        </p:spPr>
        <p:txBody>
          <a:bodyPr wrap="none">
            <a:spAutoFit/>
          </a:bodyPr>
          <a:lstStyle/>
          <a:p>
            <a:r>
              <a:rPr lang="ja-JP" altLang="ja-JP" sz="3200" dirty="0"/>
              <a:t>コア・コンピテンシー</a:t>
            </a:r>
            <a:endParaRPr lang="ja-JP" altLang="en-US" sz="3200" dirty="0"/>
          </a:p>
        </p:txBody>
      </p:sp>
      <p:sp>
        <p:nvSpPr>
          <p:cNvPr id="8" name="正方形/長方形 7"/>
          <p:cNvSpPr/>
          <p:nvPr/>
        </p:nvSpPr>
        <p:spPr>
          <a:xfrm>
            <a:off x="5461448" y="1405114"/>
            <a:ext cx="3387466" cy="584775"/>
          </a:xfrm>
          <a:prstGeom prst="rect">
            <a:avLst/>
          </a:prstGeom>
        </p:spPr>
        <p:txBody>
          <a:bodyPr wrap="none">
            <a:spAutoFit/>
          </a:bodyPr>
          <a:lstStyle/>
          <a:p>
            <a:r>
              <a:rPr lang="ja-JP" altLang="en-US" sz="3200" dirty="0"/>
              <a:t>有すべき専門知識</a:t>
            </a:r>
          </a:p>
        </p:txBody>
      </p:sp>
      <p:pic>
        <p:nvPicPr>
          <p:cNvPr id="9" name="図 8"/>
          <p:cNvPicPr>
            <a:picLocks noChangeAspect="1"/>
          </p:cNvPicPr>
          <p:nvPr/>
        </p:nvPicPr>
        <p:blipFill>
          <a:blip r:embed="rId3"/>
          <a:stretch>
            <a:fillRect/>
          </a:stretch>
        </p:blipFill>
        <p:spPr>
          <a:xfrm>
            <a:off x="4650876" y="6548566"/>
            <a:ext cx="4309355" cy="265078"/>
          </a:xfrm>
          <a:prstGeom prst="rect">
            <a:avLst/>
          </a:prstGeom>
        </p:spPr>
      </p:pic>
    </p:spTree>
    <p:extLst>
      <p:ext uri="{BB962C8B-B14F-4D97-AF65-F5344CB8AC3E}">
        <p14:creationId xmlns:p14="http://schemas.microsoft.com/office/powerpoint/2010/main" val="27187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03697" y="169830"/>
            <a:ext cx="8229600" cy="1143000"/>
          </a:xfrm>
        </p:spPr>
        <p:txBody>
          <a:bodyPr/>
          <a:lstStyle/>
          <a:p>
            <a:r>
              <a:rPr kumimoji="1" lang="ja-JP" altLang="en-US" dirty="0"/>
              <a:t>社会医学系専門医研修の概要</a:t>
            </a:r>
          </a:p>
        </p:txBody>
      </p:sp>
      <p:grpSp>
        <p:nvGrpSpPr>
          <p:cNvPr id="4" name="グループ化 3"/>
          <p:cNvGrpSpPr/>
          <p:nvPr/>
        </p:nvGrpSpPr>
        <p:grpSpPr>
          <a:xfrm>
            <a:off x="406236" y="2962161"/>
            <a:ext cx="4989888" cy="3454691"/>
            <a:chOff x="3514573" y="2886730"/>
            <a:chExt cx="3887041" cy="2702510"/>
          </a:xfrm>
        </p:grpSpPr>
        <p:cxnSp>
          <p:nvCxnSpPr>
            <p:cNvPr id="5" name="直線矢印コネクタ 4"/>
            <p:cNvCxnSpPr/>
            <p:nvPr/>
          </p:nvCxnSpPr>
          <p:spPr>
            <a:xfrm>
              <a:off x="7045352" y="3574733"/>
              <a:ext cx="0" cy="1354775"/>
            </a:xfrm>
            <a:prstGeom prst="straightConnector1">
              <a:avLst/>
            </a:prstGeom>
            <a:ln w="28575">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4373383" y="3580824"/>
              <a:ext cx="0" cy="1354775"/>
            </a:xfrm>
            <a:prstGeom prst="straightConnector1">
              <a:avLst/>
            </a:prstGeom>
            <a:ln w="28575">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二等辺三角形 6"/>
            <p:cNvSpPr/>
            <p:nvPr/>
          </p:nvSpPr>
          <p:spPr>
            <a:xfrm flipH="1">
              <a:off x="4989690" y="3574733"/>
              <a:ext cx="1806757" cy="1373461"/>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8" name="二等辺三角形 7"/>
            <p:cNvSpPr/>
            <p:nvPr/>
          </p:nvSpPr>
          <p:spPr>
            <a:xfrm>
              <a:off x="4647730" y="3574733"/>
              <a:ext cx="1900610" cy="1375415"/>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9" name="二等辺三角形 8"/>
            <p:cNvSpPr/>
            <p:nvPr/>
          </p:nvSpPr>
          <p:spPr>
            <a:xfrm>
              <a:off x="4427984" y="3576687"/>
              <a:ext cx="1778394" cy="1373461"/>
            </a:xfrm>
            <a:prstGeom prst="triangle">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cxnSp>
          <p:nvCxnSpPr>
            <p:cNvPr id="10" name="直線矢印コネクタ 9"/>
            <p:cNvCxnSpPr/>
            <p:nvPr/>
          </p:nvCxnSpPr>
          <p:spPr>
            <a:xfrm>
              <a:off x="4955369" y="3578644"/>
              <a:ext cx="0" cy="137150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110163" y="3574733"/>
              <a:ext cx="0" cy="137150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7223007" y="3574733"/>
              <a:ext cx="0" cy="1375416"/>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995435" y="3021474"/>
              <a:ext cx="1001407"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15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行政・地域</a:t>
              </a:r>
            </a:p>
          </p:txBody>
        </p:sp>
        <p:sp>
          <p:nvSpPr>
            <p:cNvPr id="14" name="正方形/長方形 13"/>
            <p:cNvSpPr/>
            <p:nvPr/>
          </p:nvSpPr>
          <p:spPr>
            <a:xfrm>
              <a:off x="5108755" y="3021474"/>
              <a:ext cx="1052933"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15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産業・環境</a:t>
              </a:r>
            </a:p>
          </p:txBody>
        </p:sp>
        <p:sp>
          <p:nvSpPr>
            <p:cNvPr id="15" name="正方形/長方形 14"/>
            <p:cNvSpPr/>
            <p:nvPr/>
          </p:nvSpPr>
          <p:spPr>
            <a:xfrm>
              <a:off x="6270466" y="3021474"/>
              <a:ext cx="1001407"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 療</a:t>
              </a:r>
            </a:p>
          </p:txBody>
        </p:sp>
        <p:sp>
          <p:nvSpPr>
            <p:cNvPr id="16" name="テキスト ボックス 15"/>
            <p:cNvSpPr txBox="1"/>
            <p:nvPr/>
          </p:nvSpPr>
          <p:spPr>
            <a:xfrm>
              <a:off x="3542206" y="3021474"/>
              <a:ext cx="359629" cy="771130"/>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三 分 野　</a:t>
              </a:r>
            </a:p>
          </p:txBody>
        </p:sp>
        <p:sp>
          <p:nvSpPr>
            <p:cNvPr id="17" name="テキスト ボックス 16"/>
            <p:cNvSpPr txBox="1"/>
            <p:nvPr/>
          </p:nvSpPr>
          <p:spPr>
            <a:xfrm>
              <a:off x="3552665" y="4258068"/>
              <a:ext cx="359629" cy="1331172"/>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四 実 践 現 場</a:t>
              </a:r>
            </a:p>
          </p:txBody>
        </p:sp>
        <p:sp>
          <p:nvSpPr>
            <p:cNvPr id="18" name="角丸四角形 17"/>
            <p:cNvSpPr/>
            <p:nvPr/>
          </p:nvSpPr>
          <p:spPr>
            <a:xfrm>
              <a:off x="3998720" y="4194213"/>
              <a:ext cx="912341" cy="506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 政</a:t>
              </a:r>
            </a:p>
          </p:txBody>
        </p:sp>
        <p:sp>
          <p:nvSpPr>
            <p:cNvPr id="19" name="角丸四角形 18"/>
            <p:cNvSpPr/>
            <p:nvPr/>
          </p:nvSpPr>
          <p:spPr>
            <a:xfrm>
              <a:off x="6225361" y="4194212"/>
              <a:ext cx="912341" cy="506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医療現場</a:t>
              </a:r>
            </a:p>
          </p:txBody>
        </p:sp>
        <p:sp>
          <p:nvSpPr>
            <p:cNvPr id="20" name="角丸四角形 19"/>
            <p:cNvSpPr/>
            <p:nvPr/>
          </p:nvSpPr>
          <p:spPr>
            <a:xfrm>
              <a:off x="3998721" y="4935599"/>
              <a:ext cx="3313828" cy="4117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教育・研究機関</a:t>
              </a:r>
            </a:p>
          </p:txBody>
        </p:sp>
        <p:cxnSp>
          <p:nvCxnSpPr>
            <p:cNvPr id="21" name="直線矢印コネクタ 20"/>
            <p:cNvCxnSpPr/>
            <p:nvPr/>
          </p:nvCxnSpPr>
          <p:spPr>
            <a:xfrm flipH="1">
              <a:off x="4567333" y="3580824"/>
              <a:ext cx="4667" cy="608019"/>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577640" y="3581440"/>
              <a:ext cx="1" cy="61215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endCxn id="19" idx="0"/>
            </p:cNvCxnSpPr>
            <p:nvPr/>
          </p:nvCxnSpPr>
          <p:spPr>
            <a:xfrm flipH="1">
              <a:off x="6681532" y="3576687"/>
              <a:ext cx="11431" cy="617525"/>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657775" y="3580824"/>
              <a:ext cx="769279" cy="60801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4716016" y="3580824"/>
              <a:ext cx="1802984" cy="61338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4698277" y="3576687"/>
              <a:ext cx="873403" cy="612156"/>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8" idx="0"/>
            </p:cNvCxnSpPr>
            <p:nvPr/>
          </p:nvCxnSpPr>
          <p:spPr>
            <a:xfrm>
              <a:off x="5598035" y="3574733"/>
              <a:ext cx="940169" cy="614110"/>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5769015" y="3580824"/>
              <a:ext cx="785347" cy="60801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208161" y="3578644"/>
              <a:ext cx="0" cy="1354775"/>
            </a:xfrm>
            <a:prstGeom prst="straightConnector1">
              <a:avLst/>
            </a:prstGeom>
            <a:ln w="28575">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4662738" y="3580824"/>
              <a:ext cx="1856262" cy="608019"/>
            </a:xfrm>
            <a:prstGeom prst="straightConnector1">
              <a:avLst/>
            </a:prstGeom>
            <a:ln w="19050">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3514573" y="2886730"/>
              <a:ext cx="3887041" cy="2630502"/>
            </a:xfrm>
            <a:prstGeom prst="roundRect">
              <a:avLst>
                <a:gd name="adj" fmla="val 11736"/>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2" name="角丸四角形 31"/>
            <p:cNvSpPr/>
            <p:nvPr/>
          </p:nvSpPr>
          <p:spPr>
            <a:xfrm>
              <a:off x="5141864" y="4194213"/>
              <a:ext cx="912341" cy="506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CC"/>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 域</a:t>
              </a:r>
            </a:p>
          </p:txBody>
        </p:sp>
      </p:grpSp>
      <p:grpSp>
        <p:nvGrpSpPr>
          <p:cNvPr id="33" name="グループ化 32"/>
          <p:cNvGrpSpPr/>
          <p:nvPr/>
        </p:nvGrpSpPr>
        <p:grpSpPr>
          <a:xfrm>
            <a:off x="1224657" y="1708097"/>
            <a:ext cx="421759" cy="1001107"/>
            <a:chOff x="7650956" y="3051306"/>
            <a:chExt cx="325335" cy="785612"/>
          </a:xfrm>
          <a:gradFill>
            <a:gsLst>
              <a:gs pos="0">
                <a:schemeClr val="tx2">
                  <a:lumMod val="81000"/>
                  <a:lumOff val="19000"/>
                </a:schemeClr>
              </a:gs>
              <a:gs pos="35000">
                <a:schemeClr val="tx2">
                  <a:lumMod val="46000"/>
                  <a:lumOff val="54000"/>
                </a:schemeClr>
              </a:gs>
              <a:gs pos="100000">
                <a:schemeClr val="tx2">
                  <a:lumMod val="90000"/>
                  <a:lumOff val="10000"/>
                  <a:alpha val="78000"/>
                </a:schemeClr>
              </a:gs>
            </a:gsLst>
            <a:lin ang="16200000" scaled="1"/>
          </a:gradFill>
        </p:grpSpPr>
        <p:grpSp>
          <p:nvGrpSpPr>
            <p:cNvPr id="34" name="グループ化 33"/>
            <p:cNvGrpSpPr/>
            <p:nvPr/>
          </p:nvGrpSpPr>
          <p:grpSpPr>
            <a:xfrm>
              <a:off x="7650956" y="3051306"/>
              <a:ext cx="325335" cy="785612"/>
              <a:chOff x="7810089" y="3075437"/>
              <a:chExt cx="208254" cy="538354"/>
            </a:xfrm>
            <a:grpFill/>
          </p:grpSpPr>
          <p:sp>
            <p:nvSpPr>
              <p:cNvPr id="39" name="円/楕円 38"/>
              <p:cNvSpPr/>
              <p:nvPr/>
            </p:nvSpPr>
            <p:spPr>
              <a:xfrm>
                <a:off x="7810089" y="3075437"/>
                <a:ext cx="208254" cy="20954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0" name="正方形/長方形 39"/>
              <p:cNvSpPr/>
              <p:nvPr/>
            </p:nvSpPr>
            <p:spPr>
              <a:xfrm>
                <a:off x="7810089" y="3303029"/>
                <a:ext cx="208254" cy="31076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35" name="グループ化 34"/>
            <p:cNvGrpSpPr/>
            <p:nvPr/>
          </p:nvGrpSpPr>
          <p:grpSpPr>
            <a:xfrm>
              <a:off x="7668344" y="3439711"/>
              <a:ext cx="283531" cy="268902"/>
              <a:chOff x="7704052" y="3994150"/>
              <a:chExt cx="322069" cy="268902"/>
            </a:xfrm>
            <a:grpFill/>
          </p:grpSpPr>
          <p:sp>
            <p:nvSpPr>
              <p:cNvPr id="36" name="円/楕円 35"/>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7" name="フリーフォーム 36"/>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8" name="フリーフォーム 37"/>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grpSp>
        <p:nvGrpSpPr>
          <p:cNvPr id="41" name="グループ化 40"/>
          <p:cNvGrpSpPr/>
          <p:nvPr/>
        </p:nvGrpSpPr>
        <p:grpSpPr>
          <a:xfrm>
            <a:off x="2331939" y="1708097"/>
            <a:ext cx="421759" cy="1001107"/>
            <a:chOff x="7650956" y="3051306"/>
            <a:chExt cx="325335" cy="785612"/>
          </a:xfrm>
          <a:gradFill>
            <a:gsLst>
              <a:gs pos="0">
                <a:schemeClr val="tx2">
                  <a:lumMod val="75000"/>
                </a:schemeClr>
              </a:gs>
              <a:gs pos="35000">
                <a:schemeClr val="tx2">
                  <a:lumMod val="60000"/>
                  <a:lumOff val="40000"/>
                </a:schemeClr>
              </a:gs>
              <a:gs pos="100000">
                <a:schemeClr val="tx2">
                  <a:lumMod val="75000"/>
                </a:schemeClr>
              </a:gs>
            </a:gsLst>
            <a:lin ang="16200000" scaled="1"/>
          </a:gradFill>
        </p:grpSpPr>
        <p:grpSp>
          <p:nvGrpSpPr>
            <p:cNvPr id="42" name="グループ化 41"/>
            <p:cNvGrpSpPr/>
            <p:nvPr/>
          </p:nvGrpSpPr>
          <p:grpSpPr>
            <a:xfrm>
              <a:off x="7650956" y="3051306"/>
              <a:ext cx="325335" cy="785612"/>
              <a:chOff x="7810089" y="3075437"/>
              <a:chExt cx="208254" cy="538354"/>
            </a:xfrm>
            <a:grpFill/>
          </p:grpSpPr>
          <p:sp>
            <p:nvSpPr>
              <p:cNvPr id="47" name="円/楕円 46"/>
              <p:cNvSpPr/>
              <p:nvPr/>
            </p:nvSpPr>
            <p:spPr>
              <a:xfrm>
                <a:off x="7810089" y="3075437"/>
                <a:ext cx="208254" cy="20954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8" name="正方形/長方形 47"/>
              <p:cNvSpPr/>
              <p:nvPr/>
            </p:nvSpPr>
            <p:spPr>
              <a:xfrm>
                <a:off x="7810089" y="3303029"/>
                <a:ext cx="208254" cy="31076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43" name="グループ化 42"/>
            <p:cNvGrpSpPr/>
            <p:nvPr/>
          </p:nvGrpSpPr>
          <p:grpSpPr>
            <a:xfrm>
              <a:off x="7668344" y="3439711"/>
              <a:ext cx="283531" cy="268902"/>
              <a:chOff x="7704052" y="3994150"/>
              <a:chExt cx="322069" cy="268902"/>
            </a:xfrm>
            <a:grpFill/>
          </p:grpSpPr>
          <p:sp>
            <p:nvSpPr>
              <p:cNvPr id="44" name="円/楕円 43"/>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5" name="フリーフォーム 44"/>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46" name="フリーフォーム 45"/>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grpSp>
        <p:nvGrpSpPr>
          <p:cNvPr id="49" name="グループ化 48"/>
          <p:cNvGrpSpPr/>
          <p:nvPr/>
        </p:nvGrpSpPr>
        <p:grpSpPr>
          <a:xfrm>
            <a:off x="3661265" y="1718114"/>
            <a:ext cx="421759" cy="1001107"/>
            <a:chOff x="7810089" y="3075437"/>
            <a:chExt cx="208254" cy="538354"/>
          </a:xfrm>
          <a:solidFill>
            <a:schemeClr val="accent2"/>
          </a:solidFill>
        </p:grpSpPr>
        <p:sp>
          <p:nvSpPr>
            <p:cNvPr id="50" name="円/楕円 49"/>
            <p:cNvSpPr/>
            <p:nvPr/>
          </p:nvSpPr>
          <p:spPr>
            <a:xfrm>
              <a:off x="7810089" y="3075437"/>
              <a:ext cx="208254" cy="209547"/>
            </a:xfrm>
            <a:prstGeom prst="ellipse">
              <a:avLst/>
            </a:prstGeom>
            <a:grp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51" name="正方形/長方形 50"/>
            <p:cNvSpPr/>
            <p:nvPr/>
          </p:nvSpPr>
          <p:spPr>
            <a:xfrm>
              <a:off x="7810089" y="3303029"/>
              <a:ext cx="208254" cy="310762"/>
            </a:xfrm>
            <a:prstGeom prst="rect">
              <a:avLst/>
            </a:prstGeom>
            <a:grp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52" name="グループ化 51"/>
          <p:cNvGrpSpPr/>
          <p:nvPr/>
        </p:nvGrpSpPr>
        <p:grpSpPr>
          <a:xfrm>
            <a:off x="3691043" y="2248254"/>
            <a:ext cx="367565" cy="342662"/>
            <a:chOff x="7704052" y="3994150"/>
            <a:chExt cx="322069" cy="268902"/>
          </a:xfrm>
          <a:noFill/>
        </p:grpSpPr>
        <p:sp>
          <p:nvSpPr>
            <p:cNvPr id="53" name="円/楕円 52"/>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54" name="フリーフォーム 53"/>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55" name="フリーフォーム 54"/>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sp>
        <p:nvSpPr>
          <p:cNvPr id="56" name="テキスト ボックス 55"/>
          <p:cNvSpPr txBox="1"/>
          <p:nvPr/>
        </p:nvSpPr>
        <p:spPr>
          <a:xfrm>
            <a:off x="3325831" y="1312830"/>
            <a:ext cx="9376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専攻医</a:t>
            </a:r>
          </a:p>
        </p:txBody>
      </p:sp>
      <p:sp>
        <p:nvSpPr>
          <p:cNvPr id="57" name="テキスト ボックス 56"/>
          <p:cNvSpPr txBox="1"/>
          <p:nvPr/>
        </p:nvSpPr>
        <p:spPr>
          <a:xfrm>
            <a:off x="2073997" y="1312830"/>
            <a:ext cx="9376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指導医</a:t>
            </a:r>
          </a:p>
        </p:txBody>
      </p:sp>
      <p:sp>
        <p:nvSpPr>
          <p:cNvPr id="58" name="テキスト ボックス 57"/>
          <p:cNvSpPr txBox="1"/>
          <p:nvPr/>
        </p:nvSpPr>
        <p:spPr>
          <a:xfrm>
            <a:off x="933787" y="1312830"/>
            <a:ext cx="93764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専門医</a:t>
            </a:r>
          </a:p>
        </p:txBody>
      </p:sp>
      <p:sp>
        <p:nvSpPr>
          <p:cNvPr id="59" name="曲折矢印 58"/>
          <p:cNvSpPr/>
          <p:nvPr/>
        </p:nvSpPr>
        <p:spPr>
          <a:xfrm rot="16200000" flipH="1" flipV="1">
            <a:off x="3019739" y="1680701"/>
            <a:ext cx="300108" cy="734784"/>
          </a:xfrm>
          <a:prstGeom prst="bentArrow">
            <a:avLst>
              <a:gd name="adj1" fmla="val 36309"/>
              <a:gd name="adj2" fmla="val 25000"/>
              <a:gd name="adj3" fmla="val 25000"/>
              <a:gd name="adj4" fmla="val 43750"/>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0" name="曲折矢印 59"/>
          <p:cNvSpPr/>
          <p:nvPr/>
        </p:nvSpPr>
        <p:spPr>
          <a:xfrm rot="5400000" flipV="1">
            <a:off x="2994904" y="2301247"/>
            <a:ext cx="516059" cy="660093"/>
          </a:xfrm>
          <a:prstGeom prst="bentArrow">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0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1" name="右矢印 60"/>
          <p:cNvSpPr/>
          <p:nvPr/>
        </p:nvSpPr>
        <p:spPr>
          <a:xfrm>
            <a:off x="1784642" y="1854834"/>
            <a:ext cx="394780" cy="230440"/>
          </a:xfrm>
          <a:prstGeom prst="rightArrow">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2" name="テキスト ボックス 61"/>
          <p:cNvSpPr txBox="1"/>
          <p:nvPr/>
        </p:nvSpPr>
        <p:spPr>
          <a:xfrm>
            <a:off x="7002615" y="1499306"/>
            <a:ext cx="1923925" cy="1815882"/>
          </a:xfrm>
          <a:prstGeom prst="rect">
            <a:avLst/>
          </a:prstGeom>
          <a:noFill/>
        </p:spPr>
        <p:txBody>
          <a:bodyPr wrap="none" rtlCol="0">
            <a:spAutoFit/>
          </a:bodyPr>
          <a:lstStyle/>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zh-TW"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公衆衛生総論</a:t>
            </a:r>
            <a:endParaRPr kumimoji="1" lang="en-US" altLang="zh-TW"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保健医療政策</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疫学・医学統計学</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行動科学</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組織経営・管理</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zh-TW"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健康危機管理</a:t>
            </a:r>
            <a:endParaRPr kumimoji="1" lang="en-US" altLang="zh-TW"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6213" marR="0" lvl="0" indent="-176213" algn="l" defTabSz="914400" rtl="0" eaLnBrk="1" fontAlgn="base" latinLnBrk="0" hangingPunct="1">
              <a:lnSpc>
                <a:spcPct val="100000"/>
              </a:lnSpc>
              <a:spcBef>
                <a:spcPct val="0"/>
              </a:spcBef>
              <a:spcAft>
                <a:spcPct val="0"/>
              </a:spcAft>
              <a:buClrTx/>
              <a:buSzTx/>
              <a:buFont typeface="+mj-lt"/>
              <a:buAutoNum type="arabicPeriod"/>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環境・産業保健</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4285046" y="1528872"/>
            <a:ext cx="2614818" cy="1569660"/>
          </a:xfrm>
          <a:prstGeom prst="rect">
            <a:avLst/>
          </a:prstGeom>
          <a:noFill/>
        </p:spPr>
        <p:txBody>
          <a:bodyPr wrap="none" rtlCol="0">
            <a:spAutoFit/>
          </a:bodyP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国立保健医療科学院</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公衆衛生大学院等大学院</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講習会＠各学会</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e-</a:t>
            </a: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ラーニング</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0" i="0" u="none" strike="noStrike" kern="1200" cap="none" spc="0" normalizeH="0" baseline="0" noProof="0" dirty="0">
              <a:ln>
                <a:noFill/>
              </a:ln>
              <a:solidFill>
                <a:srgbClr val="0033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5767156" y="3454506"/>
            <a:ext cx="2319276" cy="37541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300" normalizeH="0" baseline="0" noProof="0" dirty="0">
                <a:ln>
                  <a:noFill/>
                </a:ln>
                <a:solidFill>
                  <a:srgbClr val="FF3300"/>
                </a:solidFill>
                <a:effectLst>
                  <a:outerShdw blurRad="50800" dist="50800" dir="5400000" algn="ctr" rotWithShape="0">
                    <a:srgbClr val="003300"/>
                  </a:outerShdw>
                </a:effectLst>
                <a:uLnTx/>
                <a:uFillTx/>
                <a:latin typeface="Meiryo UI" panose="020B0604030504040204" pitchFamily="50" charset="-128"/>
                <a:ea typeface="Meiryo UI" panose="020B0604030504040204" pitchFamily="50" charset="-128"/>
                <a:cs typeface="Meiryo UI" panose="020B0604030504040204" pitchFamily="50" charset="-128"/>
              </a:rPr>
              <a:t>実践現場研修</a:t>
            </a:r>
          </a:p>
        </p:txBody>
      </p:sp>
      <p:sp>
        <p:nvSpPr>
          <p:cNvPr id="65" name="曲折矢印 64"/>
          <p:cNvSpPr/>
          <p:nvPr/>
        </p:nvSpPr>
        <p:spPr>
          <a:xfrm rot="16200000" flipH="1" flipV="1">
            <a:off x="5847730" y="3849388"/>
            <a:ext cx="404975" cy="576722"/>
          </a:xfrm>
          <a:prstGeom prst="bentArrow">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66" name="テキスト ボックス 65"/>
          <p:cNvSpPr txBox="1"/>
          <p:nvPr/>
        </p:nvSpPr>
        <p:spPr>
          <a:xfrm>
            <a:off x="5844131" y="4369760"/>
            <a:ext cx="289629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15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社会医学系専門医試験</a:t>
            </a:r>
          </a:p>
        </p:txBody>
      </p:sp>
      <p:sp>
        <p:nvSpPr>
          <p:cNvPr id="67" name="下矢印 66"/>
          <p:cNvSpPr/>
          <p:nvPr/>
        </p:nvSpPr>
        <p:spPr>
          <a:xfrm>
            <a:off x="6612045" y="4773254"/>
            <a:ext cx="249130" cy="236090"/>
          </a:xfrm>
          <a:prstGeom prst="downArrow">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grpSp>
        <p:nvGrpSpPr>
          <p:cNvPr id="68" name="グループ化 67"/>
          <p:cNvGrpSpPr/>
          <p:nvPr/>
        </p:nvGrpSpPr>
        <p:grpSpPr>
          <a:xfrm>
            <a:off x="5927096" y="4819000"/>
            <a:ext cx="364230" cy="978041"/>
            <a:chOff x="7650956" y="3051306"/>
            <a:chExt cx="325335" cy="785612"/>
          </a:xfrm>
          <a:gradFill>
            <a:gsLst>
              <a:gs pos="0">
                <a:schemeClr val="tx2">
                  <a:lumMod val="81000"/>
                  <a:lumOff val="19000"/>
                </a:schemeClr>
              </a:gs>
              <a:gs pos="35000">
                <a:schemeClr val="tx2">
                  <a:lumMod val="46000"/>
                  <a:lumOff val="54000"/>
                </a:schemeClr>
              </a:gs>
              <a:gs pos="100000">
                <a:schemeClr val="tx2">
                  <a:lumMod val="90000"/>
                  <a:lumOff val="10000"/>
                  <a:alpha val="78000"/>
                </a:schemeClr>
              </a:gs>
            </a:gsLst>
            <a:lin ang="16200000" scaled="1"/>
          </a:gradFill>
        </p:grpSpPr>
        <p:grpSp>
          <p:nvGrpSpPr>
            <p:cNvPr id="69" name="グループ化 68"/>
            <p:cNvGrpSpPr/>
            <p:nvPr/>
          </p:nvGrpSpPr>
          <p:grpSpPr>
            <a:xfrm>
              <a:off x="7650956" y="3051306"/>
              <a:ext cx="325335" cy="785612"/>
              <a:chOff x="7810089" y="3075437"/>
              <a:chExt cx="208254" cy="538354"/>
            </a:xfrm>
            <a:grpFill/>
          </p:grpSpPr>
          <p:sp>
            <p:nvSpPr>
              <p:cNvPr id="74" name="円/楕円 73"/>
              <p:cNvSpPr/>
              <p:nvPr/>
            </p:nvSpPr>
            <p:spPr>
              <a:xfrm>
                <a:off x="7810089" y="3075437"/>
                <a:ext cx="208254" cy="209547"/>
              </a:xfrm>
              <a:prstGeom prst="ellips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75" name="正方形/長方形 74"/>
              <p:cNvSpPr/>
              <p:nvPr/>
            </p:nvSpPr>
            <p:spPr>
              <a:xfrm>
                <a:off x="7810089" y="3303029"/>
                <a:ext cx="208254" cy="310762"/>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nvGrpSpPr>
            <p:cNvPr id="70" name="グループ化 69"/>
            <p:cNvGrpSpPr/>
            <p:nvPr/>
          </p:nvGrpSpPr>
          <p:grpSpPr>
            <a:xfrm>
              <a:off x="7668344" y="3439711"/>
              <a:ext cx="283531" cy="268902"/>
              <a:chOff x="7704052" y="3994150"/>
              <a:chExt cx="322069" cy="268902"/>
            </a:xfrm>
            <a:grpFill/>
          </p:grpSpPr>
          <p:sp>
            <p:nvSpPr>
              <p:cNvPr id="71" name="円/楕円 70"/>
              <p:cNvSpPr/>
              <p:nvPr/>
            </p:nvSpPr>
            <p:spPr>
              <a:xfrm>
                <a:off x="7704052" y="4173899"/>
                <a:ext cx="92593" cy="8915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72" name="フリーフォーム 71"/>
              <p:cNvSpPr/>
              <p:nvPr/>
            </p:nvSpPr>
            <p:spPr>
              <a:xfrm>
                <a:off x="7727950" y="3994150"/>
                <a:ext cx="215900" cy="215900"/>
              </a:xfrm>
              <a:custGeom>
                <a:avLst/>
                <a:gdLst>
                  <a:gd name="connsiteX0" fmla="*/ 0 w 215900"/>
                  <a:gd name="connsiteY0" fmla="*/ 165100 h 215900"/>
                  <a:gd name="connsiteX1" fmla="*/ 6350 w 215900"/>
                  <a:gd name="connsiteY1" fmla="*/ 133350 h 215900"/>
                  <a:gd name="connsiteX2" fmla="*/ 12700 w 215900"/>
                  <a:gd name="connsiteY2" fmla="*/ 76200 h 215900"/>
                  <a:gd name="connsiteX3" fmla="*/ 19050 w 215900"/>
                  <a:gd name="connsiteY3" fmla="*/ 57150 h 215900"/>
                  <a:gd name="connsiteX4" fmla="*/ 44450 w 215900"/>
                  <a:gd name="connsiteY4" fmla="*/ 38100 h 215900"/>
                  <a:gd name="connsiteX5" fmla="*/ 63500 w 215900"/>
                  <a:gd name="connsiteY5" fmla="*/ 25400 h 215900"/>
                  <a:gd name="connsiteX6" fmla="*/ 127000 w 215900"/>
                  <a:gd name="connsiteY6" fmla="*/ 6350 h 215900"/>
                  <a:gd name="connsiteX7" fmla="*/ 146050 w 215900"/>
                  <a:gd name="connsiteY7" fmla="*/ 0 h 215900"/>
                  <a:gd name="connsiteX8" fmla="*/ 177800 w 215900"/>
                  <a:gd name="connsiteY8" fmla="*/ 6350 h 215900"/>
                  <a:gd name="connsiteX9" fmla="*/ 203200 w 215900"/>
                  <a:gd name="connsiteY9" fmla="*/ 44450 h 215900"/>
                  <a:gd name="connsiteX10" fmla="*/ 215900 w 215900"/>
                  <a:gd name="connsiteY10" fmla="*/ 63500 h 215900"/>
                  <a:gd name="connsiteX11" fmla="*/ 203200 w 215900"/>
                  <a:gd name="connsiteY11" fmla="*/ 120650 h 215900"/>
                  <a:gd name="connsiteX12" fmla="*/ 184150 w 215900"/>
                  <a:gd name="connsiteY12" fmla="*/ 158750 h 215900"/>
                  <a:gd name="connsiteX13" fmla="*/ 190500 w 215900"/>
                  <a:gd name="connsiteY13" fmla="*/ 196850 h 215900"/>
                  <a:gd name="connsiteX14" fmla="*/ 203200 w 215900"/>
                  <a:gd name="connsiteY14" fmla="*/ 215900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15900">
                    <a:moveTo>
                      <a:pt x="0" y="165100"/>
                    </a:moveTo>
                    <a:cubicBezTo>
                      <a:pt x="2117" y="154517"/>
                      <a:pt x="4824" y="144034"/>
                      <a:pt x="6350" y="133350"/>
                    </a:cubicBezTo>
                    <a:cubicBezTo>
                      <a:pt x="9061" y="114375"/>
                      <a:pt x="9549" y="95106"/>
                      <a:pt x="12700" y="76200"/>
                    </a:cubicBezTo>
                    <a:cubicBezTo>
                      <a:pt x="13800" y="69598"/>
                      <a:pt x="14765" y="62292"/>
                      <a:pt x="19050" y="57150"/>
                    </a:cubicBezTo>
                    <a:cubicBezTo>
                      <a:pt x="25825" y="49020"/>
                      <a:pt x="35838" y="44251"/>
                      <a:pt x="44450" y="38100"/>
                    </a:cubicBezTo>
                    <a:cubicBezTo>
                      <a:pt x="50660" y="33664"/>
                      <a:pt x="56526" y="28500"/>
                      <a:pt x="63500" y="25400"/>
                    </a:cubicBezTo>
                    <a:cubicBezTo>
                      <a:pt x="90663" y="13328"/>
                      <a:pt x="101141" y="13738"/>
                      <a:pt x="127000" y="6350"/>
                    </a:cubicBezTo>
                    <a:cubicBezTo>
                      <a:pt x="133436" y="4511"/>
                      <a:pt x="139700" y="2117"/>
                      <a:pt x="146050" y="0"/>
                    </a:cubicBezTo>
                    <a:cubicBezTo>
                      <a:pt x="156633" y="2117"/>
                      <a:pt x="168147" y="1523"/>
                      <a:pt x="177800" y="6350"/>
                    </a:cubicBezTo>
                    <a:cubicBezTo>
                      <a:pt x="201875" y="18387"/>
                      <a:pt x="193793" y="25635"/>
                      <a:pt x="203200" y="44450"/>
                    </a:cubicBezTo>
                    <a:cubicBezTo>
                      <a:pt x="206613" y="51276"/>
                      <a:pt x="211667" y="57150"/>
                      <a:pt x="215900" y="63500"/>
                    </a:cubicBezTo>
                    <a:cubicBezTo>
                      <a:pt x="213461" y="78133"/>
                      <a:pt x="211016" y="105018"/>
                      <a:pt x="203200" y="120650"/>
                    </a:cubicBezTo>
                    <a:cubicBezTo>
                      <a:pt x="178581" y="169889"/>
                      <a:pt x="200111" y="110867"/>
                      <a:pt x="184150" y="158750"/>
                    </a:cubicBezTo>
                    <a:cubicBezTo>
                      <a:pt x="186267" y="171450"/>
                      <a:pt x="186429" y="184636"/>
                      <a:pt x="190500" y="196850"/>
                    </a:cubicBezTo>
                    <a:cubicBezTo>
                      <a:pt x="192913" y="204090"/>
                      <a:pt x="203200" y="215900"/>
                      <a:pt x="203200" y="2159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73" name="フリーフォーム 72"/>
              <p:cNvSpPr/>
              <p:nvPr/>
            </p:nvSpPr>
            <p:spPr>
              <a:xfrm>
                <a:off x="7937197" y="4089400"/>
                <a:ext cx="88924" cy="101600"/>
              </a:xfrm>
              <a:custGeom>
                <a:avLst/>
                <a:gdLst>
                  <a:gd name="connsiteX0" fmla="*/ 0 w 88924"/>
                  <a:gd name="connsiteY0" fmla="*/ 0 h 101600"/>
                  <a:gd name="connsiteX1" fmla="*/ 31750 w 88924"/>
                  <a:gd name="connsiteY1" fmla="*/ 6350 h 101600"/>
                  <a:gd name="connsiteX2" fmla="*/ 63500 w 88924"/>
                  <a:gd name="connsiteY2" fmla="*/ 38100 h 101600"/>
                  <a:gd name="connsiteX3" fmla="*/ 76200 w 88924"/>
                  <a:gd name="connsiteY3" fmla="*/ 76200 h 101600"/>
                  <a:gd name="connsiteX4" fmla="*/ 88900 w 88924"/>
                  <a:gd name="connsiteY4" fmla="*/ 101600 h 10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24" h="101600">
                    <a:moveTo>
                      <a:pt x="0" y="0"/>
                    </a:moveTo>
                    <a:cubicBezTo>
                      <a:pt x="10583" y="2117"/>
                      <a:pt x="21644" y="2560"/>
                      <a:pt x="31750" y="6350"/>
                    </a:cubicBezTo>
                    <a:cubicBezTo>
                      <a:pt x="46426" y="11853"/>
                      <a:pt x="57291" y="24130"/>
                      <a:pt x="63500" y="38100"/>
                    </a:cubicBezTo>
                    <a:cubicBezTo>
                      <a:pt x="68937" y="50333"/>
                      <a:pt x="71967" y="63500"/>
                      <a:pt x="76200" y="76200"/>
                    </a:cubicBezTo>
                    <a:cubicBezTo>
                      <a:pt x="90074" y="117822"/>
                      <a:pt x="88900" y="81846"/>
                      <a:pt x="88900" y="101600"/>
                    </a:cubicBez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grpSp>
      <p:sp>
        <p:nvSpPr>
          <p:cNvPr id="76" name="テキスト ボックス 75"/>
          <p:cNvSpPr txBox="1"/>
          <p:nvPr/>
        </p:nvSpPr>
        <p:spPr>
          <a:xfrm>
            <a:off x="6407644" y="5015023"/>
            <a:ext cx="99351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専門医</a:t>
            </a:r>
          </a:p>
        </p:txBody>
      </p:sp>
      <p:sp>
        <p:nvSpPr>
          <p:cNvPr id="77" name="テキスト ボックス 76"/>
          <p:cNvSpPr txBox="1"/>
          <p:nvPr/>
        </p:nvSpPr>
        <p:spPr>
          <a:xfrm>
            <a:off x="6517187" y="3989127"/>
            <a:ext cx="144739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2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年間</a:t>
            </a:r>
          </a:p>
        </p:txBody>
      </p:sp>
      <p:grpSp>
        <p:nvGrpSpPr>
          <p:cNvPr id="78" name="グループ化 77"/>
          <p:cNvGrpSpPr/>
          <p:nvPr/>
        </p:nvGrpSpPr>
        <p:grpSpPr>
          <a:xfrm>
            <a:off x="7018997" y="6309320"/>
            <a:ext cx="1729467" cy="361070"/>
            <a:chOff x="5292132" y="6507695"/>
            <a:chExt cx="1729467" cy="361070"/>
          </a:xfrm>
        </p:grpSpPr>
        <p:sp>
          <p:nvSpPr>
            <p:cNvPr id="79" name="正方形/長方形 78"/>
            <p:cNvSpPr/>
            <p:nvPr/>
          </p:nvSpPr>
          <p:spPr>
            <a:xfrm>
              <a:off x="5292132" y="6525344"/>
              <a:ext cx="1368100" cy="18053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社会医学系専門医</a:t>
              </a:r>
            </a:p>
          </p:txBody>
        </p:sp>
        <p:pic>
          <p:nvPicPr>
            <p:cNvPr id="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7705" y="6507695"/>
              <a:ext cx="393894" cy="36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1" name="下矢印 80"/>
          <p:cNvSpPr/>
          <p:nvPr/>
        </p:nvSpPr>
        <p:spPr>
          <a:xfrm>
            <a:off x="6612045" y="5345724"/>
            <a:ext cx="249130" cy="236090"/>
          </a:xfrm>
          <a:prstGeom prst="downArrow">
            <a:avLst/>
          </a:pr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4800" b="0" i="0" u="none" strike="noStrike" kern="1200" cap="none" spc="0" normalizeH="0" baseline="0" noProof="0">
              <a:ln>
                <a:noFill/>
              </a:ln>
              <a:solidFill>
                <a:srgbClr val="000000"/>
              </a:solidFill>
              <a:effectLst/>
              <a:uLnTx/>
              <a:uFillTx/>
              <a:latin typeface="Times New Roman"/>
              <a:ea typeface="ＭＳ Ｐゴシック"/>
              <a:cs typeface="+mn-cs"/>
            </a:endParaRPr>
          </a:p>
        </p:txBody>
      </p:sp>
      <p:sp>
        <p:nvSpPr>
          <p:cNvPr id="82" name="テキスト ボックス 81"/>
          <p:cNvSpPr txBox="1"/>
          <p:nvPr/>
        </p:nvSpPr>
        <p:spPr>
          <a:xfrm>
            <a:off x="6354637" y="5609132"/>
            <a:ext cx="2044766"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サブスペシャリティ</a:t>
            </a:r>
            <a:endParaRPr kumimoji="1" lang="en-US" altLang="ja-JP"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eiryo UI" panose="020B0604030504040204" pitchFamily="50" charset="-128"/>
              </a:rPr>
              <a:t>専門医コースへ</a:t>
            </a:r>
          </a:p>
        </p:txBody>
      </p:sp>
      <p:sp>
        <p:nvSpPr>
          <p:cNvPr id="83" name="正方形/長方形 82"/>
          <p:cNvSpPr/>
          <p:nvPr/>
        </p:nvSpPr>
        <p:spPr>
          <a:xfrm>
            <a:off x="6899864" y="1022057"/>
            <a:ext cx="1730277" cy="3470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基本プログラム</a:t>
            </a:r>
          </a:p>
        </p:txBody>
      </p:sp>
      <p:sp>
        <p:nvSpPr>
          <p:cNvPr id="84" name="テキスト ボックス 83"/>
          <p:cNvSpPr txBox="1"/>
          <p:nvPr/>
        </p:nvSpPr>
        <p:spPr>
          <a:xfrm>
            <a:off x="189988" y="6402814"/>
            <a:ext cx="5750164"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itchFamily="49" charset="-128"/>
                <a:ea typeface="HG丸ｺﾞｼｯｸM-PRO" pitchFamily="49" charset="-128"/>
                <a:cs typeface="+mn-cs"/>
              </a:rPr>
              <a:t>＊大槻剛巳先生（広報担当理事）作成資料</a:t>
            </a:r>
          </a:p>
        </p:txBody>
      </p:sp>
    </p:spTree>
    <p:extLst>
      <p:ext uri="{BB962C8B-B14F-4D97-AF65-F5344CB8AC3E}">
        <p14:creationId xmlns:p14="http://schemas.microsoft.com/office/powerpoint/2010/main" val="39751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706090"/>
          </a:xfrm>
          <a:prstGeom prst="rect">
            <a:avLst/>
          </a:prstGeom>
        </p:spPr>
        <p:txBody>
          <a:bodyPr/>
          <a:lstStyle/>
          <a:p>
            <a:r>
              <a:rPr kumimoji="1" lang="ja-JP" altLang="en-US" sz="4000" b="1" dirty="0">
                <a:latin typeface="+mj-ea"/>
              </a:rPr>
              <a:t>研修制度の構成</a:t>
            </a:r>
          </a:p>
        </p:txBody>
      </p:sp>
      <p:sp>
        <p:nvSpPr>
          <p:cNvPr id="4" name="テキスト ボックス 3"/>
          <p:cNvSpPr txBox="1"/>
          <p:nvPr/>
        </p:nvSpPr>
        <p:spPr>
          <a:xfrm>
            <a:off x="395536" y="1916832"/>
            <a:ext cx="2952328" cy="3231654"/>
          </a:xfrm>
          <a:prstGeom prst="rect">
            <a:avLst/>
          </a:prstGeom>
          <a:noFill/>
          <a:ln w="38100">
            <a:solidFill>
              <a:schemeClr val="tx1"/>
            </a:solidFill>
          </a:ln>
        </p:spPr>
        <p:txBody>
          <a:bodyPr wrap="square" rtlCol="0">
            <a:spAutoFit/>
          </a:bodyPr>
          <a:lstStyle/>
          <a:p>
            <a:r>
              <a:rPr kumimoji="1" lang="ja-JP" altLang="en-US" sz="2400" b="1" u="sng" dirty="0">
                <a:solidFill>
                  <a:schemeClr val="tx1"/>
                </a:solidFill>
              </a:rPr>
              <a:t>協会</a:t>
            </a:r>
            <a:endParaRPr kumimoji="1" lang="en-US" altLang="ja-JP" sz="2400" b="1" u="sng" dirty="0">
              <a:solidFill>
                <a:schemeClr val="tx1"/>
              </a:solidFill>
            </a:endParaRPr>
          </a:p>
          <a:p>
            <a:r>
              <a:rPr lang="ja-JP" altLang="en-US" sz="2000" dirty="0">
                <a:solidFill>
                  <a:schemeClr val="tx1"/>
                </a:solidFill>
              </a:rPr>
              <a:t>・プログラム整備指針</a:t>
            </a:r>
            <a:endParaRPr lang="en-US" altLang="ja-JP" sz="2000" dirty="0">
              <a:solidFill>
                <a:schemeClr val="tx1"/>
              </a:solidFill>
            </a:endParaRPr>
          </a:p>
          <a:p>
            <a:r>
              <a:rPr kumimoji="1" lang="ja-JP" altLang="en-US" sz="2000" dirty="0">
                <a:solidFill>
                  <a:schemeClr val="tx1"/>
                </a:solidFill>
              </a:rPr>
              <a:t>・施設認定基準</a:t>
            </a:r>
            <a:endParaRPr kumimoji="1" lang="en-US" altLang="ja-JP" sz="2000" dirty="0">
              <a:solidFill>
                <a:schemeClr val="tx1"/>
              </a:solidFill>
            </a:endParaRPr>
          </a:p>
          <a:p>
            <a:r>
              <a:rPr lang="ja-JP" altLang="en-US" sz="2000" dirty="0">
                <a:solidFill>
                  <a:schemeClr val="tx1"/>
                </a:solidFill>
              </a:rPr>
              <a:t>・指導医認定基準</a:t>
            </a:r>
            <a:endParaRPr lang="en-US" altLang="ja-JP" sz="2000" dirty="0">
              <a:solidFill>
                <a:schemeClr val="tx1"/>
              </a:solidFill>
            </a:endParaRPr>
          </a:p>
          <a:p>
            <a:endParaRPr kumimoji="1" lang="en-US" altLang="ja-JP" sz="2000" dirty="0">
              <a:solidFill>
                <a:schemeClr val="tx1"/>
              </a:solidFill>
            </a:endParaRPr>
          </a:p>
          <a:p>
            <a:endParaRPr lang="en-US" altLang="ja-JP" sz="2000" dirty="0">
              <a:solidFill>
                <a:schemeClr val="tx1"/>
              </a:solidFill>
            </a:endParaRPr>
          </a:p>
          <a:p>
            <a:endParaRPr kumimoji="1" lang="en-US" altLang="ja-JP" sz="2000" dirty="0">
              <a:solidFill>
                <a:schemeClr val="tx1"/>
              </a:solidFill>
            </a:endParaRPr>
          </a:p>
          <a:p>
            <a:r>
              <a:rPr lang="ja-JP" altLang="en-US" sz="2000" dirty="0">
                <a:solidFill>
                  <a:schemeClr val="tx1"/>
                </a:solidFill>
              </a:rPr>
              <a:t>・専門医認定試験</a:t>
            </a:r>
            <a:endParaRPr lang="en-US" altLang="ja-JP" sz="2000" dirty="0">
              <a:solidFill>
                <a:schemeClr val="tx1"/>
              </a:solidFill>
            </a:endParaRPr>
          </a:p>
          <a:p>
            <a:endParaRPr kumimoji="1" lang="en-US" altLang="ja-JP" sz="2000" dirty="0">
              <a:solidFill>
                <a:schemeClr val="tx1"/>
              </a:solidFill>
            </a:endParaRPr>
          </a:p>
          <a:p>
            <a:endParaRPr lang="en-US" altLang="ja-JP" sz="2000" dirty="0">
              <a:solidFill>
                <a:schemeClr val="tx1"/>
              </a:solidFill>
            </a:endParaRPr>
          </a:p>
        </p:txBody>
      </p:sp>
      <p:sp>
        <p:nvSpPr>
          <p:cNvPr id="5" name="右矢印 4"/>
          <p:cNvSpPr/>
          <p:nvPr/>
        </p:nvSpPr>
        <p:spPr>
          <a:xfrm>
            <a:off x="3419872" y="2064496"/>
            <a:ext cx="1872208" cy="10801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参考・認定</a:t>
            </a:r>
          </a:p>
        </p:txBody>
      </p:sp>
      <p:sp>
        <p:nvSpPr>
          <p:cNvPr id="6" name="テキスト ボックス 5"/>
          <p:cNvSpPr txBox="1"/>
          <p:nvPr/>
        </p:nvSpPr>
        <p:spPr>
          <a:xfrm>
            <a:off x="5292080" y="1944287"/>
            <a:ext cx="3204356" cy="1077218"/>
          </a:xfrm>
          <a:prstGeom prst="rect">
            <a:avLst/>
          </a:prstGeom>
          <a:noFill/>
          <a:ln w="38100">
            <a:solidFill>
              <a:schemeClr val="tx2"/>
            </a:solidFill>
          </a:ln>
        </p:spPr>
        <p:txBody>
          <a:bodyPr wrap="square" rtlCol="0">
            <a:spAutoFit/>
          </a:bodyPr>
          <a:lstStyle/>
          <a:p>
            <a:r>
              <a:rPr kumimoji="1" lang="ja-JP" altLang="en-US" sz="2400" b="1" u="sng" dirty="0">
                <a:solidFill>
                  <a:schemeClr val="tx1"/>
                </a:solidFill>
              </a:rPr>
              <a:t>各研修施設群</a:t>
            </a:r>
            <a:endParaRPr kumimoji="1" lang="en-US" altLang="ja-JP" sz="2400" b="1" u="sng" dirty="0">
              <a:solidFill>
                <a:schemeClr val="tx1"/>
              </a:solidFill>
            </a:endParaRPr>
          </a:p>
          <a:p>
            <a:r>
              <a:rPr lang="ja-JP" altLang="en-US" sz="2000" dirty="0">
                <a:solidFill>
                  <a:schemeClr val="tx1"/>
                </a:solidFill>
              </a:rPr>
              <a:t>・研修体制整備</a:t>
            </a:r>
            <a:endParaRPr lang="en-US" altLang="ja-JP" sz="2000" dirty="0">
              <a:solidFill>
                <a:schemeClr val="tx1"/>
              </a:solidFill>
            </a:endParaRPr>
          </a:p>
          <a:p>
            <a:r>
              <a:rPr lang="ja-JP" altLang="en-US" sz="2000" dirty="0">
                <a:solidFill>
                  <a:schemeClr val="tx1"/>
                </a:solidFill>
              </a:rPr>
              <a:t>・研修プログラム整備</a:t>
            </a:r>
            <a:endParaRPr kumimoji="1" lang="ja-JP" altLang="en-US" sz="2000" dirty="0">
              <a:solidFill>
                <a:schemeClr val="tx1"/>
              </a:solidFill>
            </a:endParaRPr>
          </a:p>
        </p:txBody>
      </p:sp>
      <p:sp>
        <p:nvSpPr>
          <p:cNvPr id="8" name="下矢印 7"/>
          <p:cNvSpPr/>
          <p:nvPr/>
        </p:nvSpPr>
        <p:spPr>
          <a:xfrm>
            <a:off x="5436096" y="3204720"/>
            <a:ext cx="2880320" cy="80034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提供</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修了認定</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5313311" y="4149080"/>
            <a:ext cx="3183125" cy="830997"/>
          </a:xfrm>
          <a:prstGeom prst="rect">
            <a:avLst/>
          </a:prstGeom>
          <a:noFill/>
          <a:ln w="38100">
            <a:solidFill>
              <a:schemeClr val="tx1"/>
            </a:solidFill>
          </a:ln>
        </p:spPr>
        <p:txBody>
          <a:bodyPr wrap="square" rtlCol="0">
            <a:spAutoFit/>
          </a:bodyPr>
          <a:lstStyle/>
          <a:p>
            <a:r>
              <a:rPr kumimoji="1" lang="ja-JP" altLang="en-US" sz="2400" b="1" u="sng" dirty="0">
                <a:solidFill>
                  <a:schemeClr val="tx1"/>
                </a:solidFill>
              </a:rPr>
              <a:t>専攻医</a:t>
            </a:r>
            <a:endParaRPr kumimoji="1" lang="en-US" altLang="ja-JP" sz="2400" b="1" u="sng" dirty="0">
              <a:solidFill>
                <a:schemeClr val="tx1"/>
              </a:solidFill>
            </a:endParaRPr>
          </a:p>
          <a:p>
            <a:r>
              <a:rPr lang="ja-JP" altLang="en-US" sz="2400" dirty="0">
                <a:solidFill>
                  <a:schemeClr val="tx1"/>
                </a:solidFill>
              </a:rPr>
              <a:t>・研修実施</a:t>
            </a:r>
            <a:endParaRPr kumimoji="1" lang="ja-JP" altLang="en-US" sz="2400" dirty="0">
              <a:solidFill>
                <a:schemeClr val="tx1"/>
              </a:solidFill>
            </a:endParaRPr>
          </a:p>
        </p:txBody>
      </p:sp>
      <p:sp>
        <p:nvSpPr>
          <p:cNvPr id="10" name="右矢印 9"/>
          <p:cNvSpPr/>
          <p:nvPr/>
        </p:nvSpPr>
        <p:spPr>
          <a:xfrm>
            <a:off x="3441103" y="4077072"/>
            <a:ext cx="1872208" cy="10801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試験・認定</a:t>
            </a:r>
          </a:p>
        </p:txBody>
      </p:sp>
      <p:pic>
        <p:nvPicPr>
          <p:cNvPr id="11" name="図 10"/>
          <p:cNvPicPr>
            <a:picLocks noChangeAspect="1"/>
          </p:cNvPicPr>
          <p:nvPr/>
        </p:nvPicPr>
        <p:blipFill>
          <a:blip r:embed="rId2"/>
          <a:stretch>
            <a:fillRect/>
          </a:stretch>
        </p:blipFill>
        <p:spPr>
          <a:xfrm>
            <a:off x="4562271" y="6298431"/>
            <a:ext cx="4309355" cy="265078"/>
          </a:xfrm>
          <a:prstGeom prst="rect">
            <a:avLst/>
          </a:prstGeom>
        </p:spPr>
      </p:pic>
    </p:spTree>
    <p:extLst>
      <p:ext uri="{BB962C8B-B14F-4D97-AF65-F5344CB8AC3E}">
        <p14:creationId xmlns:p14="http://schemas.microsoft.com/office/powerpoint/2010/main" val="416220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PresentationMetadata xmlns:xsi=&quot;http://www.w3.org/2001/XMLSchema-instance&quot; xmlns:xsd=&quot;http://www.w3.org/2001/XMLSchema&quot;&gt;&#10;  &lt;TransitionType&gt;Bounce&lt;/TransitionType&gt;&#10;  &lt;UniqueID&gt;0&lt;/UniqueID&gt;&#10;  &lt;ShowPreviews&gt;true&lt;/ShowPreviews&gt;&#10;  &lt;ShowReviews&gt;true&lt;/ShowReviews&gt;&#10;  &lt;ShowHeaderTitle&gt;true&lt;/ShowHeaderTitle&gt;&#10;  &lt;ShowHeaderNumber&gt;true&lt;/ShowHeaderNumber&gt;&#10;  &lt;SectionTemplate&gt;Template6&lt;/SectionTemplate&gt;&#10;  &lt;SectionTemplateColor&gt;&#10;    &lt;A&gt;255&lt;/A&gt;&#10;    &lt;R&gt;0&lt;/R&gt;&#10;    &lt;G&gt;0&lt;/G&gt;&#10;    &lt;B&gt;139&lt;/B&gt;&#10;    &lt;ScA&gt;1&lt;/ScA&gt;&#10;    &lt;ScR&gt;0&lt;/ScR&gt;&#10;    &lt;ScG&gt;0&lt;/ScG&gt;&#10;    &lt;ScB&gt;0.258182853&lt;/ScB&gt;&#10;  &lt;/SectionTemplateColor&gt;&#10;  &lt;SectionArrangement&gt;ZigZag&lt;/SectionArrangement&gt;&#10;&lt;/PresentationMetadata&gt;"/>
</p:tagLst>
</file>

<file path=ppt/theme/theme1.xml><?xml version="1.0" encoding="utf-8"?>
<a:theme xmlns:a="http://schemas.openxmlformats.org/drawingml/2006/main" name="2_Blends">
  <a:themeElements>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2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1713"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01713"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rgbClr val="FFFF00"/>
            </a:solidFill>
            <a:effectLst/>
            <a:latin typeface="HG丸ｺﾞｼｯｸM-PRO" pitchFamily="49" charset="-128"/>
            <a:ea typeface="HG丸ｺﾞｼｯｸM-PRO"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rgbClr val="FFFF00"/>
            </a:solidFill>
            <a:effectLst/>
            <a:latin typeface="HG丸ｺﾞｼｯｸM-PRO" pitchFamily="49" charset="-128"/>
            <a:ea typeface="HG丸ｺﾞｼｯｸM-PRO" pitchFamily="49"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9978</Words>
  <Application>Microsoft Office PowerPoint</Application>
  <PresentationFormat>画面に合わせる (4:3)</PresentationFormat>
  <Paragraphs>786</Paragraphs>
  <Slides>65</Slides>
  <Notes>5</Notes>
  <HiddenSlides>0</HiddenSlides>
  <MMClips>0</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65</vt:i4>
      </vt:variant>
    </vt:vector>
  </HeadingPairs>
  <TitlesOfParts>
    <vt:vector size="82" baseType="lpstr">
      <vt:lpstr>HG丸ｺﾞｼｯｸM-PRO</vt:lpstr>
      <vt:lpstr>HG創英角ｺﾞｼｯｸUB</vt:lpstr>
      <vt:lpstr>Meiryo UI</vt:lpstr>
      <vt:lpstr>ＭＳ Ｐゴシック</vt:lpstr>
      <vt:lpstr>ＭＳ ゴシック</vt:lpstr>
      <vt:lpstr>メイリオ</vt:lpstr>
      <vt:lpstr>小塚ゴシック Pro</vt:lpstr>
      <vt:lpstr>游ゴシック</vt:lpstr>
      <vt:lpstr>游ゴシック Light</vt:lpstr>
      <vt:lpstr>Arial</vt:lpstr>
      <vt:lpstr>Tahoma</vt:lpstr>
      <vt:lpstr>Times New Roman</vt:lpstr>
      <vt:lpstr>Wingdings</vt:lpstr>
      <vt:lpstr>2_Blends</vt:lpstr>
      <vt:lpstr>1_Blends</vt:lpstr>
      <vt:lpstr>デザインの設定</vt:lpstr>
      <vt:lpstr>標準デザイン</vt:lpstr>
      <vt:lpstr>全国保健所長会  社会医学系専門医制度 指導医講習会</vt:lpstr>
      <vt:lpstr>社会医学系専門医制度の経緯</vt:lpstr>
      <vt:lpstr>一般社団法人　社会医学系専門医協会 （Japan Board of Public Health and Social Medicine）</vt:lpstr>
      <vt:lpstr>一般社団法人　社会医学系専門医協会 （Japan Board of Public Health and Social Medicine）</vt:lpstr>
      <vt:lpstr>専門医制度の理念</vt:lpstr>
      <vt:lpstr>専門医の使命</vt:lpstr>
      <vt:lpstr>本領域の専門医のコア・コンピテンシーと有すべき専門知識</vt:lpstr>
      <vt:lpstr>社会医学系専門医研修の概要</vt:lpstr>
      <vt:lpstr>研修制度の構成</vt:lpstr>
      <vt:lpstr>専門医・指導医・更新制度など</vt:lpstr>
      <vt:lpstr>専門医・指導医等の登録・認定料等</vt:lpstr>
      <vt:lpstr>専門研修施設群</vt:lpstr>
      <vt:lpstr>研修施設の要件</vt:lpstr>
      <vt:lpstr>研修プログラム管理委員会</vt:lpstr>
      <vt:lpstr>研修プログラム統括責任者</vt:lpstr>
      <vt:lpstr>専門研修プログラム整備基準とは？</vt:lpstr>
      <vt:lpstr>専門研修の目標 　経験目標（経験すべき課題）</vt:lpstr>
      <vt:lpstr>経験目標(課題解決のためのプロセス) ⇒到達目標・専門技能、医師としての倫理性等</vt:lpstr>
      <vt:lpstr>到達目標（専門技能）</vt:lpstr>
      <vt:lpstr>到達目標（専門知識）</vt:lpstr>
      <vt:lpstr>到達目標（専門知識）</vt:lpstr>
      <vt:lpstr>専門研修後の成果(コア・コンピテンシー)</vt:lpstr>
      <vt:lpstr>専門医研修の流れ</vt:lpstr>
      <vt:lpstr>社会医学系専門医研修開始</vt:lpstr>
      <vt:lpstr>専攻医は順次受付</vt:lpstr>
      <vt:lpstr>専門研修の方法</vt:lpstr>
      <vt:lpstr>専門研修実績記録システム</vt:lpstr>
      <vt:lpstr>基本プログラムの認定</vt:lpstr>
      <vt:lpstr>専攻医によるフィードバック</vt:lpstr>
      <vt:lpstr>研修の休止・中断 プログラム移動／プログラム外研修</vt:lpstr>
      <vt:lpstr>評価・修了認定</vt:lpstr>
      <vt:lpstr>指導医、専門医、専攻医の登録状況について </vt:lpstr>
      <vt:lpstr>社会医学系専門医研修プログラム認定一覧</vt:lpstr>
      <vt:lpstr>社会医学系専門医制度のねらい</vt:lpstr>
      <vt:lpstr>専門医・指導医の更新ルールについて</vt:lpstr>
      <vt:lpstr>(1)申請書の提出</vt:lpstr>
      <vt:lpstr>PowerPoint プレゼンテーション</vt:lpstr>
      <vt:lpstr>(2)社会医学系分野での勤務実績の申告</vt:lpstr>
      <vt:lpstr>PowerPoint プレゼンテーション</vt:lpstr>
      <vt:lpstr>(3)社会医学系分野での活動実績　その1</vt:lpstr>
      <vt:lpstr>(3)社会医学系分野での活動実績　その2</vt:lpstr>
      <vt:lpstr>(3)社会医学系分野での活動実績　その3</vt:lpstr>
      <vt:lpstr>PowerPoint プレゼンテーション</vt:lpstr>
      <vt:lpstr>(4)社会医学系分野に関連する講習の受講</vt:lpstr>
      <vt:lpstr>(5)社会医学系分野に関連する学会・団体活動の 　　実績等</vt:lpstr>
      <vt:lpstr>学会・団体活動等の実績の単位(クレジット)</vt:lpstr>
      <vt:lpstr>学会・団体活動等の実績の単位(クレジット) 追加項目（別表として公表）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社会医学系専門医制度 説 明 資 料</dc:title>
  <dc:creator>清古　愛弓</dc:creator>
  <cp:lastModifiedBy>宗 陽子</cp:lastModifiedBy>
  <cp:revision>41</cp:revision>
  <dcterms:modified xsi:type="dcterms:W3CDTF">2021-01-18T04:57:30Z</dcterms:modified>
</cp:coreProperties>
</file>