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6858000" cy="9144000" type="screen4x3"/>
  <p:notesSz cx="6807200" cy="9939338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3" clrIdx="0">
    <p:extLst>
      <p:ext uri="{19B8F6BF-5375-455C-9EA6-DF929625EA0E}">
        <p15:presenceInfo xmlns:p15="http://schemas.microsoft.com/office/powerpoint/2012/main" userId="c7066bdba8a752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8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8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2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985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5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5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707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235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38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1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00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69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12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0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8" indent="0">
              <a:buNone/>
              <a:defRPr sz="1050"/>
            </a:lvl2pPr>
            <a:lvl3pPr marL="685796" indent="0">
              <a:buNone/>
              <a:defRPr sz="900"/>
            </a:lvl3pPr>
            <a:lvl4pPr marL="1028694" indent="0">
              <a:buNone/>
              <a:defRPr sz="750"/>
            </a:lvl4pPr>
            <a:lvl5pPr marL="1371592" indent="0">
              <a:buNone/>
              <a:defRPr sz="750"/>
            </a:lvl5pPr>
            <a:lvl6pPr marL="1714490" indent="0">
              <a:buNone/>
              <a:defRPr sz="750"/>
            </a:lvl6pPr>
            <a:lvl7pPr marL="2057388" indent="0">
              <a:buNone/>
              <a:defRPr sz="750"/>
            </a:lvl7pPr>
            <a:lvl8pPr marL="2400286" indent="0">
              <a:buNone/>
              <a:defRPr sz="750"/>
            </a:lvl8pPr>
            <a:lvl9pPr marL="27431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34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 altLang="en-US"/>
              <a:t>Форматирование основного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 altLang="en-US"/>
              <a:t>Форматирование основного текста</a:t>
            </a:r>
          </a:p>
          <a:p>
            <a:pPr lvl="1"/>
            <a:r>
              <a:rPr lang="ru" altLang="en-US"/>
              <a:t>Второй уровень </a:t>
            </a:r>
            <a:r>
              <a:rPr lang="ru" altLang="ja-JP"/>
              <a:t>_</a:t>
            </a:r>
          </a:p>
          <a:p>
            <a:pPr lvl="2"/>
            <a:r>
              <a:rPr lang="ru" altLang="en-US"/>
              <a:t>3-й уровень </a:t>
            </a:r>
            <a:r>
              <a:rPr lang="ru" altLang="ja-JP"/>
              <a:t>_</a:t>
            </a:r>
          </a:p>
          <a:p>
            <a:pPr lvl="3"/>
            <a:r>
              <a:rPr lang="ru" altLang="en-US"/>
              <a:t>4 уровень </a:t>
            </a:r>
            <a:r>
              <a:rPr lang="ru" altLang="ja-JP"/>
              <a:t>_</a:t>
            </a:r>
          </a:p>
          <a:p>
            <a:pPr lvl="4"/>
            <a:r>
              <a:rPr lang="ru" altLang="en-US"/>
              <a:t>5 уровень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B073D-9026-429A-B86D-B030208BD1E4}" type="datetimeFigureOut">
              <a:rPr kumimoji="1" lang="ja-JP" altLang="en-US" smtClean="0"/>
              <a:t>2022/6/1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27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9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9" indent="-171449" algn="l" defTabSz="68579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75">
            <a:extLst>
              <a:ext uri="{FF2B5EF4-FFF2-40B4-BE49-F238E27FC236}">
                <a16:creationId xmlns:a16="http://schemas.microsoft.com/office/drawing/2014/main" id="{3E2D39F1-2CE3-44B0-A868-44AB63A32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61" y="157778"/>
            <a:ext cx="3695563" cy="20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ja-JP" sz="1200" b="1" dirty="0">
                <a:solidFill>
                  <a:srgbClr val="4472C4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Для тех, кто заразился нов</a:t>
            </a:r>
            <a:r>
              <a:rPr lang="ru-RU" altLang="ja-JP" sz="1200" b="1" dirty="0" err="1">
                <a:solidFill>
                  <a:srgbClr val="4472C4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ым</a:t>
            </a:r>
            <a:r>
              <a:rPr lang="ru-RU" altLang="ja-JP" sz="1200" b="1" dirty="0">
                <a:solidFill>
                  <a:srgbClr val="4472C4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ru" altLang="ja-JP" sz="1200" b="1" dirty="0">
                <a:solidFill>
                  <a:srgbClr val="4472C4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коронавирусом</a:t>
            </a:r>
            <a:endParaRPr lang="ja-JP" altLang="ja-JP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130">
            <a:extLst>
              <a:ext uri="{FF2B5EF4-FFF2-40B4-BE49-F238E27FC236}">
                <a16:creationId xmlns:a16="http://schemas.microsoft.com/office/drawing/2014/main" id="{B3A120AA-0436-422E-B35F-2581AADB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" y="469584"/>
            <a:ext cx="6629601" cy="707886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52399" defTabSz="914395"/>
            <a:r>
              <a:rPr lang="ru" altLang="ja-JP" sz="1000" b="1" u="sng" dirty="0">
                <a:solidFill>
                  <a:schemeClr val="bg1"/>
                </a:solidFill>
                <a:ea typeface="BIZ UDPゴシック" panose="020B0400000000000000" pitchFamily="50" charset="-128"/>
                <a:cs typeface="Arial" panose="020B0604020202020204" pitchFamily="34" charset="0"/>
              </a:rPr>
              <a:t>Если вы заразились коронавирусом нового типа</a:t>
            </a:r>
            <a:endParaRPr lang="en-US" altLang="ja-JP" sz="1000" b="1" u="sng" dirty="0">
              <a:solidFill>
                <a:schemeClr val="bg1"/>
              </a:solidFill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indent="152399" defTabSz="914395"/>
            <a:r>
              <a:rPr lang="ru" altLang="en-US" sz="1000" b="1" u="sng" dirty="0">
                <a:solidFill>
                  <a:schemeClr val="bg1"/>
                </a:solidFill>
                <a:ea typeface="BIZ UDPゴシック" panose="020B0400000000000000" pitchFamily="50" charset="-128"/>
                <a:cs typeface="Arial" panose="020B0604020202020204" pitchFamily="34" charset="0"/>
              </a:rPr>
              <a:t>В зависимости от прогресса заболевания центр общественного здравоохранения примет решение о госпитализации, лечении на дому или в отеле, поэтому следуйте его инструкциям</a:t>
            </a:r>
            <a:r>
              <a:rPr lang="ru" altLang="en-US" sz="1400" b="1" u="sng" dirty="0">
                <a:solidFill>
                  <a:schemeClr val="bg1"/>
                </a:solidFill>
                <a:ea typeface="BIZ UDPゴシック" panose="020B0400000000000000" pitchFamily="50" charset="-128"/>
                <a:cs typeface="Arial" panose="020B0604020202020204" pitchFamily="34" charset="0"/>
              </a:rPr>
              <a:t>.</a:t>
            </a:r>
            <a:endParaRPr lang="ja-JP" altLang="ja-JP" sz="1400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" name="テキスト ボックス 189">
            <a:extLst>
              <a:ext uri="{FF2B5EF4-FFF2-40B4-BE49-F238E27FC236}">
                <a16:creationId xmlns:a16="http://schemas.microsoft.com/office/drawing/2014/main" id="{94896CDC-F595-42B4-B69F-047CC9263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" y="4506934"/>
            <a:ext cx="5122471" cy="553998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14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14299" defTabSz="914395"/>
            <a:r>
              <a:rPr lang="ru" altLang="ja-JP" sz="1200" b="1" u="sng" dirty="0">
                <a:solidFill>
                  <a:schemeClr val="bg1"/>
                </a:solidFill>
                <a:ea typeface="Hiragino Kaku Gothic Pro W3" panose="020B0300000000000000" pitchFamily="34" charset="-128"/>
                <a:cs typeface="Arial" panose="020B0604020202020204" pitchFamily="34" charset="0"/>
              </a:rPr>
              <a:t>Критерии для выпуска из больницы и отмены ограничения в работе </a:t>
            </a:r>
            <a:endParaRPr lang="ja-JP" altLang="ja-JP" sz="1200" u="sng" dirty="0">
              <a:solidFill>
                <a:schemeClr val="bg1"/>
              </a:solidFill>
              <a:ea typeface="Hiragino Kaku Gothic Pro W3" panose="020B03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7" name="四角形: 角を丸くする 24576">
            <a:extLst>
              <a:ext uri="{FF2B5EF4-FFF2-40B4-BE49-F238E27FC236}">
                <a16:creationId xmlns:a16="http://schemas.microsoft.com/office/drawing/2014/main" id="{1CAC053D-F0AA-4102-B565-ED13973DD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23" y="6470257"/>
            <a:ext cx="6394450" cy="8535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ja-JP" sz="1200" b="1" u="sng" dirty="0">
                <a:ea typeface="BIZ UDPゴシック" panose="020B0400000000000000" pitchFamily="50" charset="-128"/>
                <a:cs typeface="Times New Roman" panose="02020603050405020304" pitchFamily="18" charset="0"/>
              </a:rPr>
              <a:t>Если у носителя возбудителя не выявлены симптоны заражения</a:t>
            </a:r>
            <a:endParaRPr lang="ja-JP" altLang="ja-JP" sz="300" dirty="0"/>
          </a:p>
          <a:p>
            <a:pPr marL="228598" indent="-228598" defTabSz="914395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ru" altLang="en-US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С даты </a:t>
            </a:r>
            <a:r>
              <a:rPr lang="ru-RU" altLang="en-US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взятия образца</a:t>
            </a:r>
            <a:r>
              <a:rPr lang="ru" altLang="en-US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прошло 10 дней </a:t>
            </a:r>
          </a:p>
          <a:p>
            <a:pPr marL="228598" indent="-228598" defTabSz="914395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ru-RU" altLang="en-US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С</a:t>
            </a:r>
            <a:r>
              <a:rPr lang="ru" altLang="en-US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даты взятия образца прошло 6 дней и </a:t>
            </a:r>
            <a:r>
              <a:rPr lang="ru-RU" altLang="en-US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с интервалами в 24 часа или более подтверждаются отрицательные результаты двух  тестов ПЦР</a:t>
            </a:r>
            <a:endParaRPr lang="en-US" altLang="ja-JP" sz="12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8" name="四角形: 角を丸くする 24577">
            <a:extLst>
              <a:ext uri="{FF2B5EF4-FFF2-40B4-BE49-F238E27FC236}">
                <a16:creationId xmlns:a16="http://schemas.microsoft.com/office/drawing/2014/main" id="{A3115E80-A599-4232-9CC3-609ED0E93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23" y="5181686"/>
            <a:ext cx="6384925" cy="11746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000" dirty="0"/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/>
              <a:t>Для пациентов с симптомами: (1) Когда прошло 10 дней со дня начала заболевания или даты взятия образца, результат теста которого стал положительным, и прошло 72 часа с момента облегчения симптомов.</a:t>
            </a: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/>
              <a:t>(2) Если симптомы уходят в течении 10 дней от начальной даты, и по прошествии 24 часов с момента облегчения симптомов с интервалами в 24 часа или более подтверждаются отрицательные результаты двух  тестов ПЦР.</a:t>
            </a:r>
            <a:endParaRPr lang="ja-JP" altLang="en-US" sz="1000" dirty="0">
              <a:latin typeface="Arial" panose="020B0604020202020204" pitchFamily="34" charset="0"/>
            </a:endParaRPr>
          </a:p>
        </p:txBody>
      </p:sp>
      <p:sp>
        <p:nvSpPr>
          <p:cNvPr id="30" name="Rectangle 34">
            <a:extLst>
              <a:ext uri="{FF2B5EF4-FFF2-40B4-BE49-F238E27FC236}">
                <a16:creationId xmlns:a16="http://schemas.microsoft.com/office/drawing/2014/main" id="{2397ADBB-281D-4681-AB9E-902FD8A65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4852"/>
            <a:ext cx="184731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300"/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ja-JP" altLang="ja-JP">
                <a:latin typeface="Arial" panose="020B0604020202020204" pitchFamily="34" charset="0"/>
              </a:rPr>
            </a:br>
            <a:endParaRPr lang="ja-JP" altLang="ja-JP">
              <a:latin typeface="Arial" panose="020B0604020202020204" pitchFamily="34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>
              <a:latin typeface="Arial" panose="020B0604020202020204" pitchFamily="34" charset="0"/>
            </a:endParaRPr>
          </a:p>
        </p:txBody>
      </p:sp>
      <p:sp>
        <p:nvSpPr>
          <p:cNvPr id="31" name="Rectangle 36">
            <a:extLst>
              <a:ext uri="{FF2B5EF4-FFF2-40B4-BE49-F238E27FC236}">
                <a16:creationId xmlns:a16="http://schemas.microsoft.com/office/drawing/2014/main" id="{02EB0676-4FBC-48B4-8742-A7EF98409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01851"/>
            <a:ext cx="184731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300"/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>
              <a:latin typeface="Arial" panose="020B0604020202020204" pitchFamily="34" charset="0"/>
            </a:endParaRPr>
          </a:p>
        </p:txBody>
      </p:sp>
      <p:sp>
        <p:nvSpPr>
          <p:cNvPr id="32" name="Rectangle 45">
            <a:extLst>
              <a:ext uri="{FF2B5EF4-FFF2-40B4-BE49-F238E27FC236}">
                <a16:creationId xmlns:a16="http://schemas.microsoft.com/office/drawing/2014/main" id="{986390FD-9D94-400F-A9A8-71A30D473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6" name="テキスト ボックス 140">
            <a:extLst>
              <a:ext uri="{FF2B5EF4-FFF2-40B4-BE49-F238E27FC236}">
                <a16:creationId xmlns:a16="http://schemas.microsoft.com/office/drawing/2014/main" id="{71600C4B-CCEB-4617-A880-37DF0C514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423" y="3515148"/>
            <a:ext cx="6394450" cy="1101149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en-US" sz="10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・</a:t>
            </a: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Сотрудничать с </a:t>
            </a:r>
            <a:r>
              <a:rPr lang="ru" altLang="en-US" sz="800" b="1" dirty="0">
                <a:solidFill>
                  <a:srgbClr val="FF000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активными эпидемиологическими исследованиями центра общественного здравоохранения </a:t>
            </a: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(опросы о течении симптомов, поведении, контактных лицах и т. д.)</a:t>
            </a:r>
            <a:endParaRPr lang="en-US" altLang="ja-JP" sz="8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. Личная информация будет защищена.</a:t>
            </a:r>
            <a:endParaRPr lang="en-US" altLang="ja-JP" sz="8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・ Чтобы предотвратить распространение инфекции, мы также </a:t>
            </a:r>
            <a:r>
              <a:rPr lang="ru" altLang="en-US" sz="800" b="1" dirty="0">
                <a:solidFill>
                  <a:srgbClr val="FF000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ограничим занятость в </a:t>
            </a: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en-US" sz="800" b="1" dirty="0">
                <a:solidFill>
                  <a:srgbClr val="FF000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соответствии с Законом о борьбе с инфекционными заболеваниями </a:t>
            </a: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.</a:t>
            </a:r>
            <a:endParaRPr lang="en-US" altLang="ja-JP" sz="8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・ Расходы на госпитализацию</a:t>
            </a:r>
            <a:r>
              <a:rPr lang="ru" altLang="en-US" sz="800" b="1" dirty="0">
                <a:solidFill>
                  <a:srgbClr val="FF0000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несет государство</a:t>
            </a: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. В зависимости от вашего дохода, </a:t>
            </a:r>
          </a:p>
          <a:p>
            <a:pPr defTabSz="9143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" altLang="en-US" sz="8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вы можете частично оплатить.</a:t>
            </a:r>
            <a:endParaRPr lang="ja-JP" altLang="ja-JP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安静にしている人のイラスト">
            <a:extLst>
              <a:ext uri="{FF2B5EF4-FFF2-40B4-BE49-F238E27FC236}">
                <a16:creationId xmlns:a16="http://schemas.microsoft.com/office/drawing/2014/main" id="{F0AE28A3-B672-4B7A-9416-5E025B95E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095" y="4080538"/>
            <a:ext cx="936779" cy="880574"/>
          </a:xfrm>
          <a:prstGeom prst="rect">
            <a:avLst/>
          </a:prstGeom>
          <a:noFill/>
          <a:ln w="762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24">
            <a:extLst>
              <a:ext uri="{FF2B5EF4-FFF2-40B4-BE49-F238E27FC236}">
                <a16:creationId xmlns:a16="http://schemas.microsoft.com/office/drawing/2014/main" id="{5F871CC7-9CA6-4144-8676-8083F28C3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666" y="7433248"/>
            <a:ext cx="5229099" cy="492443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52399" defTabSz="914395"/>
            <a:r>
              <a:rPr lang="ru-RU" altLang="ja-JP" sz="1000" b="1" u="sng" dirty="0">
                <a:solidFill>
                  <a:schemeClr val="bg1"/>
                </a:solidFill>
                <a:ea typeface="BIZ UDPゴシック" panose="020B0400000000000000" pitchFamily="50" charset="-128"/>
                <a:cs typeface="Arial" panose="020B0604020202020204" pitchFamily="34" charset="0"/>
              </a:rPr>
              <a:t>Номера телефонов для случая, когда</a:t>
            </a:r>
            <a:r>
              <a:rPr lang="ru" altLang="ja-JP" sz="1000" b="1" u="sng" dirty="0">
                <a:solidFill>
                  <a:schemeClr val="bg1"/>
                </a:solidFill>
                <a:ea typeface="BIZ UDPゴシック" panose="020B0400000000000000" pitchFamily="50" charset="-128"/>
                <a:cs typeface="Arial" panose="020B0604020202020204" pitchFamily="34" charset="0"/>
              </a:rPr>
              <a:t> у вас будут какие-либо опасения по поводу вашего физического состояния</a:t>
            </a:r>
            <a:endParaRPr lang="ja-JP" altLang="ja-JP" sz="1000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49" name="Picture 2">
            <a:extLst>
              <a:ext uri="{FF2B5EF4-FFF2-40B4-BE49-F238E27FC236}">
                <a16:creationId xmlns:a16="http://schemas.microsoft.com/office/drawing/2014/main" id="{BFB374DA-F426-412D-88DA-491AFE2D5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87" y="7735330"/>
            <a:ext cx="1250891" cy="1250891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A3E013A8-CFFE-4CF9-88F8-993397C44711}"/>
              </a:ext>
            </a:extLst>
          </p:cNvPr>
          <p:cNvGrpSpPr/>
          <p:nvPr/>
        </p:nvGrpSpPr>
        <p:grpSpPr>
          <a:xfrm>
            <a:off x="1658323" y="8049715"/>
            <a:ext cx="4541142" cy="936506"/>
            <a:chOff x="2016060" y="7189350"/>
            <a:chExt cx="4619902" cy="936506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7296C9E1-DD02-4B1F-B49C-52D2B6D072DF}"/>
                </a:ext>
              </a:extLst>
            </p:cNvPr>
            <p:cNvSpPr txBox="1"/>
            <p:nvPr/>
          </p:nvSpPr>
          <p:spPr>
            <a:xfrm>
              <a:off x="2016060" y="7189350"/>
              <a:ext cx="46199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ru" altLang="en-US" sz="105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Пожалуйста, свяжитесь с </a:t>
              </a:r>
              <a:r>
                <a:rPr kumimoji="1" lang="en-US" altLang="en-US" sz="1050" u="sng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                                                       </a:t>
              </a:r>
              <a:r>
                <a:rPr kumimoji="1" lang="ru" altLang="en-US" sz="105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.</a:t>
              </a:r>
              <a:endParaRPr kumimoji="1" lang="en-US" altLang="ja-JP" sz="105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r>
                <a:rPr kumimoji="1" lang="ru" altLang="en-US" sz="105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(по будним дням, дневное время)</a:t>
              </a:r>
            </a:p>
            <a:p>
              <a:r>
                <a:rPr kumimoji="1" lang="ru" altLang="en-US" sz="1050" u="sng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　　　　　　　　</a:t>
              </a:r>
              <a:endParaRPr kumimoji="1" lang="en-US" altLang="ja-JP" sz="1050" u="sng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r>
                <a:rPr kumimoji="1" lang="ru" altLang="en-US" sz="105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(ночь/праздники)</a:t>
              </a:r>
              <a:endParaRPr kumimoji="1" lang="en-US" altLang="ja-JP" sz="105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8F61792-ED68-484B-8D0E-864EF4D0D490}"/>
                </a:ext>
              </a:extLst>
            </p:cNvPr>
            <p:cNvCxnSpPr/>
            <p:nvPr/>
          </p:nvCxnSpPr>
          <p:spPr>
            <a:xfrm>
              <a:off x="3599422" y="7805675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209B888B-4DD6-4F14-8862-FAFF080EBDBD}"/>
                </a:ext>
              </a:extLst>
            </p:cNvPr>
            <p:cNvCxnSpPr/>
            <p:nvPr/>
          </p:nvCxnSpPr>
          <p:spPr>
            <a:xfrm>
              <a:off x="3616491" y="8125856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/>
          <p:cNvGrpSpPr/>
          <p:nvPr/>
        </p:nvGrpSpPr>
        <p:grpSpPr>
          <a:xfrm>
            <a:off x="206825" y="1341743"/>
            <a:ext cx="6546199" cy="2146524"/>
            <a:chOff x="250529" y="877844"/>
            <a:chExt cx="6546198" cy="2146524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2FFDC311-FD27-49F5-A6F6-26B48F593EF4}"/>
                </a:ext>
              </a:extLst>
            </p:cNvPr>
            <p:cNvSpPr/>
            <p:nvPr/>
          </p:nvSpPr>
          <p:spPr>
            <a:xfrm>
              <a:off x="250530" y="1184750"/>
              <a:ext cx="1866588" cy="557393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" sz="12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Результат ПЦР</a:t>
              </a:r>
              <a:r>
                <a:rPr lang="ru" altLang="en-US" sz="12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, </a:t>
              </a:r>
              <a:r>
                <a:rPr lang="ru" sz="12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теста на антиген </a:t>
              </a:r>
              <a:r>
                <a:rPr lang="ru" altLang="en-US" sz="12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и др.</a:t>
              </a:r>
              <a:endParaRPr lang="en-US" altLang="ja-JP" sz="1200" b="1" kern="100" dirty="0">
                <a:solidFill>
                  <a:schemeClr val="tx1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pPr algn="ctr"/>
              <a:r>
                <a:rPr lang="ru" sz="12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положительный</a:t>
              </a:r>
              <a:endParaRPr lang="ja-JP" altLang="en-US" sz="1200" kern="100" dirty="0">
                <a:solidFill>
                  <a:schemeClr val="tx1"/>
                </a:solidFill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AC851423-1454-4DB9-AA13-2A804F820683}"/>
                </a:ext>
              </a:extLst>
            </p:cNvPr>
            <p:cNvSpPr/>
            <p:nvPr/>
          </p:nvSpPr>
          <p:spPr>
            <a:xfrm>
              <a:off x="3869320" y="877844"/>
              <a:ext cx="2927407" cy="165777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" altLang="en-US" sz="10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Лечение на дому или в отеле</a:t>
              </a:r>
              <a:endParaRPr lang="en-US" altLang="ja-JP" sz="1000" b="1" kern="100" dirty="0">
                <a:solidFill>
                  <a:schemeClr val="tx1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r>
                <a:rPr lang="ru" altLang="en-US" sz="10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Центр общественного здравоохранения будет уточнять ваше состояние здоровья по телефону </a:t>
              </a:r>
              <a:r>
                <a:rPr lang="ru" altLang="en-US" sz="1000" b="1" kern="1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или электронной почте.</a:t>
              </a:r>
              <a:endParaRPr lang="en-US" altLang="ja-JP" sz="1000" b="1" kern="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r>
                <a:rPr lang="ru" altLang="en-US" sz="1000" b="1" kern="1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・ Измеряйте температуру тела утром и вечером</a:t>
              </a:r>
              <a:endParaRPr lang="en-US" altLang="ja-JP" sz="1000" b="1" kern="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r>
                <a:rPr lang="ru" altLang="en-US" sz="1000" b="1" kern="1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・ Проверяйте свое физическое состояние каждый день</a:t>
              </a:r>
              <a:endParaRPr lang="en-US" altLang="ja-JP" sz="1000" b="1" kern="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6" name="角丸四角形吹き出し 5"/>
            <p:cNvSpPr/>
            <p:nvPr/>
          </p:nvSpPr>
          <p:spPr>
            <a:xfrm>
              <a:off x="2278498" y="1030705"/>
              <a:ext cx="1194205" cy="485892"/>
            </a:xfrm>
            <a:prstGeom prst="wedgeRoundRectCallout">
              <a:avLst>
                <a:gd name="adj1" fmla="val -41042"/>
                <a:gd name="adj2" fmla="val 34471"/>
                <a:gd name="adj3" fmla="val 16667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ru" altLang="en-US" sz="8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Легкое состояние или отсутствие симптомов</a:t>
              </a:r>
            </a:p>
          </p:txBody>
        </p:sp>
        <p:sp>
          <p:nvSpPr>
            <p:cNvPr id="33" name="四角形: 角を丸くする 8">
              <a:extLst>
                <a:ext uri="{FF2B5EF4-FFF2-40B4-BE49-F238E27FC236}">
                  <a16:creationId xmlns:a16="http://schemas.microsoft.com/office/drawing/2014/main" id="{2FFDC311-FD27-49F5-A6F6-26B48F593EF4}"/>
                </a:ext>
              </a:extLst>
            </p:cNvPr>
            <p:cNvSpPr/>
            <p:nvPr/>
          </p:nvSpPr>
          <p:spPr>
            <a:xfrm>
              <a:off x="250529" y="2250081"/>
              <a:ext cx="2542169" cy="66264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" altLang="en-US" sz="1000" b="1" kern="100" dirty="0">
                  <a:solidFill>
                    <a:schemeClr val="tx1"/>
                  </a:solidFill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Госпитализац</a:t>
              </a:r>
              <a:r>
                <a:rPr lang="ru" altLang="en-US" sz="1000" b="1" kern="1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ия</a:t>
              </a:r>
              <a:endParaRPr lang="en-US" altLang="ja-JP" sz="1000" b="1" kern="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  <a:p>
              <a:pPr algn="ctr"/>
              <a:r>
                <a:rPr lang="ru" altLang="en-US" sz="1000" b="1" kern="1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(Согласно Закону о борьбе с инфекционными заболеваниями)</a:t>
              </a:r>
              <a:endParaRPr lang="en-US" altLang="ja-JP" sz="1000" b="1" kern="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8F344949-6079-4F4F-BC30-C54107A71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7118" y="1614448"/>
              <a:ext cx="1752202" cy="1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>
              <a:extLst>
                <a:ext uri="{FF2B5EF4-FFF2-40B4-BE49-F238E27FC236}">
                  <a16:creationId xmlns:a16="http://schemas.microsoft.com/office/drawing/2014/main" id="{F890795A-7D98-4785-9089-CE4D8CFE6237}"/>
                </a:ext>
              </a:extLst>
            </p:cNvPr>
            <p:cNvCxnSpPr>
              <a:cxnSpLocks/>
              <a:endCxn id="33" idx="3"/>
            </p:cNvCxnSpPr>
            <p:nvPr/>
          </p:nvCxnSpPr>
          <p:spPr>
            <a:xfrm flipH="1">
              <a:off x="2792698" y="2073463"/>
              <a:ext cx="1076622" cy="507938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角丸四角形吹き出し 5">
              <a:extLst>
                <a:ext uri="{FF2B5EF4-FFF2-40B4-BE49-F238E27FC236}">
                  <a16:creationId xmlns:a16="http://schemas.microsoft.com/office/drawing/2014/main" id="{52ACD094-DB92-44E2-A6EF-9F1B20A4B2B6}"/>
                </a:ext>
              </a:extLst>
            </p:cNvPr>
            <p:cNvSpPr/>
            <p:nvPr/>
          </p:nvSpPr>
          <p:spPr>
            <a:xfrm>
              <a:off x="3115986" y="2593481"/>
              <a:ext cx="1467219" cy="430887"/>
            </a:xfrm>
            <a:prstGeom prst="wedgeRoundRectCallout">
              <a:avLst>
                <a:gd name="adj1" fmla="val -41042"/>
                <a:gd name="adj2" fmla="val 34471"/>
                <a:gd name="adj3" fmla="val 16667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ru" altLang="en-US" sz="9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Обострение симптомов</a:t>
              </a:r>
            </a:p>
          </p:txBody>
        </p:sp>
      </p:grpSp>
      <p:sp>
        <p:nvSpPr>
          <p:cNvPr id="34" name="角丸四角形吹き出し 33"/>
          <p:cNvSpPr/>
          <p:nvPr/>
        </p:nvSpPr>
        <p:spPr>
          <a:xfrm>
            <a:off x="2234796" y="2278154"/>
            <a:ext cx="1231802" cy="352259"/>
          </a:xfrm>
          <a:prstGeom prst="wedgeRoundRectCallout">
            <a:avLst>
              <a:gd name="adj1" fmla="val -41042"/>
              <a:gd name="adj2" fmla="val 34471"/>
              <a:gd name="adj3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ru" altLang="en-US" sz="9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решение врача</a:t>
            </a: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F890795A-7D98-4785-9089-CE4D8CFE6237}"/>
              </a:ext>
            </a:extLst>
          </p:cNvPr>
          <p:cNvCxnSpPr>
            <a:cxnSpLocks/>
            <a:stCxn id="9" idx="2"/>
            <a:endCxn id="33" idx="0"/>
          </p:cNvCxnSpPr>
          <p:nvPr/>
        </p:nvCxnSpPr>
        <p:spPr>
          <a:xfrm>
            <a:off x="1140120" y="2206042"/>
            <a:ext cx="337790" cy="50793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89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2231</TotalTime>
  <Words>326</Words>
  <Application>Microsoft Macintosh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小正 裕佳子</cp:lastModifiedBy>
  <cp:revision>69</cp:revision>
  <cp:lastPrinted>2022-06-01T03:22:21Z</cp:lastPrinted>
  <dcterms:modified xsi:type="dcterms:W3CDTF">2022-06-01T03:26:02Z</dcterms:modified>
</cp:coreProperties>
</file>