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20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commentAuthors" Target="commentAuthors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75">
            <a:extLst>
              <a:ext uri="{FF2B5EF4-FFF2-40B4-BE49-F238E27FC236}">
                <a16:creationId xmlns:a16="http://schemas.microsoft.com/office/drawing/2014/main" id="{3E2D39F1-2CE3-44B0-A868-44AB63A32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452" y="69210"/>
            <a:ext cx="4885312" cy="44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28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ordia New" panose="020B0304020202020204" pitchFamily="34" charset="-34"/>
                <a:ea typeface="BIZ UDPゴシック" panose="020B0400000000000000" pitchFamily="50" charset="-128"/>
                <a:cs typeface="+mj-cs"/>
              </a:rPr>
              <a:t>สำหรับผู้ติดเชื้อไวรัสโคโรนาสายพันธุ์ใหม่</a:t>
            </a:r>
            <a:endParaRPr kumimoji="0" lang="ja-JP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dia New" panose="020B0304020202020204" pitchFamily="34" charset="-34"/>
              <a:cs typeface="+mj-cs"/>
            </a:endParaRPr>
          </a:p>
        </p:txBody>
      </p:sp>
      <p:sp>
        <p:nvSpPr>
          <p:cNvPr id="5" name="テキスト ボックス 130">
            <a:extLst>
              <a:ext uri="{FF2B5EF4-FFF2-40B4-BE49-F238E27FC236}">
                <a16:creationId xmlns:a16="http://schemas.microsoft.com/office/drawing/2014/main" id="{B3A120AA-0436-422E-B35F-2581AADB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27" y="464765"/>
            <a:ext cx="6532563" cy="1107996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2000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ในกรณีที่ติดเชื้อไวรัสโคโรนาสายพันธุ์ใหม่</a:t>
            </a:r>
            <a:endParaRPr kumimoji="0" lang="en-US" altLang="ja-JP" sz="2000" b="1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</a:t>
            </a:r>
            <a:r>
              <a:rPr lang="th-TH" altLang="ja-JP" sz="2000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ฝ่ายอนามัยและสาธารณสุขจะประสานงานให้เข้ารักษาในโรงพยาบาลหรือรักษาตัวอยู่ที่</a:t>
            </a:r>
            <a:br>
              <a:rPr lang="th-TH" altLang="ja-JP" sz="2000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</a:br>
            <a:r>
              <a:rPr lang="th-TH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   </a:t>
            </a:r>
            <a:r>
              <a:rPr lang="th-TH" altLang="ja-JP" sz="2000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บ้าน / ที่พัก ดังนั้นโปรดปฏิบัติตามคำแนะนำ</a:t>
            </a:r>
            <a:endParaRPr kumimoji="0" lang="ja-JP" altLang="ja-JP" sz="20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cs typeface="+mj-cs"/>
            </a:endParaRPr>
          </a:p>
        </p:txBody>
      </p:sp>
      <p:sp>
        <p:nvSpPr>
          <p:cNvPr id="7" name="テキスト ボックス 189">
            <a:extLst>
              <a:ext uri="{FF2B5EF4-FFF2-40B4-BE49-F238E27FC236}">
                <a16:creationId xmlns:a16="http://schemas.microsoft.com/office/drawing/2014/main" id="{94896CDC-F595-42B4-B69F-047CC9263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4506934"/>
            <a:ext cx="5122471" cy="492443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14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มาตรฐานในการให้ออกจากโรงพยาบาล/ยกเลิกการจำกัดการทำงาน</a:t>
            </a:r>
            <a:endParaRPr kumimoji="0" lang="ja-JP" altLang="ja-JP" sz="20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7" name="四角形: 角を丸くする 24576">
            <a:extLst>
              <a:ext uri="{FF2B5EF4-FFF2-40B4-BE49-F238E27FC236}">
                <a16:creationId xmlns:a16="http://schemas.microsoft.com/office/drawing/2014/main" id="{1CAC053D-F0AA-4102-B565-ED13973DD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6470257"/>
            <a:ext cx="6394450" cy="96335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สำหรับผู้เป็นพาหะนำโรคแต่ไม่มีอาการ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(1)</a:t>
            </a:r>
            <a:r>
              <a:rPr lang="ja-JP" altLang="en-US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 </a:t>
            </a:r>
            <a:r>
              <a:rPr lang="th-TH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เวลาผ่านไป 10 วันนับจากวันที่เก็บตัวอย่างตรวจ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(2)</a:t>
            </a:r>
            <a:r>
              <a:rPr lang="ja-JP" altLang="en-US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หลังจาก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ผ่านไป 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6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วันนับจากวันที่เก็บตัวอย่างตรวจ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เว้นระยะห่างมากกว่า 24 ชั่วโมง 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และยืนยันว่าผลเป็นลบโดยการตรวจ 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PCR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2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ครั้ง เป็นต้น</a:t>
            </a: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四角形: 角を丸くする 24577">
            <a:extLst>
              <a:ext uri="{FF2B5EF4-FFF2-40B4-BE49-F238E27FC236}">
                <a16:creationId xmlns:a16="http://schemas.microsoft.com/office/drawing/2014/main" id="{A3115E80-A599-4232-9CC3-609ED0E93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5027891"/>
            <a:ext cx="6384925" cy="12935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สำหรับผู้มีอาการป่วย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(1) 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ในกรณีที่ผ่านไป 10 วันนับจากวันที่เริ่มมีอาการหรือวันที่เก็บตัวอย่างตรวจที่มีผลเป็นบวก   และผ่านไป 72 ชั่วโมงหลังจาก</a:t>
            </a:r>
            <a:endParaRPr kumimoji="0" lang="en-US" altLang="ja-JP" sz="1400" b="1" i="0" u="none" strike="noStrike" cap="none" normalizeH="0" baseline="0" dirty="0">
              <a:ln>
                <a:noFill/>
              </a:ln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อาการบรรเทาลง</a:t>
            </a:r>
            <a:endParaRPr kumimoji="0" lang="en-US" altLang="ja-JP" sz="1400" b="1" i="0" u="none" strike="noStrike" cap="none" normalizeH="0" baseline="0" dirty="0">
              <a:ln>
                <a:noFill/>
              </a:ln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(2)  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ใ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นกรณีที่อาการบรรเทาลงก่อน 10 วัน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นับจากวันที่เริ่มมีอาการ 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หลังจากผ่านไป 24 ชั่วโมงหลังจากอาการบรรเทาลง  เว้น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ระยะห่าง 24 ชั่วโมงขึ้นไป  และยืนยันว่าผลเป็นลบโดยการตรวจ 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PCR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2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ครั้ง เป็นต้น</a:t>
            </a:r>
            <a:endParaRPr lang="th-TH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th-TH" altLang="ja-JP" dirty="0">
              <a:latin typeface="Arial" panose="020B0604020202020204" pitchFamily="34" charset="0"/>
              <a:ea typeface="BIZ UDPゴシック" panose="020B0400000000000000" pitchFamily="50" charset="-128"/>
              <a:cs typeface="+mj-cs"/>
            </a:endParaRPr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102C7221-629B-4EB4-A545-90A790C8A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2397ADBB-281D-4681-AB9E-902FD8A65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02EB0676-4FBC-48B4-8742-A7EF9840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986390FD-9D94-400F-A9A8-71A30D47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6" name="テキスト ボックス 140">
            <a:extLst>
              <a:ext uri="{FF2B5EF4-FFF2-40B4-BE49-F238E27FC236}">
                <a16:creationId xmlns:a16="http://schemas.microsoft.com/office/drawing/2014/main" id="{71600C4B-CCEB-4617-A880-37DF0C514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3470851"/>
            <a:ext cx="6521645" cy="952516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・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โปรดให้ความร่วมมือใน</a:t>
            </a:r>
            <a:r>
              <a:rPr lang="th-TH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การสอบสวนทางระบาดวิทยาเชิงรุก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โดยฝ่ายอนามัยและสาธารณสุข (สอบสวนเกี่ยวกับความคืบหน้าของ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 อาการป่วย พฤติกรรม ผู้ที่ติดต่อสัมผัส ฯลฯ)   ข้อมูลส่วนบุคคลจะได้รับการคุ้มครอง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・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เพื่อป้องกันการแพร่กระจายของการติดเชื้อ  จะ</a:t>
            </a:r>
            <a:r>
              <a:rPr lang="th-TH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จำกัดการทำงาน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ตามกฎหมายควบคุมโรคติดต่อด้วย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th-TH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th-TH" altLang="ja-JP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รัฐ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เ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ป็นผู้รับผิดชอบค่าใช้จ่ายการรักษาตัวในโรงพยาบาล  อาจมีค่าใช้จ่ายบางส่วนที่ต้องรับผิดชอบเอง ทั้งนี้ขึ้นอยู่กับรายได้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ngsana New" panose="02020603050405020304" pitchFamily="18" charset="-34"/>
              <a:ea typeface="BIZ UDPゴシック" panose="020B0400000000000000" pitchFamily="50" charset="-128"/>
              <a:cs typeface="Angsana New" panose="02020603050405020304" pitchFamily="18" charset="-34"/>
            </a:endParaRPr>
          </a:p>
        </p:txBody>
      </p:sp>
      <p:pic>
        <p:nvPicPr>
          <p:cNvPr id="1026" name="Picture 2" descr="安静にしている人のイラスト">
            <a:extLst>
              <a:ext uri="{FF2B5EF4-FFF2-40B4-BE49-F238E27FC236}">
                <a16:creationId xmlns:a16="http://schemas.microsoft.com/office/drawing/2014/main" id="{F0AE28A3-B672-4B7A-9416-5E025B95E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285" y="4423367"/>
            <a:ext cx="936779" cy="880574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24">
            <a:extLst>
              <a:ext uri="{FF2B5EF4-FFF2-40B4-BE49-F238E27FC236}">
                <a16:creationId xmlns:a16="http://schemas.microsoft.com/office/drawing/2014/main" id="{5F871CC7-9CA6-4144-8676-8083F28C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678" y="7559537"/>
            <a:ext cx="5343525" cy="461665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สถานที่ให้คำปรึกษาหากคุณรู้สึกกังวลเกี่ยวกับสภาพร่างกายหรือมีข้อกังวลใดๆ</a:t>
            </a:r>
            <a:endParaRPr kumimoji="0" lang="ja-JP" altLang="ja-JP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9" name="Picture 2">
            <a:extLst>
              <a:ext uri="{FF2B5EF4-FFF2-40B4-BE49-F238E27FC236}">
                <a16:creationId xmlns:a16="http://schemas.microsoft.com/office/drawing/2014/main" id="{BFB374DA-F426-412D-88DA-491AFE2D5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87" y="7735330"/>
            <a:ext cx="1250891" cy="1250891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3E013A8-CFFE-4CF9-88F8-993397C44711}"/>
              </a:ext>
            </a:extLst>
          </p:cNvPr>
          <p:cNvGrpSpPr/>
          <p:nvPr/>
        </p:nvGrpSpPr>
        <p:grpSpPr>
          <a:xfrm>
            <a:off x="1658323" y="8049715"/>
            <a:ext cx="4621032" cy="1015663"/>
            <a:chOff x="2016060" y="7189350"/>
            <a:chExt cx="4701178" cy="1015663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296C9E1-DD02-4B1F-B49C-52D2B6D072DF}"/>
                </a:ext>
              </a:extLst>
            </p:cNvPr>
            <p:cNvSpPr txBox="1"/>
            <p:nvPr/>
          </p:nvSpPr>
          <p:spPr>
            <a:xfrm>
              <a:off x="2016060" y="7189350"/>
              <a:ext cx="461990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th-TH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กรุณาติดต่อได้ที่</a:t>
              </a:r>
              <a:endPara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r>
                <a:rPr kumimoji="1" lang="th-TH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(เวลากลางวันของวันทำงาน)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　</a:t>
              </a:r>
              <a:r>
                <a:rPr kumimoji="1" lang="ja-JP" altLang="en-US" sz="16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　　　　　　　　</a:t>
              </a:r>
              <a:endParaRPr kumimoji="1" lang="en-US" altLang="ja-JP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r>
                <a:rPr kumimoji="1" lang="th-TH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(เวลากลางคืน/วันหยุด)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　　　　　　　　</a:t>
              </a:r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8F61792-ED68-484B-8D0E-864EF4D0D490}"/>
                </a:ext>
              </a:extLst>
            </p:cNvPr>
            <p:cNvCxnSpPr>
              <a:cxnSpLocks/>
            </p:cNvCxnSpPr>
            <p:nvPr/>
          </p:nvCxnSpPr>
          <p:spPr>
            <a:xfrm>
              <a:off x="4150520" y="7805675"/>
              <a:ext cx="256671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09B888B-4DD6-4F14-8862-FAFF080EBDBD}"/>
                </a:ext>
              </a:extLst>
            </p:cNvPr>
            <p:cNvCxnSpPr>
              <a:cxnSpLocks/>
            </p:cNvCxnSpPr>
            <p:nvPr/>
          </p:nvCxnSpPr>
          <p:spPr>
            <a:xfrm>
              <a:off x="4150520" y="8125856"/>
              <a:ext cx="256671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192881" y="1621909"/>
            <a:ext cx="6546509" cy="1816453"/>
            <a:chOff x="233532" y="1096268"/>
            <a:chExt cx="6546509" cy="181645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250530" y="1184750"/>
              <a:ext cx="2108488" cy="557393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sz="15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ตรวจ </a:t>
              </a:r>
              <a:r>
                <a:rPr lang="en-US" sz="1500" b="1" kern="100" dirty="0">
                  <a:effectLst/>
                  <a:latin typeface="Cordia New" panose="020B0304020202020204" pitchFamily="34" charset="-34"/>
                  <a:ea typeface="游明朝" panose="02020400000000000000" pitchFamily="18" charset="-128"/>
                  <a:cs typeface="+mj-cs"/>
                </a:rPr>
                <a:t>PCR</a:t>
              </a:r>
              <a:r>
                <a:rPr lang="th-TH" sz="15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, ทดสอบแอนติเจน ฯลฯ</a:t>
              </a:r>
              <a:endParaRPr lang="en-US" altLang="ja-JP" sz="1500" b="1" kern="100" dirty="0">
                <a:effectLst/>
                <a:ea typeface="BIZ UDPゴシック" panose="020B0400000000000000" pitchFamily="50" charset="-128"/>
                <a:cs typeface="+mj-cs"/>
              </a:endParaRPr>
            </a:p>
            <a:p>
              <a:pPr algn="ctr"/>
              <a:r>
                <a:rPr lang="th-TH" altLang="ja-JP" sz="1500" b="1" kern="100" dirty="0">
                  <a:ea typeface="BIZ UDPゴシック" panose="020B0400000000000000" pitchFamily="50" charset="-128"/>
                  <a:cs typeface="+mj-cs"/>
                </a:rPr>
                <a:t>ผลเป็นบวก</a:t>
              </a:r>
              <a:endParaRPr 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</p:txBody>
        </p:sp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AC851423-1454-4DB9-AA13-2A804F820683}"/>
                </a:ext>
              </a:extLst>
            </p:cNvPr>
            <p:cNvSpPr/>
            <p:nvPr/>
          </p:nvSpPr>
          <p:spPr>
            <a:xfrm>
              <a:off x="3761326" y="1277228"/>
              <a:ext cx="3018715" cy="105700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6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สำหรับผู้ที่รักษาตัวที่บ้านหรือที่พัก </a:t>
              </a:r>
            </a:p>
            <a:p>
              <a:r>
                <a:rPr lang="th-TH" altLang="ja-JP" sz="14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จะมีการเช็ค</a:t>
              </a:r>
              <a:r>
                <a:rPr lang="th-TH" altLang="ja-JP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สภาพร่างกาย</a:t>
              </a:r>
              <a:r>
                <a:rPr lang="th-TH" altLang="ja-JP" sz="14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โดยฝ่ายอนามัยและสาธารณสุข</a:t>
              </a:r>
            </a:p>
            <a:p>
              <a:r>
                <a:rPr lang="ja-JP" altLang="en-US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・</a:t>
              </a:r>
              <a:r>
                <a:rPr lang="th-TH" altLang="ja-JP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ตรวจวัดอุณหภูมิร่างกายในตอนเช้า</a:t>
              </a:r>
              <a:r>
                <a:rPr lang="th-TH" altLang="ja-JP" sz="14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และตอน</a:t>
              </a:r>
              <a:r>
                <a:rPr lang="th-TH" altLang="ja-JP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เย็น</a:t>
              </a:r>
              <a:endParaRPr lang="en-US" altLang="ja-JP" sz="14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r>
                <a:rPr lang="ja-JP" altLang="en-US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・</a:t>
              </a:r>
              <a:r>
                <a:rPr lang="th-TH" altLang="ja-JP" sz="14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เช็คสภาพร่างกายทุกวันว่ามีอาการป่วยไหม</a:t>
              </a:r>
              <a:endParaRPr lang="en-US" altLang="ja-JP" sz="14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  <p:sp>
          <p:nvSpPr>
            <p:cNvPr id="6" name="角丸四角形吹き出し 5"/>
            <p:cNvSpPr/>
            <p:nvPr/>
          </p:nvSpPr>
          <p:spPr>
            <a:xfrm>
              <a:off x="2461942" y="1096268"/>
              <a:ext cx="1119704" cy="430887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th-TH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อาการเบา, </a:t>
              </a:r>
              <a:br>
                <a:rPr kumimoji="1" lang="th-TH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</a:br>
              <a:r>
                <a:rPr kumimoji="1" lang="th-TH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ไม่มีอาการ</a:t>
              </a:r>
              <a:endPara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  <p:sp>
          <p:nvSpPr>
            <p:cNvPr id="33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233532" y="2250081"/>
              <a:ext cx="1964532" cy="66264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5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แนะนำให้เข้ารักษาในโรงพยาบาล</a:t>
              </a:r>
              <a:r>
                <a:rPr lang="en-US" altLang="ja-JP" sz="15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  </a:t>
              </a:r>
              <a:r>
                <a:rPr lang="th-TH" altLang="ja-JP" sz="15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(ตาม</a:t>
              </a:r>
              <a:r>
                <a:rPr lang="th-TH" altLang="ja-JP" sz="1500" b="1" kern="100" dirty="0"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+mj-cs"/>
                </a:rPr>
                <a:t>กฎหมาย</a:t>
              </a:r>
              <a:r>
                <a:rPr lang="th-TH" altLang="ja-JP" sz="1500" b="1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+mj-cs"/>
                </a:rPr>
                <a:t>ควบคุม</a:t>
              </a:r>
              <a:r>
                <a:rPr lang="th-TH" altLang="ja-JP" sz="1500" b="1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+mj-cs"/>
                </a:rPr>
                <a:t>โรคติดต่อ)</a:t>
              </a:r>
              <a:endParaRPr lang="en-US" altLang="ja-JP" sz="15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8F344949-6079-4F4F-BC30-C54107A71A53}"/>
                </a:ext>
              </a:extLst>
            </p:cNvPr>
            <p:cNvCxnSpPr>
              <a:cxnSpLocks/>
            </p:cNvCxnSpPr>
            <p:nvPr/>
          </p:nvCxnSpPr>
          <p:spPr>
            <a:xfrm>
              <a:off x="2359018" y="1614448"/>
              <a:ext cx="1402308" cy="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>
              <a:extLst>
                <a:ext uri="{FF2B5EF4-FFF2-40B4-BE49-F238E27FC236}">
                  <a16:creationId xmlns:a16="http://schemas.microsoft.com/office/drawing/2014/main" id="{F890795A-7D98-4785-9089-CE4D8CFE6237}"/>
                </a:ext>
              </a:extLst>
            </p:cNvPr>
            <p:cNvCxnSpPr>
              <a:cxnSpLocks/>
              <a:stCxn id="36" idx="1"/>
              <a:endCxn id="33" idx="3"/>
            </p:cNvCxnSpPr>
            <p:nvPr/>
          </p:nvCxnSpPr>
          <p:spPr>
            <a:xfrm flipH="1">
              <a:off x="2198064" y="1805731"/>
              <a:ext cx="1563262" cy="77567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角丸四角形吹き出し 5">
              <a:extLst>
                <a:ext uri="{FF2B5EF4-FFF2-40B4-BE49-F238E27FC236}">
                  <a16:creationId xmlns:a16="http://schemas.microsoft.com/office/drawing/2014/main" id="{52ACD094-DB92-44E2-A6EF-9F1B20A4B2B6}"/>
                </a:ext>
              </a:extLst>
            </p:cNvPr>
            <p:cNvSpPr/>
            <p:nvPr/>
          </p:nvSpPr>
          <p:spPr>
            <a:xfrm>
              <a:off x="2792700" y="2386990"/>
              <a:ext cx="968626" cy="430887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th-TH" altLang="ja-JP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อาการหนักลง</a:t>
              </a:r>
              <a:endPara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</p:grpSp>
      <p:sp>
        <p:nvSpPr>
          <p:cNvPr id="34" name="角丸四角形吹き出し 33"/>
          <p:cNvSpPr/>
          <p:nvPr/>
        </p:nvSpPr>
        <p:spPr>
          <a:xfrm>
            <a:off x="1459678" y="2324283"/>
            <a:ext cx="1351164" cy="367767"/>
          </a:xfrm>
          <a:prstGeom prst="wedgeRoundRectCallout">
            <a:avLst>
              <a:gd name="adj1" fmla="val -41042"/>
              <a:gd name="adj2" fmla="val 34471"/>
              <a:gd name="adj3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แพทย์วินิจฉัยว่าต้องเข้ารักษาในโรงพยาบาล</a:t>
            </a:r>
            <a:endParaRPr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F890795A-7D98-4785-9089-CE4D8CFE6237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>
          <a:xfrm flipH="1">
            <a:off x="1175147" y="2267784"/>
            <a:ext cx="88976" cy="5079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CEFF7D3D-CC83-4ED0-B7F0-DBCF3570C053}"/>
              </a:ext>
            </a:extLst>
          </p:cNvPr>
          <p:cNvCxnSpPr>
            <a:cxnSpLocks/>
          </p:cNvCxnSpPr>
          <p:nvPr/>
        </p:nvCxnSpPr>
        <p:spPr>
          <a:xfrm>
            <a:off x="2950369" y="8361240"/>
            <a:ext cx="332898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89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