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アカウント" initials="Mア" lastIdx="3" clrIdx="0">
    <p:extLst>
      <p:ext uri="{19B8F6BF-5375-455C-9EA6-DF929625EA0E}">
        <p15:presenceInfo xmlns:p15="http://schemas.microsoft.com/office/powerpoint/2012/main" userId="c7066bdba8a7524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309" autoAdjust="0"/>
    <p:restoredTop sz="94660"/>
  </p:normalViewPr>
  <p:slideViewPr>
    <p:cSldViewPr snapToGrid="0">
      <p:cViewPr varScale="1">
        <p:scale>
          <a:sx n="87" d="100"/>
          <a:sy n="87" d="100"/>
        </p:scale>
        <p:origin x="15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429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9850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707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235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4387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5557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900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696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1242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2059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dirty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3347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427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75">
            <a:extLst>
              <a:ext uri="{FF2B5EF4-FFF2-40B4-BE49-F238E27FC236}">
                <a16:creationId xmlns:a16="http://schemas.microsoft.com/office/drawing/2014/main" id="{3E2D39F1-2CE3-44B0-A868-44AB63A32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071" y="153916"/>
            <a:ext cx="5517857" cy="325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74295" tIns="8890" rIns="74295" bIns="8890" numCol="1" anchor="t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000" dirty="0"/>
              <a:t>Для тих, хто вже заразився новим </a:t>
            </a:r>
            <a:r>
              <a:rPr lang="uk-UA" sz="2000" dirty="0" err="1"/>
              <a:t>коронавірусом</a:t>
            </a:r>
            <a:endParaRPr kumimoji="0" lang="ja-JP" altLang="ja-JP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テキスト ボックス 130">
            <a:extLst>
              <a:ext uri="{FF2B5EF4-FFF2-40B4-BE49-F238E27FC236}">
                <a16:creationId xmlns:a16="http://schemas.microsoft.com/office/drawing/2014/main" id="{B3A120AA-0436-422E-B35F-2581AADBE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460" y="617271"/>
            <a:ext cx="6532563" cy="830997"/>
          </a:xfrm>
          <a:prstGeom prst="rect">
            <a:avLst/>
          </a:prstGeom>
          <a:solidFill>
            <a:srgbClr val="4472C4"/>
          </a:solidFill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/>
            <a:r>
              <a:rPr lang="uk-UA" sz="1400" dirty="0">
                <a:solidFill>
                  <a:schemeClr val="bg1"/>
                </a:solidFill>
              </a:rPr>
              <a:t>Якщо ви заразилися новою </a:t>
            </a:r>
            <a:r>
              <a:rPr lang="uk-UA" sz="1400" dirty="0" err="1">
                <a:solidFill>
                  <a:schemeClr val="bg1"/>
                </a:solidFill>
              </a:rPr>
              <a:t>коронавірусною</a:t>
            </a:r>
            <a:r>
              <a:rPr lang="uk-UA" sz="1400" dirty="0">
                <a:solidFill>
                  <a:schemeClr val="bg1"/>
                </a:solidFill>
              </a:rPr>
              <a:t> інфекцією , то залежно від прогресу захворювання медичний центр скоригує госпіталізацію та </a:t>
            </a:r>
            <a:r>
              <a:rPr lang="uk-UA" sz="1400">
                <a:solidFill>
                  <a:schemeClr val="bg1"/>
                </a:solidFill>
              </a:rPr>
              <a:t>лікування вдома, </a:t>
            </a:r>
            <a:r>
              <a:rPr lang="uk-UA" sz="1400" dirty="0">
                <a:solidFill>
                  <a:schemeClr val="bg1"/>
                </a:solidFill>
              </a:rPr>
              <a:t>тому дотримуйтесь інструкцій.</a:t>
            </a:r>
            <a:endParaRPr kumimoji="0" lang="en-US" altLang="ja-JP" sz="1400" b="1" i="0" u="sng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189">
            <a:extLst>
              <a:ext uri="{FF2B5EF4-FFF2-40B4-BE49-F238E27FC236}">
                <a16:creationId xmlns:a16="http://schemas.microsoft.com/office/drawing/2014/main" id="{94896CDC-F595-42B4-B69F-047CC9263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423" y="4847848"/>
            <a:ext cx="5122471" cy="400110"/>
          </a:xfrm>
          <a:prstGeom prst="rect">
            <a:avLst/>
          </a:prstGeom>
          <a:solidFill>
            <a:srgbClr val="4472C4"/>
          </a:solidFill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  <a:spAutoFit/>
          </a:bodyPr>
          <a:lstStyle>
            <a:lvl1pPr indent="114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/>
            <a:r>
              <a:rPr lang="uk-UA" sz="1400" dirty="0"/>
              <a:t>Симптоматичні Критерії</a:t>
            </a:r>
            <a:endParaRPr kumimoji="0" lang="ja-JP" altLang="ja-JP" sz="1400" b="0" i="0" u="sng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7" name="四角形: 角を丸くする 24576">
            <a:extLst>
              <a:ext uri="{FF2B5EF4-FFF2-40B4-BE49-F238E27FC236}">
                <a16:creationId xmlns:a16="http://schemas.microsoft.com/office/drawing/2014/main" id="{1CAC053D-F0AA-4102-B565-ED13973DD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423" y="6720982"/>
            <a:ext cx="6394450" cy="67293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200" dirty="0"/>
              <a:t>Якщо у носія не виявлено симптомів зараження (1) з дати проходження тесту має пройти </a:t>
            </a:r>
            <a:endParaRPr lang="en-US" sz="1200"/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200"/>
              <a:t>7 </a:t>
            </a:r>
            <a:r>
              <a:rPr lang="uk-UA" sz="1200" dirty="0"/>
              <a:t>днів ( У випадку якщо це не штамп </a:t>
            </a:r>
            <a:r>
              <a:rPr lang="uk-UA" sz="1200" dirty="0" err="1"/>
              <a:t>Omicron</a:t>
            </a:r>
            <a:r>
              <a:rPr lang="uk-UA" sz="1200" dirty="0"/>
              <a:t>, то 10 днів)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8" name="四角形: 角を丸くする 24577">
            <a:extLst>
              <a:ext uri="{FF2B5EF4-FFF2-40B4-BE49-F238E27FC236}">
                <a16:creationId xmlns:a16="http://schemas.microsoft.com/office/drawing/2014/main" id="{A3115E80-A599-4232-9CC3-609ED0E93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423" y="5368438"/>
            <a:ext cx="6384925" cy="123862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200" b="1" u="sng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200" dirty="0"/>
              <a:t>Симптоматичний (1) Коли минуло 10 днів з дня початку захворювання або дати взяття зразка, який став позитивним, і пройшло 72 години з полегшення симптомів. (2) Якщо симптом йдуть протягом 10 днів від початкової дати, і після 24 годин з моменту полегшення симптомів з інтервалами в 24 години або більше підтверджуються негативні результати, за допомогою проведення 2го тесту </a:t>
            </a:r>
            <a:r>
              <a:rPr lang="en-US" sz="1200" dirty="0"/>
              <a:t>PCR.</a:t>
            </a:r>
            <a:endParaRPr kumimoji="0" lang="en-US" altLang="ja-JP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34">
            <a:extLst>
              <a:ext uri="{FF2B5EF4-FFF2-40B4-BE49-F238E27FC236}">
                <a16:creationId xmlns:a16="http://schemas.microsoft.com/office/drawing/2014/main" id="{2397ADBB-281D-4681-AB9E-902FD8A65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3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36">
            <a:extLst>
              <a:ext uri="{FF2B5EF4-FFF2-40B4-BE49-F238E27FC236}">
                <a16:creationId xmlns:a16="http://schemas.microsoft.com/office/drawing/2014/main" id="{02EB0676-4FBC-48B4-8742-A7EF98409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3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45">
            <a:extLst>
              <a:ext uri="{FF2B5EF4-FFF2-40B4-BE49-F238E27FC236}">
                <a16:creationId xmlns:a16="http://schemas.microsoft.com/office/drawing/2014/main" id="{986390FD-9D94-400F-A9A8-71A30D473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46" name="テキスト ボックス 140">
            <a:extLst>
              <a:ext uri="{FF2B5EF4-FFF2-40B4-BE49-F238E27FC236}">
                <a16:creationId xmlns:a16="http://schemas.microsoft.com/office/drawing/2014/main" id="{71600C4B-CCEB-4617-A880-37DF0C514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423" y="3724933"/>
            <a:ext cx="6615967" cy="1150522"/>
          </a:xfrm>
          <a:prstGeom prst="rect">
            <a:avLst/>
          </a:prstGeom>
          <a:noFill/>
          <a:ln>
            <a:noFill/>
          </a:ln>
        </p:spPr>
        <p:txBody>
          <a:bodyPr vert="horz" wrap="none" lIns="36000" tIns="36000" rIns="36000" bIns="3600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</a:t>
            </a:r>
            <a:r>
              <a:rPr lang="uk-UA" sz="1200" dirty="0"/>
              <a:t>Співпрацювати з активними епідеміологічними дослідженнями медичних центрів (опитування </a:t>
            </a:r>
            <a:endParaRPr lang="en-US" sz="1200" dirty="0"/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200"/>
              <a:t>　</a:t>
            </a:r>
            <a:r>
              <a:rPr lang="uk-UA" sz="1200" dirty="0"/>
              <a:t>про перебіг симптомів, поведінку, контактних осіб тощо) .</a:t>
            </a:r>
            <a:endParaRPr lang="en-US" sz="1200" dirty="0"/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200"/>
              <a:t>・</a:t>
            </a:r>
            <a:r>
              <a:rPr lang="uk-UA" sz="1200" dirty="0"/>
              <a:t> Особиста інформація буде захищена. · Щоб запобігти поширенню інфекції, ми також обмежимо </a:t>
            </a:r>
            <a:endParaRPr lang="en-US" sz="1200" dirty="0"/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200"/>
              <a:t>　</a:t>
            </a:r>
            <a:r>
              <a:rPr lang="uk-UA" sz="1200" dirty="0"/>
              <a:t>зайнятість відповідно до Закону про боротьбу з інфекційними захворюваннями. </a:t>
            </a:r>
            <a:endParaRPr lang="en-US" sz="1200" dirty="0"/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200" dirty="0"/>
              <a:t>・ Витрати на госпіталізацію несе населення. Залежно від вашого доходу, ви можете частково </a:t>
            </a:r>
            <a:endParaRPr lang="en-US" sz="1200" dirty="0"/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200"/>
              <a:t>　</a:t>
            </a:r>
            <a:r>
              <a:rPr lang="uk-UA" sz="1200" dirty="0"/>
              <a:t>оплатити .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安静にしている人のイラスト">
            <a:extLst>
              <a:ext uri="{FF2B5EF4-FFF2-40B4-BE49-F238E27FC236}">
                <a16:creationId xmlns:a16="http://schemas.microsoft.com/office/drawing/2014/main" id="{F0AE28A3-B672-4B7A-9416-5E025B95E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7083" y="4693111"/>
            <a:ext cx="629252" cy="591497"/>
          </a:xfrm>
          <a:prstGeom prst="rect">
            <a:avLst/>
          </a:prstGeom>
          <a:noFill/>
          <a:ln w="762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テキスト ボックス 24">
            <a:extLst>
              <a:ext uri="{FF2B5EF4-FFF2-40B4-BE49-F238E27FC236}">
                <a16:creationId xmlns:a16="http://schemas.microsoft.com/office/drawing/2014/main" id="{5F871CC7-9CA6-4144-8676-8083F28C3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0291" y="7551052"/>
            <a:ext cx="5229099" cy="553998"/>
          </a:xfrm>
          <a:prstGeom prst="rect">
            <a:avLst/>
          </a:prstGeom>
          <a:solidFill>
            <a:srgbClr val="4472C4"/>
          </a:solidFill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/>
            <a:r>
              <a:rPr lang="uk-UA" sz="1200" dirty="0">
                <a:solidFill>
                  <a:schemeClr val="bg1"/>
                </a:solidFill>
              </a:rPr>
              <a:t>Якщо у вас є будь-які хвилювання  щодо вашого фізичного стану, будь ласка, зв'яжіться з нами.</a:t>
            </a:r>
            <a:endParaRPr kumimoji="0" lang="ja-JP" altLang="ja-JP" sz="1200" b="0" i="0" u="sng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pic>
        <p:nvPicPr>
          <p:cNvPr id="49" name="Picture 2">
            <a:extLst>
              <a:ext uri="{FF2B5EF4-FFF2-40B4-BE49-F238E27FC236}">
                <a16:creationId xmlns:a16="http://schemas.microsoft.com/office/drawing/2014/main" id="{BFB374DA-F426-412D-88DA-491AFE2D5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87" y="7735330"/>
            <a:ext cx="1250891" cy="1250891"/>
          </a:xfrm>
          <a:prstGeom prst="ellipse">
            <a:avLst/>
          </a:prstGeom>
          <a:noFill/>
          <a:ln w="76200">
            <a:solidFill>
              <a:schemeClr val="accent5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A3E013A8-CFFE-4CF9-88F8-993397C44711}"/>
              </a:ext>
            </a:extLst>
          </p:cNvPr>
          <p:cNvGrpSpPr/>
          <p:nvPr/>
        </p:nvGrpSpPr>
        <p:grpSpPr>
          <a:xfrm>
            <a:off x="1658323" y="8105050"/>
            <a:ext cx="4546382" cy="866423"/>
            <a:chOff x="2016060" y="7244685"/>
            <a:chExt cx="4625233" cy="866423"/>
          </a:xfrm>
        </p:grpSpPr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7296C9E1-DD02-4B1F-B49C-52D2B6D072DF}"/>
                </a:ext>
              </a:extLst>
            </p:cNvPr>
            <p:cNvSpPr txBox="1"/>
            <p:nvPr/>
          </p:nvSpPr>
          <p:spPr>
            <a:xfrm>
              <a:off x="2016060" y="7244685"/>
              <a:ext cx="46199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400" dirty="0"/>
                <a:t>Будь ласка, зв'яжіться із нами.  </a:t>
              </a:r>
              <a:r>
                <a:rPr kumimoji="1" lang="ja-JP" altLang="en-US" sz="140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　　　</a:t>
              </a:r>
              <a:endPara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18F61792-ED68-484B-8D0E-864EF4D0D490}"/>
                </a:ext>
              </a:extLst>
            </p:cNvPr>
            <p:cNvCxnSpPr/>
            <p:nvPr/>
          </p:nvCxnSpPr>
          <p:spPr>
            <a:xfrm>
              <a:off x="3915056" y="7790927"/>
              <a:ext cx="2709169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209B888B-4DD6-4F14-8862-FAFF080EBDBD}"/>
                </a:ext>
              </a:extLst>
            </p:cNvPr>
            <p:cNvCxnSpPr/>
            <p:nvPr/>
          </p:nvCxnSpPr>
          <p:spPr>
            <a:xfrm>
              <a:off x="3932124" y="8111108"/>
              <a:ext cx="2709169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グループ化 1"/>
          <p:cNvGrpSpPr/>
          <p:nvPr/>
        </p:nvGrpSpPr>
        <p:grpSpPr>
          <a:xfrm>
            <a:off x="152400" y="1539098"/>
            <a:ext cx="6593375" cy="2131938"/>
            <a:chOff x="167126" y="1037794"/>
            <a:chExt cx="6593375" cy="2131938"/>
          </a:xfrm>
        </p:grpSpPr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2FFDC311-FD27-49F5-A6F6-26B48F593EF4}"/>
                </a:ext>
              </a:extLst>
            </p:cNvPr>
            <p:cNvSpPr/>
            <p:nvPr/>
          </p:nvSpPr>
          <p:spPr>
            <a:xfrm>
              <a:off x="175862" y="1062087"/>
              <a:ext cx="1658855" cy="698654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kern="100" dirty="0">
                  <a:effectLst/>
                  <a:latin typeface="BIZ UDPゴシック" panose="020B0400000000000000" pitchFamily="50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PCR</a:t>
              </a:r>
              <a:r>
                <a:rPr lang="uk-UA" sz="1400" dirty="0"/>
                <a:t> </a:t>
              </a:r>
              <a:r>
                <a:rPr lang="uk-UA" sz="1100" dirty="0"/>
                <a:t> </a:t>
              </a:r>
              <a:r>
                <a:rPr lang="uk-UA" sz="1200" dirty="0"/>
                <a:t>тест на антиген та ін. Позитивний</a:t>
              </a:r>
              <a:endParaRPr lang="ja-JP" sz="12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36" name="四角形: 角を丸くする 35">
              <a:extLst>
                <a:ext uri="{FF2B5EF4-FFF2-40B4-BE49-F238E27FC236}">
                  <a16:creationId xmlns:a16="http://schemas.microsoft.com/office/drawing/2014/main" id="{AC851423-1454-4DB9-AA13-2A804F820683}"/>
                </a:ext>
              </a:extLst>
            </p:cNvPr>
            <p:cNvSpPr/>
            <p:nvPr/>
          </p:nvSpPr>
          <p:spPr>
            <a:xfrm>
              <a:off x="3463815" y="1095225"/>
              <a:ext cx="3296686" cy="159482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76200">
              <a:solidFill>
                <a:schemeClr val="accent2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uk-UA" sz="1400" dirty="0"/>
                <a:t>Проживання чи домашній відпочинок </a:t>
              </a:r>
              <a:r>
                <a:rPr lang="uk-UA" sz="1200" dirty="0"/>
                <a:t>Залежно від муніципалітету з вами можуть зв'язатися телефоном або електронною поштою, щоб підтвердити ваш фізичний стан. ・ Вимірюйте температуру тіла вранці та ввечері </a:t>
              </a:r>
              <a:endParaRPr lang="en-US" sz="1200" dirty="0"/>
            </a:p>
            <a:p>
              <a:r>
                <a:rPr lang="uk-UA" sz="1200" dirty="0"/>
                <a:t>・ Перевіряйте свій фізичний стан щодня</a:t>
              </a:r>
              <a:endParaRPr lang="en-US" altLang="ja-JP" sz="12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6" name="角丸四角形吹き出し 5"/>
            <p:cNvSpPr/>
            <p:nvPr/>
          </p:nvSpPr>
          <p:spPr>
            <a:xfrm>
              <a:off x="1909233" y="1037794"/>
              <a:ext cx="1249295" cy="473438"/>
            </a:xfrm>
            <a:prstGeom prst="wedgeRoundRectCallout">
              <a:avLst>
                <a:gd name="adj1" fmla="val -41042"/>
                <a:gd name="adj2" fmla="val 34471"/>
                <a:gd name="adj3" fmla="val 16667"/>
              </a:avLst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uk-UA" sz="1200" dirty="0"/>
                <a:t>Легка, </a:t>
              </a:r>
              <a:r>
                <a:rPr lang="uk-UA" sz="1200" dirty="0" err="1"/>
                <a:t>безсимптомна</a:t>
              </a:r>
              <a:endPara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3" name="四角形: 角を丸くする 8">
              <a:extLst>
                <a:ext uri="{FF2B5EF4-FFF2-40B4-BE49-F238E27FC236}">
                  <a16:creationId xmlns:a16="http://schemas.microsoft.com/office/drawing/2014/main" id="{2FFDC311-FD27-49F5-A6F6-26B48F593EF4}"/>
                </a:ext>
              </a:extLst>
            </p:cNvPr>
            <p:cNvSpPr/>
            <p:nvPr/>
          </p:nvSpPr>
          <p:spPr>
            <a:xfrm>
              <a:off x="167126" y="2250080"/>
              <a:ext cx="1949992" cy="859623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uk-UA" sz="1200" dirty="0"/>
                <a:t>Госпіталізація</a:t>
              </a:r>
              <a:endParaRPr lang="en-US" sz="1200" dirty="0"/>
            </a:p>
            <a:p>
              <a:pPr algn="ctr"/>
              <a:r>
                <a:rPr lang="uk-UA" sz="1200" dirty="0"/>
                <a:t> (Згідно із Законом про боротьбу з інфекційними захворюваннями)</a:t>
              </a:r>
              <a:endParaRPr lang="en-US" altLang="ja-JP" sz="12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8" name="直線矢印コネクタ 7">
              <a:extLst>
                <a:ext uri="{FF2B5EF4-FFF2-40B4-BE49-F238E27FC236}">
                  <a16:creationId xmlns:a16="http://schemas.microsoft.com/office/drawing/2014/main" id="{8F344949-6079-4F4F-BC30-C54107A71A53}"/>
                </a:ext>
              </a:extLst>
            </p:cNvPr>
            <p:cNvCxnSpPr>
              <a:cxnSpLocks/>
            </p:cNvCxnSpPr>
            <p:nvPr/>
          </p:nvCxnSpPr>
          <p:spPr>
            <a:xfrm>
              <a:off x="1834717" y="1615716"/>
              <a:ext cx="1554582" cy="0"/>
            </a:xfrm>
            <a:prstGeom prst="straightConnector1">
              <a:avLst/>
            </a:prstGeom>
            <a:ln w="762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矢印コネクタ 40">
              <a:extLst>
                <a:ext uri="{FF2B5EF4-FFF2-40B4-BE49-F238E27FC236}">
                  <a16:creationId xmlns:a16="http://schemas.microsoft.com/office/drawing/2014/main" id="{F890795A-7D98-4785-9089-CE4D8CFE6237}"/>
                </a:ext>
              </a:extLst>
            </p:cNvPr>
            <p:cNvCxnSpPr>
              <a:cxnSpLocks/>
              <a:endCxn id="33" idx="3"/>
            </p:cNvCxnSpPr>
            <p:nvPr/>
          </p:nvCxnSpPr>
          <p:spPr>
            <a:xfrm flipH="1">
              <a:off x="2117118" y="2163782"/>
              <a:ext cx="1355585" cy="51611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角丸四角形吹き出し 5">
              <a:extLst>
                <a:ext uri="{FF2B5EF4-FFF2-40B4-BE49-F238E27FC236}">
                  <a16:creationId xmlns:a16="http://schemas.microsoft.com/office/drawing/2014/main" id="{52ACD094-DB92-44E2-A6EF-9F1B20A4B2B6}"/>
                </a:ext>
              </a:extLst>
            </p:cNvPr>
            <p:cNvSpPr/>
            <p:nvPr/>
          </p:nvSpPr>
          <p:spPr>
            <a:xfrm>
              <a:off x="2344121" y="2738845"/>
              <a:ext cx="1187573" cy="430887"/>
            </a:xfrm>
            <a:prstGeom prst="wedgeRoundRectCallout">
              <a:avLst>
                <a:gd name="adj1" fmla="val -41042"/>
                <a:gd name="adj2" fmla="val 34471"/>
                <a:gd name="adj3" fmla="val 16667"/>
              </a:avLst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uk-UA" sz="1200" dirty="0"/>
                <a:t>Загострення симптомів</a:t>
              </a:r>
              <a:endPara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34" name="角丸四角形吹き出し 33"/>
          <p:cNvSpPr/>
          <p:nvPr/>
        </p:nvSpPr>
        <p:spPr>
          <a:xfrm>
            <a:off x="1928775" y="2275421"/>
            <a:ext cx="1231802" cy="352259"/>
          </a:xfrm>
          <a:prstGeom prst="wedgeRoundRectCallout">
            <a:avLst>
              <a:gd name="adj1" fmla="val -41042"/>
              <a:gd name="adj2" fmla="val 34471"/>
              <a:gd name="adj3" fmla="val 16667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dirty="0"/>
              <a:t>рішення лікаря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F890795A-7D98-4785-9089-CE4D8CFE6237}"/>
              </a:ext>
            </a:extLst>
          </p:cNvPr>
          <p:cNvCxnSpPr>
            <a:cxnSpLocks/>
            <a:stCxn id="9" idx="2"/>
            <a:endCxn id="33" idx="0"/>
          </p:cNvCxnSpPr>
          <p:nvPr/>
        </p:nvCxnSpPr>
        <p:spPr>
          <a:xfrm>
            <a:off x="990564" y="2262045"/>
            <a:ext cx="136832" cy="48933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FE4FAED-2ED7-5F9E-BE8A-85ACA12C994C}"/>
              </a:ext>
            </a:extLst>
          </p:cNvPr>
          <p:cNvSpPr txBox="1"/>
          <p:nvPr/>
        </p:nvSpPr>
        <p:spPr>
          <a:xfrm>
            <a:off x="1709004" y="8412827"/>
            <a:ext cx="1815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/>
              <a:t>・</a:t>
            </a:r>
            <a:r>
              <a:rPr lang="uk-UA" altLang="ja-JP" sz="1200" dirty="0"/>
              <a:t>по буднях, денний час</a:t>
            </a:r>
            <a:endParaRPr lang="en-US" altLang="ja-JP" sz="1200" dirty="0"/>
          </a:p>
          <a:p>
            <a:endParaRPr lang="uk-UA" altLang="ja-JP" sz="1200" dirty="0"/>
          </a:p>
          <a:p>
            <a:r>
              <a:rPr kumimoji="1" lang="ja-JP" altLang="en-US" sz="1200"/>
              <a:t>・</a:t>
            </a:r>
            <a:r>
              <a:rPr lang="uk-UA" altLang="ja-JP" sz="1200" dirty="0"/>
              <a:t> ніч/свята</a:t>
            </a:r>
            <a:endParaRPr kumimoji="1" lang="ja-JP" altLang="en-US" sz="1200"/>
          </a:p>
        </p:txBody>
      </p:sp>
    </p:spTree>
    <p:extLst>
      <p:ext uri="{BB962C8B-B14F-4D97-AF65-F5344CB8AC3E}">
        <p14:creationId xmlns:p14="http://schemas.microsoft.com/office/powerpoint/2010/main" val="2006893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1009</TotalTime>
  <Words>297</Words>
  <Application>Microsoft Macintosh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kumamoto</dc:creator>
  <cp:lastModifiedBy>小正 裕佳子</cp:lastModifiedBy>
  <cp:revision>63</cp:revision>
  <cp:lastPrinted>2020-12-07T01:57:25Z</cp:lastPrinted>
  <dcterms:modified xsi:type="dcterms:W3CDTF">2022-06-02T01:18:19Z</dcterms:modified>
</cp:coreProperties>
</file>