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6858000" cy="9144000" type="screen4x3"/>
  <p:notesSz cx="6807200" cy="9939338"/>
  <p:defaultTextStyle>
    <a:defPPr>
      <a:defRPr lang="ru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icrosoft アカウント" initials="Mア" lastIdx="3" clrIdx="0">
    <p:extLst>
      <p:ext uri="{19B8F6BF-5375-455C-9EA6-DF929625EA0E}">
        <p15:presenceInfo xmlns:p15="http://schemas.microsoft.com/office/powerpoint/2012/main" userId="c7066bdba8a7524e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87" d="100"/>
          <a:sy n="87" d="100"/>
        </p:scale>
        <p:origin x="2736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5B073D-9026-429A-B86D-B030208BD1E4}" type="datetimeFigureOut">
              <a:rPr kumimoji="1" lang="ja-JP" altLang="en-US" smtClean="0"/>
              <a:t>2022/6/1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87DB7-3D64-4FA2-BA1E-D314011D463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4290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5B073D-9026-429A-B86D-B030208BD1E4}" type="datetimeFigureOut">
              <a:rPr kumimoji="1" lang="ja-JP" altLang="en-US" smtClean="0"/>
              <a:t>2022/6/1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87DB7-3D64-4FA2-BA1E-D314011D463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98500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5B073D-9026-429A-B86D-B030208BD1E4}" type="datetimeFigureOut">
              <a:rPr kumimoji="1" lang="ja-JP" altLang="en-US" smtClean="0"/>
              <a:t>2022/6/1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87DB7-3D64-4FA2-BA1E-D314011D463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70722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5B073D-9026-429A-B86D-B030208BD1E4}" type="datetimeFigureOut">
              <a:rPr kumimoji="1" lang="ja-JP" altLang="en-US" smtClean="0"/>
              <a:t>2022/6/1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87DB7-3D64-4FA2-BA1E-D314011D463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123560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5B073D-9026-429A-B86D-B030208BD1E4}" type="datetimeFigureOut">
              <a:rPr kumimoji="1" lang="ja-JP" altLang="en-US" smtClean="0"/>
              <a:t>2022/6/1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87DB7-3D64-4FA2-BA1E-D314011D463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043876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5B073D-9026-429A-B86D-B030208BD1E4}" type="datetimeFigureOut">
              <a:rPr kumimoji="1" lang="ja-JP" altLang="en-US" smtClean="0"/>
              <a:t>2022/6/1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87DB7-3D64-4FA2-BA1E-D314011D463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55575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5B073D-9026-429A-B86D-B030208BD1E4}" type="datetimeFigureOut">
              <a:rPr kumimoji="1" lang="ja-JP" altLang="en-US" smtClean="0"/>
              <a:t>2022/6/1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87DB7-3D64-4FA2-BA1E-D314011D463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990099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5B073D-9026-429A-B86D-B030208BD1E4}" type="datetimeFigureOut">
              <a:rPr kumimoji="1" lang="ja-JP" altLang="en-US" smtClean="0"/>
              <a:t>2022/6/1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87DB7-3D64-4FA2-BA1E-D314011D463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769657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5B073D-9026-429A-B86D-B030208BD1E4}" type="datetimeFigureOut">
              <a:rPr kumimoji="1" lang="ja-JP" altLang="en-US" smtClean="0"/>
              <a:t>2022/6/1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87DB7-3D64-4FA2-BA1E-D314011D463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12425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5B073D-9026-429A-B86D-B030208BD1E4}" type="datetimeFigureOut">
              <a:rPr kumimoji="1" lang="ja-JP" altLang="en-US" smtClean="0"/>
              <a:t>2022/6/1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87DB7-3D64-4FA2-BA1E-D314011D463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820597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5B073D-9026-429A-B86D-B030208BD1E4}" type="datetimeFigureOut">
              <a:rPr kumimoji="1" lang="ja-JP" altLang="en-US" smtClean="0"/>
              <a:t>2022/6/1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87DB7-3D64-4FA2-BA1E-D314011D463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33473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" altLang="en-US"/>
              <a:t>Форматирование основного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" altLang="en-US"/>
              <a:t>Форматирование основного текста</a:t>
            </a:r>
          </a:p>
          <a:p>
            <a:pPr lvl="1"/>
            <a:r>
              <a:rPr lang="ru" altLang="en-US"/>
              <a:t>Второй уровень </a:t>
            </a:r>
            <a:r>
              <a:rPr lang="ru" altLang="ja-JP"/>
              <a:t>_</a:t>
            </a:r>
          </a:p>
          <a:p>
            <a:pPr lvl="2"/>
            <a:r>
              <a:rPr lang="ru" altLang="en-US"/>
              <a:t>3-й уровень </a:t>
            </a:r>
            <a:r>
              <a:rPr lang="ru" altLang="ja-JP"/>
              <a:t>_</a:t>
            </a:r>
          </a:p>
          <a:p>
            <a:pPr lvl="3"/>
            <a:r>
              <a:rPr lang="ru" altLang="en-US"/>
              <a:t>4 уровень </a:t>
            </a:r>
            <a:r>
              <a:rPr lang="ru" altLang="ja-JP"/>
              <a:t>_</a:t>
            </a:r>
          </a:p>
          <a:p>
            <a:pPr lvl="4"/>
            <a:r>
              <a:rPr lang="ru" altLang="en-US"/>
              <a:t>5 уровень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5B073D-9026-429A-B86D-B030208BD1E4}" type="datetimeFigureOut">
              <a:rPr kumimoji="1" lang="ja-JP" altLang="en-US" smtClean="0"/>
              <a:t>2022/6/1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387DB7-3D64-4FA2-BA1E-D314011D463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42718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21">
            <a:extLst>
              <a:ext uri="{FF2B5EF4-FFF2-40B4-BE49-F238E27FC236}">
                <a16:creationId xmlns:a16="http://schemas.microsoft.com/office/drawing/2014/main" id="{F7019924-7450-49DA-9C24-3CFBDA9560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5655" y="136035"/>
            <a:ext cx="6716948" cy="2949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74295" tIns="8890" rIns="74295" bIns="889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" altLang="en-US" b="1" dirty="0">
                <a:solidFill>
                  <a:srgbClr val="4472C4"/>
                </a:solidFill>
                <a:latin typeface="Arial" panose="020B0604020202020204" pitchFamily="34" charset="0"/>
                <a:ea typeface="BIZ UDPゴシック" panose="020B0400000000000000" pitchFamily="50" charset="-128"/>
                <a:cs typeface="Arial" panose="020B0604020202020204" pitchFamily="34" charset="0"/>
              </a:rPr>
              <a:t>Для тех, кто имел близкий контакт</a:t>
            </a:r>
            <a:endParaRPr lang="en-US" altLang="ja-JP" b="1" dirty="0">
              <a:solidFill>
                <a:srgbClr val="4472C4"/>
              </a:solidFill>
              <a:latin typeface="Arial" panose="020B0604020202020204" pitchFamily="34" charset="0"/>
              <a:ea typeface="BIZ UDPゴシック" panose="020B0400000000000000" pitchFamily="50" charset="-128"/>
              <a:cs typeface="Arial" panose="020B0604020202020204" pitchFamily="34" charset="0"/>
            </a:endParaRPr>
          </a:p>
        </p:txBody>
      </p:sp>
      <p:sp>
        <p:nvSpPr>
          <p:cNvPr id="6" name="テキスト ボックス 147">
            <a:extLst>
              <a:ext uri="{FF2B5EF4-FFF2-40B4-BE49-F238E27FC236}">
                <a16:creationId xmlns:a16="http://schemas.microsoft.com/office/drawing/2014/main" id="{936BDE4A-3A0F-460B-A3EE-3CA7456A97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340" y="2243930"/>
            <a:ext cx="6532563" cy="692497"/>
          </a:xfrm>
          <a:prstGeom prst="rect">
            <a:avLst/>
          </a:prstGeom>
          <a:solidFill>
            <a:srgbClr val="4472C4"/>
          </a:solidFill>
          <a:ln w="19050">
            <a:solidFill>
              <a:srgbClr val="FFFFFF"/>
            </a:solidFill>
            <a:miter lim="800000"/>
            <a:headEnd/>
            <a:tailEnd/>
          </a:ln>
        </p:spPr>
        <p:txBody>
          <a:bodyPr vert="horz" wrap="square" lIns="182880" tIns="91440" rIns="182880" bIns="9144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" altLang="ja-JP" sz="1200" b="1" i="0" u="sng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  <a:ea typeface="BIZ UDPゴシック" panose="020B0400000000000000" pitchFamily="50" charset="-128"/>
                <a:cs typeface="Arial" panose="020B0604020202020204" pitchFamily="34" charset="0"/>
              </a:rPr>
              <a:t>Как </a:t>
            </a:r>
            <a:r>
              <a:rPr lang="ru" altLang="ja-JP" sz="1200" b="1" u="sng" dirty="0">
                <a:solidFill>
                  <a:schemeClr val="bg1"/>
                </a:solidFill>
                <a:latin typeface="Arial" panose="020B0604020202020204" pitchFamily="34" charset="0"/>
                <a:ea typeface="BIZ UDPゴシック" panose="020B0400000000000000" pitchFamily="50" charset="-128"/>
                <a:cs typeface="Arial" panose="020B0604020202020204" pitchFamily="34" charset="0"/>
              </a:rPr>
              <a:t>вести себя</a:t>
            </a:r>
            <a:r>
              <a:rPr kumimoji="0" lang="ru" altLang="ja-JP" sz="1200" b="1" i="0" u="sng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  <a:ea typeface="BIZ UDPゴシック" panose="020B0400000000000000" pitchFamily="50" charset="-128"/>
                <a:cs typeface="Arial" panose="020B0604020202020204" pitchFamily="34" charset="0"/>
              </a:rPr>
              <a:t>, если был близкий контакт</a:t>
            </a:r>
            <a:endParaRPr kumimoji="0" lang="ja-JP" altLang="ja-JP" sz="1200" b="0" i="0" u="sng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" altLang="ja-JP" sz="105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  <a:ea typeface="BIZ UDPゴシック" panose="020B0400000000000000" pitchFamily="50" charset="-128"/>
                <a:cs typeface="Arial" panose="020B0604020202020204" pitchFamily="34" charset="0"/>
              </a:rPr>
              <a:t>Поскольку существует высокая вероятность заражения новой коронавирусной инфекцией, она подлежит обследованию и санитарному наблюдению</a:t>
            </a:r>
            <a:r>
              <a:rPr kumimoji="0" lang="ru" altLang="ja-JP" sz="105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.</a:t>
            </a:r>
            <a:endParaRPr kumimoji="0" lang="ja-JP" altLang="ja-JP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  <p:grpSp>
        <p:nvGrpSpPr>
          <p:cNvPr id="7" name="グループ化 6">
            <a:extLst>
              <a:ext uri="{FF2B5EF4-FFF2-40B4-BE49-F238E27FC236}">
                <a16:creationId xmlns:a16="http://schemas.microsoft.com/office/drawing/2014/main" id="{D15AE3DD-93F2-4830-8BF9-2AFDA454CC7B}"/>
              </a:ext>
            </a:extLst>
          </p:cNvPr>
          <p:cNvGrpSpPr/>
          <p:nvPr/>
        </p:nvGrpSpPr>
        <p:grpSpPr>
          <a:xfrm>
            <a:off x="308115" y="3026164"/>
            <a:ext cx="6121400" cy="1740083"/>
            <a:chOff x="0" y="-105235"/>
            <a:chExt cx="6121400" cy="1740083"/>
          </a:xfrm>
        </p:grpSpPr>
        <p:sp>
          <p:nvSpPr>
            <p:cNvPr id="8" name="四角形: 角を丸くする 7">
              <a:extLst>
                <a:ext uri="{FF2B5EF4-FFF2-40B4-BE49-F238E27FC236}">
                  <a16:creationId xmlns:a16="http://schemas.microsoft.com/office/drawing/2014/main" id="{58A4F211-9AD8-4C55-803B-7138AD9A8CC8}"/>
                </a:ext>
              </a:extLst>
            </p:cNvPr>
            <p:cNvSpPr/>
            <p:nvPr/>
          </p:nvSpPr>
          <p:spPr>
            <a:xfrm>
              <a:off x="0" y="-105235"/>
              <a:ext cx="1530350" cy="619119"/>
            </a:xfrm>
            <a:prstGeom prst="roundRect">
              <a:avLst/>
            </a:prstGeom>
            <a:ln w="76200"/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ru" altLang="en-US" sz="1200" b="1" kern="100" dirty="0">
                  <a:effectLst/>
                  <a:ea typeface="BIZ UDPゴシック" panose="020B0400000000000000" pitchFamily="50" charset="-128"/>
                  <a:cs typeface="Times New Roman" panose="02020603050405020304" pitchFamily="18" charset="0"/>
                </a:rPr>
                <a:t>Близкий контакт</a:t>
              </a:r>
              <a:endParaRPr lang="en-US" altLang="ja-JP" sz="1200" b="1" kern="100" dirty="0">
                <a:effectLst/>
                <a:ea typeface="BIZ UDPゴシック" panose="020B0400000000000000" pitchFamily="50" charset="-128"/>
                <a:cs typeface="Times New Roman" panose="02020603050405020304" pitchFamily="18" charset="0"/>
              </a:endParaRPr>
            </a:p>
            <a:p>
              <a:pPr algn="ctr"/>
              <a:endParaRPr lang="en-US" altLang="ja-JP" sz="1200" b="1" kern="100" dirty="0">
                <a:effectLst/>
                <a:ea typeface="BIZ UDPゴシック" panose="020B0400000000000000" pitchFamily="50" charset="-128"/>
                <a:cs typeface="Times New Roman" panose="02020603050405020304" pitchFamily="18" charset="0"/>
              </a:endParaRPr>
            </a:p>
          </p:txBody>
        </p:sp>
        <p:sp>
          <p:nvSpPr>
            <p:cNvPr id="9" name="四角形: 角を丸くする 8">
              <a:extLst>
                <a:ext uri="{FF2B5EF4-FFF2-40B4-BE49-F238E27FC236}">
                  <a16:creationId xmlns:a16="http://schemas.microsoft.com/office/drawing/2014/main" id="{5BB7676F-FCCF-4A3B-B692-1B45F1B359CA}"/>
                </a:ext>
              </a:extLst>
            </p:cNvPr>
            <p:cNvSpPr/>
            <p:nvPr/>
          </p:nvSpPr>
          <p:spPr>
            <a:xfrm>
              <a:off x="0" y="800100"/>
              <a:ext cx="1530350" cy="673100"/>
            </a:xfrm>
            <a:prstGeom prst="roundRect">
              <a:avLst/>
            </a:prstGeom>
            <a:solidFill>
              <a:schemeClr val="accent5">
                <a:lumMod val="20000"/>
                <a:lumOff val="80000"/>
              </a:schemeClr>
            </a:solidFill>
            <a:ln w="76200"/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ru" sz="1200" b="1" kern="100" dirty="0">
                  <a:solidFill>
                    <a:srgbClr val="0070C0"/>
                  </a:solidFill>
                  <a:effectLst/>
                  <a:ea typeface="BIZ UDPゴシック" panose="020B0400000000000000" pitchFamily="50" charset="-128"/>
                  <a:cs typeface="Times New Roman" panose="02020603050405020304" pitchFamily="18" charset="0"/>
                </a:rPr>
                <a:t>Отрицательный </a:t>
              </a:r>
              <a:endParaRPr lang="ja-JP" sz="1050" kern="100" dirty="0">
                <a:effectLst/>
                <a:ea typeface="游明朝" panose="02020400000000000000" pitchFamily="18" charset="-128"/>
                <a:cs typeface="Times New Roman" panose="02020603050405020304" pitchFamily="18" charset="0"/>
              </a:endParaRPr>
            </a:p>
            <a:p>
              <a:pPr algn="ctr"/>
              <a:r>
                <a:rPr lang="ru" sz="1200" b="1" kern="100" dirty="0">
                  <a:effectLst/>
                  <a:ea typeface="BIZ UDPゴシック" panose="020B0400000000000000" pitchFamily="50" charset="-128"/>
                  <a:cs typeface="Times New Roman" panose="02020603050405020304" pitchFamily="18" charset="0"/>
                </a:rPr>
                <a:t>Не проверено</a:t>
              </a:r>
              <a:endParaRPr lang="ja-JP" sz="1050" kern="100" dirty="0">
                <a:effectLst/>
                <a:ea typeface="游明朝" panose="02020400000000000000" pitchFamily="18" charset="-128"/>
                <a:cs typeface="Times New Roman" panose="02020603050405020304" pitchFamily="18" charset="0"/>
              </a:endParaRPr>
            </a:p>
          </p:txBody>
        </p:sp>
        <p:sp>
          <p:nvSpPr>
            <p:cNvPr id="10" name="四角形: 角を丸くする 9">
              <a:extLst>
                <a:ext uri="{FF2B5EF4-FFF2-40B4-BE49-F238E27FC236}">
                  <a16:creationId xmlns:a16="http://schemas.microsoft.com/office/drawing/2014/main" id="{80B88253-3AC6-4554-AF9D-1858D47A0C94}"/>
                </a:ext>
              </a:extLst>
            </p:cNvPr>
            <p:cNvSpPr/>
            <p:nvPr/>
          </p:nvSpPr>
          <p:spPr>
            <a:xfrm>
              <a:off x="2108200" y="6350"/>
              <a:ext cx="1530350" cy="438150"/>
            </a:xfrm>
            <a:prstGeom prst="round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76200">
              <a:solidFill>
                <a:schemeClr val="accent2"/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ru" sz="1200" b="1" kern="100" dirty="0">
                  <a:effectLst/>
                  <a:latin typeface="BIZ UDPゴシック" panose="020B0400000000000000" pitchFamily="50" charset="-128"/>
                  <a:ea typeface="游明朝" panose="02020400000000000000" pitchFamily="18" charset="-128"/>
                  <a:cs typeface="Times New Roman" panose="02020603050405020304" pitchFamily="18" charset="0"/>
                </a:rPr>
                <a:t>ПЦР- </a:t>
              </a:r>
              <a:r>
                <a:rPr lang="ru" sz="1200" b="1" kern="100" dirty="0">
                  <a:effectLst/>
                  <a:ea typeface="BIZ UDPゴシック" panose="020B0400000000000000" pitchFamily="50" charset="-128"/>
                  <a:cs typeface="Times New Roman" panose="02020603050405020304" pitchFamily="18" charset="0"/>
                </a:rPr>
                <a:t>тест </a:t>
              </a:r>
              <a:r>
                <a:rPr lang="ru" sz="1200" b="1" kern="100" dirty="0">
                  <a:solidFill>
                    <a:srgbClr val="FF0000"/>
                  </a:solidFill>
                  <a:effectLst/>
                  <a:ea typeface="BIZ UDPゴシック" panose="020B0400000000000000" pitchFamily="50" charset="-128"/>
                  <a:cs typeface="Times New Roman" panose="02020603050405020304" pitchFamily="18" charset="0"/>
                </a:rPr>
                <a:t>положительный </a:t>
              </a:r>
              <a:endParaRPr lang="ja-JP" sz="1050" kern="100" dirty="0">
                <a:effectLst/>
                <a:ea typeface="游明朝" panose="02020400000000000000" pitchFamily="18" charset="-128"/>
                <a:cs typeface="Times New Roman" panose="02020603050405020304" pitchFamily="18" charset="0"/>
              </a:endParaRPr>
            </a:p>
          </p:txBody>
        </p:sp>
        <p:sp>
          <p:nvSpPr>
            <p:cNvPr id="11" name="四角形: 角を丸くする 10">
              <a:extLst>
                <a:ext uri="{FF2B5EF4-FFF2-40B4-BE49-F238E27FC236}">
                  <a16:creationId xmlns:a16="http://schemas.microsoft.com/office/drawing/2014/main" id="{B1A193F8-D105-4F65-9612-2E850C0B3B2F}"/>
                </a:ext>
              </a:extLst>
            </p:cNvPr>
            <p:cNvSpPr/>
            <p:nvPr/>
          </p:nvSpPr>
          <p:spPr>
            <a:xfrm>
              <a:off x="4203700" y="-78585"/>
              <a:ext cx="1917700" cy="592470"/>
            </a:xfrm>
            <a:prstGeom prst="round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76200">
              <a:solidFill>
                <a:schemeClr val="accent2"/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ru" sz="1200" b="1" kern="100" dirty="0">
                  <a:effectLst/>
                  <a:ea typeface="BIZ UDPゴシック" panose="020B0400000000000000" pitchFamily="50" charset="-128"/>
                  <a:cs typeface="Times New Roman" panose="02020603050405020304" pitchFamily="18" charset="0"/>
                </a:rPr>
                <a:t>Госпитализация или</a:t>
              </a:r>
              <a:endParaRPr lang="en-US" altLang="ja-JP" sz="1200" b="1" kern="100" dirty="0">
                <a:effectLst/>
                <a:ea typeface="BIZ UDPゴシック" panose="020B0400000000000000" pitchFamily="50" charset="-128"/>
                <a:cs typeface="Times New Roman" panose="02020603050405020304" pitchFamily="18" charset="0"/>
              </a:endParaRPr>
            </a:p>
            <a:p>
              <a:pPr algn="ctr"/>
              <a:r>
                <a:rPr lang="ru" altLang="en-US" sz="1200" b="1" kern="100" dirty="0">
                  <a:ea typeface="BIZ UDPゴシック" panose="020B0400000000000000" pitchFamily="50" charset="-128"/>
                  <a:cs typeface="Times New Roman" panose="02020603050405020304" pitchFamily="18" charset="0"/>
                </a:rPr>
                <a:t>Проживание/домашнее лечение</a:t>
              </a:r>
              <a:endParaRPr lang="ja-JP" sz="1050" kern="100" dirty="0">
                <a:effectLst/>
                <a:ea typeface="游明朝" panose="02020400000000000000" pitchFamily="18" charset="-128"/>
                <a:cs typeface="Times New Roman" panose="02020603050405020304" pitchFamily="18" charset="0"/>
              </a:endParaRPr>
            </a:p>
          </p:txBody>
        </p:sp>
        <p:cxnSp>
          <p:nvCxnSpPr>
            <p:cNvPr id="12" name="直線矢印コネクタ 11">
              <a:extLst>
                <a:ext uri="{FF2B5EF4-FFF2-40B4-BE49-F238E27FC236}">
                  <a16:creationId xmlns:a16="http://schemas.microsoft.com/office/drawing/2014/main" id="{56D3904D-AA51-4968-82CD-C53713DF8B76}"/>
                </a:ext>
              </a:extLst>
            </p:cNvPr>
            <p:cNvCxnSpPr/>
            <p:nvPr/>
          </p:nvCxnSpPr>
          <p:spPr>
            <a:xfrm flipV="1">
              <a:off x="1530350" y="209550"/>
              <a:ext cx="520700" cy="6350"/>
            </a:xfrm>
            <a:prstGeom prst="straightConnector1">
              <a:avLst/>
            </a:prstGeom>
            <a:ln w="76200">
              <a:solidFill>
                <a:schemeClr val="accent5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直線矢印コネクタ 12">
              <a:extLst>
                <a:ext uri="{FF2B5EF4-FFF2-40B4-BE49-F238E27FC236}">
                  <a16:creationId xmlns:a16="http://schemas.microsoft.com/office/drawing/2014/main" id="{2A13543A-45A2-4159-BC26-9695A4ECB621}"/>
                </a:ext>
              </a:extLst>
            </p:cNvPr>
            <p:cNvCxnSpPr/>
            <p:nvPr/>
          </p:nvCxnSpPr>
          <p:spPr>
            <a:xfrm flipV="1">
              <a:off x="3651250" y="209550"/>
              <a:ext cx="520700" cy="6350"/>
            </a:xfrm>
            <a:prstGeom prst="straightConnector1">
              <a:avLst/>
            </a:prstGeom>
            <a:ln w="76200">
              <a:solidFill>
                <a:schemeClr val="accent2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直線矢印コネクタ 13">
              <a:extLst>
                <a:ext uri="{FF2B5EF4-FFF2-40B4-BE49-F238E27FC236}">
                  <a16:creationId xmlns:a16="http://schemas.microsoft.com/office/drawing/2014/main" id="{E113F7D4-1421-4138-AFD0-AF24525A3CC9}"/>
                </a:ext>
              </a:extLst>
            </p:cNvPr>
            <p:cNvCxnSpPr>
              <a:cxnSpLocks/>
              <a:stCxn id="8" idx="2"/>
            </p:cNvCxnSpPr>
            <p:nvPr/>
          </p:nvCxnSpPr>
          <p:spPr>
            <a:xfrm>
              <a:off x="765175" y="513884"/>
              <a:ext cx="9525" cy="260816"/>
            </a:xfrm>
            <a:prstGeom prst="straightConnector1">
              <a:avLst/>
            </a:prstGeom>
            <a:ln w="76200">
              <a:solidFill>
                <a:schemeClr val="accent5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四角形: 角を丸くする 14">
              <a:extLst>
                <a:ext uri="{FF2B5EF4-FFF2-40B4-BE49-F238E27FC236}">
                  <a16:creationId xmlns:a16="http://schemas.microsoft.com/office/drawing/2014/main" id="{471B0F11-86A1-4E7B-B878-4749C14FFBEB}"/>
                </a:ext>
              </a:extLst>
            </p:cNvPr>
            <p:cNvSpPr/>
            <p:nvPr/>
          </p:nvSpPr>
          <p:spPr>
            <a:xfrm>
              <a:off x="2027117" y="657549"/>
              <a:ext cx="3449478" cy="977299"/>
            </a:xfrm>
            <a:prstGeom prst="roundRect">
              <a:avLst/>
            </a:prstGeom>
            <a:solidFill>
              <a:schemeClr val="accent5">
                <a:lumMod val="20000"/>
                <a:lumOff val="80000"/>
              </a:schemeClr>
            </a:solidFill>
            <a:ln w="76200"/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r>
                <a:rPr lang="ru" altLang="en-US" sz="1200" b="1" kern="100" dirty="0">
                  <a:ea typeface="BIZ UDPゴシック" panose="020B0400000000000000" pitchFamily="50" charset="-128"/>
                  <a:cs typeface="Times New Roman" panose="02020603050405020304" pitchFamily="18" charset="0"/>
                </a:rPr>
                <a:t>7</a:t>
              </a:r>
              <a:r>
                <a:rPr lang="ru-RU" altLang="en-US" sz="1200" b="1" kern="100" dirty="0">
                  <a:ea typeface="BIZ UDPゴシック" panose="020B0400000000000000" pitchFamily="50" charset="-128"/>
                  <a:cs typeface="Times New Roman" panose="02020603050405020304" pitchFamily="18" charset="0"/>
                </a:rPr>
                <a:t> дней с даты последнего контакта (до месяца и числа)</a:t>
              </a:r>
            </a:p>
            <a:p>
              <a:r>
                <a:rPr lang="ru-RU" altLang="en-US" sz="1200" b="1" kern="100" dirty="0">
                  <a:ea typeface="BIZ UDPゴシック" panose="020B0400000000000000" pitchFamily="50" charset="-128"/>
                  <a:cs typeface="Times New Roman" panose="02020603050405020304" pitchFamily="18" charset="0"/>
                </a:rPr>
                <a:t>Пожалуйста, следите за своим здоровьем</a:t>
              </a:r>
            </a:p>
            <a:p>
              <a:r>
                <a:rPr lang="ru-RU" altLang="en-US" sz="1200" b="1" kern="100" dirty="0">
                  <a:ea typeface="BIZ UDPゴシック" panose="020B0400000000000000" pitchFamily="50" charset="-128"/>
                  <a:cs typeface="Times New Roman" panose="02020603050405020304" pitchFamily="18" charset="0"/>
                </a:rPr>
                <a:t>(Местное правительство свяжется с вами по телефону или электронной почте.</a:t>
              </a:r>
              <a:r>
                <a:rPr lang="ru" altLang="en-US" sz="1200" b="1" kern="100" dirty="0">
                  <a:ea typeface="BIZ UDPゴシック" panose="020B0400000000000000" pitchFamily="50" charset="-128"/>
                  <a:cs typeface="Times New Roman" panose="02020603050405020304" pitchFamily="18" charset="0"/>
                </a:rPr>
                <a:t>)</a:t>
              </a:r>
              <a:endParaRPr lang="ja-JP" sz="1050" kern="100" dirty="0">
                <a:effectLst/>
                <a:ea typeface="游明朝" panose="02020400000000000000" pitchFamily="18" charset="-128"/>
                <a:cs typeface="Times New Roman" panose="02020603050405020304" pitchFamily="18" charset="0"/>
              </a:endParaRPr>
            </a:p>
          </p:txBody>
        </p:sp>
        <p:cxnSp>
          <p:nvCxnSpPr>
            <p:cNvPr id="16" name="直線矢印コネクタ 15">
              <a:extLst>
                <a:ext uri="{FF2B5EF4-FFF2-40B4-BE49-F238E27FC236}">
                  <a16:creationId xmlns:a16="http://schemas.microsoft.com/office/drawing/2014/main" id="{C3DB3FD7-C122-4941-BB3A-1E302E3905E8}"/>
                </a:ext>
              </a:extLst>
            </p:cNvPr>
            <p:cNvCxnSpPr/>
            <p:nvPr/>
          </p:nvCxnSpPr>
          <p:spPr>
            <a:xfrm>
              <a:off x="1536700" y="1123950"/>
              <a:ext cx="546100" cy="0"/>
            </a:xfrm>
            <a:prstGeom prst="straightConnector1">
              <a:avLst/>
            </a:prstGeom>
            <a:ln w="76200">
              <a:solidFill>
                <a:schemeClr val="accent5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9" name="図 4" descr="アイコン&#10;&#10;自動的に生成された説明">
            <a:extLst>
              <a:ext uri="{FF2B5EF4-FFF2-40B4-BE49-F238E27FC236}">
                <a16:creationId xmlns:a16="http://schemas.microsoft.com/office/drawing/2014/main" id="{73A8BAE2-9C62-455E-BC46-6619A8EC693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162" y="4963890"/>
            <a:ext cx="926877" cy="8686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図 162" descr="バスのイラスト">
            <a:extLst>
              <a:ext uri="{FF2B5EF4-FFF2-40B4-BE49-F238E27FC236}">
                <a16:creationId xmlns:a16="http://schemas.microsoft.com/office/drawing/2014/main" id="{B24E1981-4B06-4757-BF38-7A38BFFEAD4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82549" y="7114903"/>
            <a:ext cx="580896" cy="4124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図 20">
            <a:extLst>
              <a:ext uri="{FF2B5EF4-FFF2-40B4-BE49-F238E27FC236}">
                <a16:creationId xmlns:a16="http://schemas.microsoft.com/office/drawing/2014/main" id="{50DB1AA6-7BC6-4B23-AE29-0AEC105F5D71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39629" y="3937509"/>
            <a:ext cx="765175" cy="751276"/>
          </a:xfrm>
          <a:prstGeom prst="ellipse">
            <a:avLst/>
          </a:prstGeom>
          <a:noFill/>
          <a:ln w="76200">
            <a:solidFill>
              <a:schemeClr val="accent5"/>
            </a:solidFill>
          </a:ln>
        </p:spPr>
      </p:pic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038404C7-9158-4BF7-838B-646BC49E8588}"/>
              </a:ext>
            </a:extLst>
          </p:cNvPr>
          <p:cNvSpPr txBox="1"/>
          <p:nvPr/>
        </p:nvSpPr>
        <p:spPr>
          <a:xfrm>
            <a:off x="914401" y="4766248"/>
            <a:ext cx="5938201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ru-RU" altLang="ja-JP" sz="1100" b="1" dirty="0"/>
              <a:t>Дважды в день измеряйте температуру и внимательно следите за своим физическим состоянием.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ru-RU" altLang="ja-JP" sz="1100" b="1" dirty="0"/>
              <a:t>Такие симптомы, как лихорадка, кашель, насморк, боль в горле, одышка и </a:t>
            </a:r>
            <a:r>
              <a:rPr kumimoji="1" lang="ru-RU" altLang="ja-JP" sz="1100" b="1" dirty="0" err="1"/>
              <a:t>дисгевзия</a:t>
            </a:r>
            <a:r>
              <a:rPr kumimoji="1" lang="ru-RU" altLang="ja-JP" sz="1100" b="1" dirty="0"/>
              <a:t> обоняния и вкуса.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ru-RU" altLang="ja-JP" sz="1100" b="1" dirty="0"/>
              <a:t>Пожалуйста, будьте осторожны и ведите запись.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ru-RU" altLang="ja-JP" sz="1100" b="1" dirty="0"/>
              <a:t>Старайтесь как можно меньше выходить на улицу и проводите время дома, избегая совместного проживания с соседями по комнате.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ru-RU" altLang="ja-JP" sz="1100" b="1" dirty="0"/>
              <a:t>Тщательно мойте руки, носите маску и  отдыхайте.</a:t>
            </a:r>
            <a:endParaRPr kumimoji="1" lang="en-US" altLang="ja-JP" sz="1100" b="1" dirty="0"/>
          </a:p>
        </p:txBody>
      </p:sp>
      <p:sp>
        <p:nvSpPr>
          <p:cNvPr id="34" name="テキスト ボックス 24">
            <a:extLst>
              <a:ext uri="{FF2B5EF4-FFF2-40B4-BE49-F238E27FC236}">
                <a16:creationId xmlns:a16="http://schemas.microsoft.com/office/drawing/2014/main" id="{701F35BD-EFB4-453E-9D62-A709586013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16077" y="7862826"/>
            <a:ext cx="5347152" cy="553998"/>
          </a:xfrm>
          <a:prstGeom prst="rect">
            <a:avLst/>
          </a:prstGeom>
          <a:solidFill>
            <a:srgbClr val="4472C4"/>
          </a:solidFill>
          <a:ln w="19050">
            <a:solidFill>
              <a:srgbClr val="FFFFFF"/>
            </a:solidFill>
            <a:miter lim="800000"/>
            <a:headEnd/>
            <a:tailEnd/>
          </a:ln>
        </p:spPr>
        <p:txBody>
          <a:bodyPr vert="horz" wrap="square" lIns="182880" tIns="91440" rIns="182880" bIns="91440" numCol="1" anchor="t" anchorCtr="0" compatLnSpc="1">
            <a:prstTxWarp prst="textNoShape">
              <a:avLst/>
            </a:prstTxWarp>
            <a:spAutoFit/>
          </a:bodyPr>
          <a:lstStyle>
            <a:lvl1pPr indent="152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0" defTabSz="914400"/>
            <a:r>
              <a:rPr lang="ru-RU" altLang="ja-JP" sz="1200" b="1" u="sng" dirty="0">
                <a:solidFill>
                  <a:schemeClr val="bg1"/>
                </a:solidFill>
                <a:ea typeface="BIZ UDPゴシック" panose="020B0400000000000000" pitchFamily="50" charset="-128"/>
                <a:cs typeface="Arial" panose="020B0604020202020204" pitchFamily="34" charset="0"/>
              </a:rPr>
              <a:t>Консультация (беспокоюсь о своем физическом состоянии,</a:t>
            </a:r>
            <a:endParaRPr lang="en-US" altLang="ja-JP" sz="1200" b="1" u="sng" dirty="0">
              <a:solidFill>
                <a:schemeClr val="bg1"/>
              </a:solidFill>
              <a:ea typeface="BIZ UDPゴシック" panose="020B0400000000000000" pitchFamily="50" charset="-128"/>
              <a:cs typeface="Arial" panose="020B0604020202020204" pitchFamily="34" charset="0"/>
            </a:endParaRPr>
          </a:p>
          <a:p>
            <a:pPr lvl="0" defTabSz="914400"/>
            <a:r>
              <a:rPr lang="ru-RU" altLang="ja-JP" sz="1200" b="1" u="sng" dirty="0">
                <a:solidFill>
                  <a:schemeClr val="bg1"/>
                </a:solidFill>
                <a:ea typeface="BIZ UDPゴシック" panose="020B0400000000000000" pitchFamily="50" charset="-128"/>
                <a:cs typeface="Arial" panose="020B0604020202020204" pitchFamily="34" charset="0"/>
              </a:rPr>
              <a:t> не могу найти консультацию и т.</a:t>
            </a:r>
            <a:endParaRPr kumimoji="0" lang="en-US" altLang="ja-JP" sz="1200" b="1" i="0" u="sng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ea typeface="BIZ UDPゴシック" panose="020B0400000000000000" pitchFamily="50" charset="-128"/>
              <a:cs typeface="Arial" panose="020B0604020202020204" pitchFamily="34" charset="0"/>
            </a:endParaRP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0F84C88D-7CCB-4C88-A49F-AA17BF9743A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4772" y="8051951"/>
            <a:ext cx="956401" cy="956401"/>
          </a:xfrm>
          <a:prstGeom prst="ellipse">
            <a:avLst/>
          </a:prstGeom>
          <a:noFill/>
          <a:ln w="76200">
            <a:solidFill>
              <a:schemeClr val="accent5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649C5037-92DB-4358-AB52-325B03EB583A}"/>
              </a:ext>
            </a:extLst>
          </p:cNvPr>
          <p:cNvSpPr txBox="1"/>
          <p:nvPr/>
        </p:nvSpPr>
        <p:spPr>
          <a:xfrm>
            <a:off x="178231" y="7193896"/>
            <a:ext cx="5938201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ru-RU" altLang="ja-JP" sz="1100" dirty="0">
                <a:latin typeface="Arial" panose="020B0604020202020204" pitchFamily="34" charset="0"/>
                <a:ea typeface="BIZ UDPゴシック" panose="020B0400000000000000" pitchFamily="50" charset="-128"/>
                <a:cs typeface="Arial" panose="020B0604020202020204" pitchFamily="34" charset="0"/>
              </a:rPr>
              <a:t>Если вы хотите обратиться к врачу, заранее позвоните в медицинское учреждение.</a:t>
            </a:r>
          </a:p>
          <a:p>
            <a:r>
              <a:rPr kumimoji="1" lang="ru-RU" altLang="ja-JP" sz="1100" dirty="0">
                <a:latin typeface="Arial" panose="020B0604020202020204" pitchFamily="34" charset="0"/>
                <a:ea typeface="BIZ UDPゴシック" panose="020B0400000000000000" pitchFamily="50" charset="-128"/>
                <a:cs typeface="Arial" panose="020B0604020202020204" pitchFamily="34" charset="0"/>
              </a:rPr>
              <a:t>Пожалуйста, сообщите нам, что вы являетесь «близким контактом».</a:t>
            </a:r>
          </a:p>
          <a:p>
            <a:r>
              <a:rPr kumimoji="1" lang="ru-RU" altLang="ja-JP" sz="1100" dirty="0">
                <a:latin typeface="Arial" panose="020B0604020202020204" pitchFamily="34" charset="0"/>
                <a:ea typeface="BIZ UDPゴシック" panose="020B0400000000000000" pitchFamily="50" charset="-128"/>
                <a:cs typeface="Arial" panose="020B0604020202020204" pitchFamily="34" charset="0"/>
              </a:rPr>
              <a:t>Пожалуйста, не пользуйтесь такси или общественным транспортом.</a:t>
            </a:r>
            <a:endParaRPr kumimoji="1" lang="en-US" altLang="ja-JP" sz="1100" dirty="0">
              <a:latin typeface="Arial" panose="020B0604020202020204" pitchFamily="34" charset="0"/>
              <a:ea typeface="BIZ UDPゴシック" panose="020B0400000000000000" pitchFamily="50" charset="-128"/>
              <a:cs typeface="Arial" panose="020B0604020202020204" pitchFamily="34" charset="0"/>
            </a:endParaRPr>
          </a:p>
        </p:txBody>
      </p:sp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4B25257B-16DE-431F-AD5D-B89515AB14C7}"/>
              </a:ext>
            </a:extLst>
          </p:cNvPr>
          <p:cNvGrpSpPr/>
          <p:nvPr/>
        </p:nvGrpSpPr>
        <p:grpSpPr>
          <a:xfrm>
            <a:off x="1316076" y="8217520"/>
            <a:ext cx="5176865" cy="954107"/>
            <a:chOff x="2016060" y="7189350"/>
            <a:chExt cx="5176865" cy="954107"/>
          </a:xfrm>
        </p:grpSpPr>
        <p:sp>
          <p:nvSpPr>
            <p:cNvPr id="35" name="テキスト ボックス 34">
              <a:extLst>
                <a:ext uri="{FF2B5EF4-FFF2-40B4-BE49-F238E27FC236}">
                  <a16:creationId xmlns:a16="http://schemas.microsoft.com/office/drawing/2014/main" id="{7FEC0650-8710-486C-B3DC-F65B28A8AF7C}"/>
                </a:ext>
              </a:extLst>
            </p:cNvPr>
            <p:cNvSpPr txBox="1"/>
            <p:nvPr/>
          </p:nvSpPr>
          <p:spPr>
            <a:xfrm>
              <a:off x="2016060" y="7189350"/>
              <a:ext cx="4619902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ru" altLang="en-US" sz="1400" b="1" u="sng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　　　　　　　　　　　　　　　　　　　　　</a:t>
              </a:r>
              <a:r>
                <a:rPr kumimoji="1" lang="ru" altLang="en-US" sz="1200" dirty="0">
                  <a:latin typeface="Arial" panose="020B0604020202020204" pitchFamily="34" charset="0"/>
                  <a:ea typeface="BIZ UDPゴシック" panose="020B0400000000000000" pitchFamily="50" charset="-128"/>
                  <a:cs typeface="Arial" panose="020B0604020202020204" pitchFamily="34" charset="0"/>
                </a:rPr>
                <a:t>Пожалуйста, свяжитесь с………</a:t>
              </a:r>
              <a:endParaRPr kumimoji="1" lang="en-US" altLang="ja-JP" sz="1200" dirty="0">
                <a:latin typeface="Arial" panose="020B0604020202020204" pitchFamily="34" charset="0"/>
                <a:ea typeface="BIZ UDPゴシック" panose="020B0400000000000000" pitchFamily="50" charset="-128"/>
                <a:cs typeface="Arial" panose="020B0604020202020204" pitchFamily="34" charset="0"/>
              </a:endParaRPr>
            </a:p>
            <a:p>
              <a:r>
                <a:rPr kumimoji="1" lang="ru" altLang="en-US" sz="1400" dirty="0">
                  <a:latin typeface="Arial" panose="020B0604020202020204" pitchFamily="34" charset="0"/>
                  <a:ea typeface="BIZ UDPゴシック" panose="020B0400000000000000" pitchFamily="50" charset="-128"/>
                  <a:cs typeface="Arial" panose="020B0604020202020204" pitchFamily="34" charset="0"/>
                </a:rPr>
                <a:t>(</a:t>
              </a:r>
              <a:r>
                <a:rPr kumimoji="1" lang="ru" altLang="en-US" sz="1200" dirty="0">
                  <a:latin typeface="Arial" panose="020B0604020202020204" pitchFamily="34" charset="0"/>
                  <a:ea typeface="BIZ UDPゴシック" panose="020B0400000000000000" pitchFamily="50" charset="-128"/>
                  <a:cs typeface="Arial" panose="020B0604020202020204" pitchFamily="34" charset="0"/>
                </a:rPr>
                <a:t>будний день, дневное время</a:t>
              </a:r>
              <a:r>
                <a:rPr kumimoji="1" lang="ru" altLang="en-US" sz="1400" dirty="0">
                  <a:latin typeface="Arial" panose="020B0604020202020204" pitchFamily="34" charset="0"/>
                  <a:ea typeface="BIZ UDPゴシック" panose="020B0400000000000000" pitchFamily="50" charset="-128"/>
                  <a:cs typeface="Arial" panose="020B0604020202020204" pitchFamily="34" charset="0"/>
                </a:rPr>
                <a:t>)</a:t>
              </a:r>
              <a:r>
                <a:rPr kumimoji="1" lang="ru" altLang="en-US" sz="1400" u="sng" dirty="0">
                  <a:latin typeface="Arial" panose="020B0604020202020204" pitchFamily="34" charset="0"/>
                  <a:ea typeface="BIZ UDPゴシック" panose="020B0400000000000000" pitchFamily="50" charset="-128"/>
                  <a:cs typeface="Arial" panose="020B0604020202020204" pitchFamily="34" charset="0"/>
                </a:rPr>
                <a:t>　　　　　　　　</a:t>
              </a:r>
              <a:endParaRPr kumimoji="1" lang="en-US" altLang="ja-JP" sz="1400" u="sng" dirty="0">
                <a:latin typeface="Arial" panose="020B0604020202020204" pitchFamily="34" charset="0"/>
                <a:ea typeface="BIZ UDPゴシック" panose="020B0400000000000000" pitchFamily="50" charset="-128"/>
                <a:cs typeface="Arial" panose="020B0604020202020204" pitchFamily="34" charset="0"/>
              </a:endParaRPr>
            </a:p>
            <a:p>
              <a:r>
                <a:rPr kumimoji="1" lang="ru" altLang="en-US" sz="1200" dirty="0">
                  <a:latin typeface="Arial" panose="020B0604020202020204" pitchFamily="34" charset="0"/>
                  <a:ea typeface="BIZ UDPゴシック" panose="020B0400000000000000" pitchFamily="50" charset="-128"/>
                  <a:cs typeface="Arial" panose="020B0604020202020204" pitchFamily="34" charset="0"/>
                </a:rPr>
                <a:t>(ночь/праздник</a:t>
              </a:r>
              <a:r>
                <a:rPr kumimoji="1" lang="ru" altLang="en-US" sz="1400" dirty="0">
                  <a:latin typeface="Arial" panose="020B0604020202020204" pitchFamily="34" charset="0"/>
                  <a:ea typeface="BIZ UDPゴシック" panose="020B0400000000000000" pitchFamily="50" charset="-128"/>
                  <a:cs typeface="Arial" panose="020B0604020202020204" pitchFamily="34" charset="0"/>
                </a:rPr>
                <a:t>)</a:t>
              </a:r>
              <a:endParaRPr kumimoji="1" lang="en-US" altLang="ja-JP" sz="1400" dirty="0">
                <a:latin typeface="Arial" panose="020B0604020202020204" pitchFamily="34" charset="0"/>
                <a:ea typeface="BIZ UDPゴシック" panose="020B0400000000000000" pitchFamily="50" charset="-128"/>
                <a:cs typeface="Arial" panose="020B0604020202020204" pitchFamily="34" charset="0"/>
              </a:endParaRPr>
            </a:p>
          </p:txBody>
        </p:sp>
        <p:cxnSp>
          <p:nvCxnSpPr>
            <p:cNvPr id="38" name="直線コネクタ 37">
              <a:extLst>
                <a:ext uri="{FF2B5EF4-FFF2-40B4-BE49-F238E27FC236}">
                  <a16:creationId xmlns:a16="http://schemas.microsoft.com/office/drawing/2014/main" id="{6B2F111A-7DE8-490B-BCDD-1062215E0DDE}"/>
                </a:ext>
              </a:extLst>
            </p:cNvPr>
            <p:cNvCxnSpPr/>
            <p:nvPr/>
          </p:nvCxnSpPr>
          <p:spPr>
            <a:xfrm>
              <a:off x="4483756" y="7832716"/>
              <a:ext cx="2709169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0" name="直線コネクタ 39">
              <a:extLst>
                <a:ext uri="{FF2B5EF4-FFF2-40B4-BE49-F238E27FC236}">
                  <a16:creationId xmlns:a16="http://schemas.microsoft.com/office/drawing/2014/main" id="{B77101D6-AF82-4F80-9126-3AC08780690A}"/>
                </a:ext>
              </a:extLst>
            </p:cNvPr>
            <p:cNvCxnSpPr/>
            <p:nvPr/>
          </p:nvCxnSpPr>
          <p:spPr>
            <a:xfrm>
              <a:off x="3467160" y="8057837"/>
              <a:ext cx="2709169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pic>
        <p:nvPicPr>
          <p:cNvPr id="1028" name="Picture 4" descr="タクシーのイラスト（車）">
            <a:extLst>
              <a:ext uri="{FF2B5EF4-FFF2-40B4-BE49-F238E27FC236}">
                <a16:creationId xmlns:a16="http://schemas.microsoft.com/office/drawing/2014/main" id="{58B96AB0-F6B5-4D0B-923F-FF3891FB34D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35614" y="7419618"/>
            <a:ext cx="441004" cy="3861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4" name="乗算記号 43">
            <a:extLst>
              <a:ext uri="{FF2B5EF4-FFF2-40B4-BE49-F238E27FC236}">
                <a16:creationId xmlns:a16="http://schemas.microsoft.com/office/drawing/2014/main" id="{30E16396-3584-442C-96E1-8FFDB391D934}"/>
              </a:ext>
            </a:extLst>
          </p:cNvPr>
          <p:cNvSpPr/>
          <p:nvPr/>
        </p:nvSpPr>
        <p:spPr>
          <a:xfrm>
            <a:off x="6027944" y="7133864"/>
            <a:ext cx="578170" cy="557353"/>
          </a:xfrm>
          <a:prstGeom prst="mathMultiply">
            <a:avLst>
              <a:gd name="adj1" fmla="val 10326"/>
            </a:avLst>
          </a:prstGeom>
          <a:solidFill>
            <a:srgbClr val="FF0000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en-US" dirty="0"/>
          </a:p>
        </p:txBody>
      </p:sp>
      <p:sp>
        <p:nvSpPr>
          <p:cNvPr id="37" name="テキスト ボックス 140">
            <a:extLst>
              <a:ext uri="{FF2B5EF4-FFF2-40B4-BE49-F238E27FC236}">
                <a16:creationId xmlns:a16="http://schemas.microsoft.com/office/drawing/2014/main" id="{EFF07AD2-F187-4C02-810D-08414A9C18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1224" y="1314527"/>
            <a:ext cx="3729789" cy="868633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" altLang="ja-JP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BIZ UDPゴシック" panose="020B0400000000000000" pitchFamily="50" charset="-128"/>
                <a:cs typeface="Arial" panose="020B0604020202020204" pitchFamily="34" charset="0"/>
              </a:rPr>
              <a:t>[ </a:t>
            </a:r>
            <a:r>
              <a:rPr kumimoji="0" lang="ru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BIZ UDPゴシック" panose="020B0400000000000000" pitchFamily="50" charset="-128"/>
                <a:cs typeface="Arial" panose="020B0604020202020204" pitchFamily="34" charset="0"/>
              </a:rPr>
              <a:t>Что такое близкое контактное лицо </a:t>
            </a:r>
            <a:r>
              <a:rPr kumimoji="0" lang="ru" altLang="ja-JP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BIZ UDPゴシック" panose="020B0400000000000000" pitchFamily="50" charset="-128"/>
                <a:cs typeface="Arial" panose="020B0604020202020204" pitchFamily="34" charset="0"/>
              </a:rPr>
              <a:t>]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" altLang="ja-JP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BIZ UDPゴシック" panose="020B0400000000000000" pitchFamily="50" charset="-128"/>
                <a:cs typeface="Arial" panose="020B0604020202020204" pitchFamily="34" charset="0"/>
              </a:rPr>
              <a:t>Был длительный или кратковременный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" altLang="ja-JP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BIZ UDPゴシック" panose="020B0400000000000000" pitchFamily="50" charset="-128"/>
                <a:cs typeface="Arial" panose="020B0604020202020204" pitchFamily="34" charset="0"/>
              </a:rPr>
              <a:t>  контакт </a:t>
            </a:r>
            <a:r>
              <a:rPr lang="ru-RU" altLang="ja-JP" sz="1100" dirty="0">
                <a:latin typeface="Arial" panose="020B0604020202020204" pitchFamily="34" charset="0"/>
                <a:ea typeface="BIZ UDPゴシック" panose="020B0400000000000000" pitchFamily="50" charset="-128"/>
                <a:cs typeface="Arial" panose="020B0604020202020204" pitchFamily="34" charset="0"/>
              </a:rPr>
              <a:t>с</a:t>
            </a:r>
            <a:r>
              <a:rPr kumimoji="0" lang="ru" altLang="ja-JP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BIZ UDPゴシック" panose="020B0400000000000000" pitchFamily="50" charset="-128"/>
                <a:cs typeface="Arial" panose="020B0604020202020204" pitchFamily="34" charset="0"/>
              </a:rPr>
              <a:t> зараженным человеком. </a:t>
            </a:r>
            <a:endParaRPr kumimoji="0" lang="en-US" altLang="ja-JP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BIZ UDPゴシック" panose="020B0400000000000000" pitchFamily="50" charset="-128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BIZ UDPゴシック" panose="020B0400000000000000" pitchFamily="50" charset="-128"/>
                <a:cs typeface="Arial" panose="020B0604020202020204" pitchFamily="34" charset="0"/>
              </a:rPr>
              <a:t>При необходимости </a:t>
            </a:r>
            <a:r>
              <a:rPr lang="ru" altLang="en-US" sz="1100" dirty="0">
                <a:latin typeface="Arial" panose="020B0604020202020204" pitchFamily="34" charset="0"/>
                <a:ea typeface="BIZ UDPゴシック" panose="020B0400000000000000" pitchFamily="50" charset="-128"/>
                <a:cs typeface="Arial" panose="020B0604020202020204" pitchFamily="34" charset="0"/>
              </a:rPr>
              <a:t>провести </a:t>
            </a:r>
            <a:r>
              <a:rPr lang="ru" altLang="ja-JP" sz="1100" dirty="0">
                <a:latin typeface="Arial" panose="020B0604020202020204" pitchFamily="34" charset="0"/>
                <a:ea typeface="BIZ UDPゴシック" panose="020B0400000000000000" pitchFamily="50" charset="-128"/>
                <a:cs typeface="Arial" panose="020B0604020202020204" pitchFamily="34" charset="0"/>
              </a:rPr>
              <a:t>ПЦР- </a:t>
            </a:r>
            <a:r>
              <a:rPr lang="ru" altLang="en-US" sz="1100" dirty="0">
                <a:latin typeface="Arial" panose="020B0604020202020204" pitchFamily="34" charset="0"/>
                <a:ea typeface="BIZ UDPゴシック" panose="020B0400000000000000" pitchFamily="50" charset="-128"/>
                <a:cs typeface="Arial" panose="020B0604020202020204" pitchFamily="34" charset="0"/>
              </a:rPr>
              <a:t>тесты и т. д.</a:t>
            </a:r>
            <a:endParaRPr lang="en-US" altLang="ja-JP" sz="1100" dirty="0">
              <a:latin typeface="Arial" panose="020B0604020202020204" pitchFamily="34" charset="0"/>
              <a:ea typeface="BIZ UDPゴシック" panose="020B0400000000000000" pitchFamily="50" charset="-128"/>
              <a:cs typeface="Arial" panose="020B0604020202020204" pitchFamily="34" charset="0"/>
            </a:endParaRPr>
          </a:p>
        </p:txBody>
      </p:sp>
      <p:pic>
        <p:nvPicPr>
          <p:cNvPr id="39" name="図 139" descr="濃厚接触のイラスト">
            <a:extLst>
              <a:ext uri="{FF2B5EF4-FFF2-40B4-BE49-F238E27FC236}">
                <a16:creationId xmlns:a16="http://schemas.microsoft.com/office/drawing/2014/main" id="{D4052A19-7040-49E3-80C3-86539CBAD09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49813" y="824795"/>
            <a:ext cx="1287724" cy="12877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1" name="吹き出し: 円形 142">
            <a:extLst>
              <a:ext uri="{FF2B5EF4-FFF2-40B4-BE49-F238E27FC236}">
                <a16:creationId xmlns:a16="http://schemas.microsoft.com/office/drawing/2014/main" id="{27E88439-38E6-46A1-87A3-9844FE7D79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3897" y="547537"/>
            <a:ext cx="2697932" cy="622300"/>
          </a:xfrm>
          <a:prstGeom prst="wedgeEllipseCallout">
            <a:avLst>
              <a:gd name="adj1" fmla="val 49051"/>
              <a:gd name="adj2" fmla="val 41074"/>
            </a:avLst>
          </a:prstGeom>
          <a:solidFill>
            <a:srgbClr val="ED7D31"/>
          </a:solidFill>
          <a:ln w="6350">
            <a:solidFill>
              <a:srgbClr val="FFC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" altLang="ja-JP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BIZ UDPゴシック" panose="020B0400000000000000" pitchFamily="50" charset="-128"/>
                <a:cs typeface="Arial" panose="020B0604020202020204" pitchFamily="34" charset="0"/>
              </a:rPr>
              <a:t>Расстояние в пределе1м</a:t>
            </a:r>
            <a:endParaRPr kumimoji="0" lang="en-US" altLang="ja-JP" sz="1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BIZ UDPゴシック" panose="020B0400000000000000" pitchFamily="50" charset="-128"/>
              <a:cs typeface="Arial" panose="020B0604020202020204" pitchFamily="34" charset="0"/>
            </a:endParaRPr>
          </a:p>
        </p:txBody>
      </p:sp>
      <p:sp>
        <p:nvSpPr>
          <p:cNvPr id="42" name="吹き出し: 円形 145">
            <a:extLst>
              <a:ext uri="{FF2B5EF4-FFF2-40B4-BE49-F238E27FC236}">
                <a16:creationId xmlns:a16="http://schemas.microsoft.com/office/drawing/2014/main" id="{EA7BFCD6-87D8-4254-B008-7C5A0593B0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07226" y="1268686"/>
            <a:ext cx="1656003" cy="802083"/>
          </a:xfrm>
          <a:prstGeom prst="wedgeEllipseCallout">
            <a:avLst>
              <a:gd name="adj1" fmla="val -51958"/>
              <a:gd name="adj2" fmla="val -39542"/>
            </a:avLst>
          </a:prstGeom>
          <a:solidFill>
            <a:srgbClr val="ED7D31"/>
          </a:solidFill>
          <a:ln w="6350">
            <a:solidFill>
              <a:srgbClr val="FFC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" altLang="ja-JP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BIZ UDPゴシック" panose="020B0400000000000000" pitchFamily="50" charset="-128"/>
                <a:cs typeface="Arial" panose="020B0604020202020204" pitchFamily="34" charset="0"/>
              </a:rPr>
              <a:t>15 минут или больше разговора</a:t>
            </a:r>
            <a:endParaRPr kumimoji="0" lang="ja-JP" altLang="ja-JP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3" name="吹き出し: 円形 144">
            <a:extLst>
              <a:ext uri="{FF2B5EF4-FFF2-40B4-BE49-F238E27FC236}">
                <a16:creationId xmlns:a16="http://schemas.microsoft.com/office/drawing/2014/main" id="{416D2D51-6791-4D0F-BA14-FB69A4A4C7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97932" y="529999"/>
            <a:ext cx="1429128" cy="622300"/>
          </a:xfrm>
          <a:prstGeom prst="wedgeEllipseCallout">
            <a:avLst>
              <a:gd name="adj1" fmla="val -50458"/>
              <a:gd name="adj2" fmla="val 39032"/>
            </a:avLst>
          </a:prstGeom>
          <a:solidFill>
            <a:srgbClr val="ED7D31"/>
          </a:solidFill>
          <a:ln w="6350">
            <a:solidFill>
              <a:srgbClr val="FFC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" altLang="ja-JP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BIZ UDPゴシック" panose="020B0400000000000000" pitchFamily="50" charset="-128"/>
                <a:cs typeface="Arial" panose="020B0604020202020204" pitchFamily="34" charset="0"/>
              </a:rPr>
              <a:t>Без маски</a:t>
            </a:r>
            <a:endParaRPr kumimoji="0" lang="ja-JP" altLang="ja-JP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四角形: 角を丸くする 7">
            <a:extLst>
              <a:ext uri="{FF2B5EF4-FFF2-40B4-BE49-F238E27FC236}">
                <a16:creationId xmlns:a16="http://schemas.microsoft.com/office/drawing/2014/main" id="{58A4F211-9AD8-4C55-803B-7138AD9A8CC8}"/>
              </a:ext>
            </a:extLst>
          </p:cNvPr>
          <p:cNvSpPr/>
          <p:nvPr/>
        </p:nvSpPr>
        <p:spPr>
          <a:xfrm>
            <a:off x="135654" y="6297693"/>
            <a:ext cx="1530350" cy="619119"/>
          </a:xfrm>
          <a:prstGeom prst="roundRect">
            <a:avLst/>
          </a:prstGeom>
          <a:ln w="76200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" altLang="en-US" sz="1200" b="1" kern="100" dirty="0">
                <a:ea typeface="BIZ UDPゴシック" panose="020B0400000000000000" pitchFamily="50" charset="-128"/>
                <a:cs typeface="Times New Roman" panose="02020603050405020304" pitchFamily="18" charset="0"/>
              </a:rPr>
              <a:t>Если есть симптомы</a:t>
            </a:r>
            <a:endParaRPr lang="en-US" altLang="ja-JP" sz="1200" b="1" kern="100" dirty="0">
              <a:effectLst/>
              <a:ea typeface="BIZ UDPゴシック" panose="020B0400000000000000" pitchFamily="50" charset="-128"/>
              <a:cs typeface="Times New Roman" panose="02020603050405020304" pitchFamily="18" charset="0"/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2088369" y="6287418"/>
            <a:ext cx="241300" cy="232465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5" name="正方形/長方形 44"/>
          <p:cNvSpPr/>
          <p:nvPr/>
        </p:nvSpPr>
        <p:spPr>
          <a:xfrm>
            <a:off x="2098815" y="6702391"/>
            <a:ext cx="241300" cy="232465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2437808" y="6191407"/>
            <a:ext cx="3166251" cy="43088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kumimoji="1" lang="ru" altLang="en-US" sz="1100" dirty="0">
                <a:latin typeface="Arial" panose="020B0604020202020204" pitchFamily="34" charset="0"/>
                <a:ea typeface="BIZ UDPゴシック" panose="020B0400000000000000" pitchFamily="50" charset="-128"/>
                <a:cs typeface="Arial" panose="020B0604020202020204" pitchFamily="34" charset="0"/>
              </a:rPr>
              <a:t>Пожалуйста, позвоните в медицинский центр</a:t>
            </a:r>
            <a:endParaRPr kumimoji="1" lang="en-US" altLang="ja-JP" sz="1100" dirty="0">
              <a:latin typeface="Arial" panose="020B0604020202020204" pitchFamily="34" charset="0"/>
              <a:ea typeface="BIZ UDPゴシック" panose="020B0400000000000000" pitchFamily="50" charset="-128"/>
              <a:cs typeface="Arial" panose="020B0604020202020204" pitchFamily="34" charset="0"/>
            </a:endParaRPr>
          </a:p>
          <a:p>
            <a:r>
              <a:rPr kumimoji="1" lang="ru-RU" altLang="en-US" sz="1100" dirty="0">
                <a:latin typeface="Arial" panose="020B0604020202020204" pitchFamily="34" charset="0"/>
                <a:ea typeface="BIZ UDPゴシック" panose="020B0400000000000000" pitchFamily="50" charset="-128"/>
                <a:cs typeface="Arial" panose="020B0604020202020204" pitchFamily="34" charset="0"/>
              </a:rPr>
              <a:t>Н</a:t>
            </a:r>
            <a:r>
              <a:rPr kumimoji="1" lang="ru" altLang="en-US" sz="1100" dirty="0">
                <a:latin typeface="Arial" panose="020B0604020202020204" pitchFamily="34" charset="0"/>
                <a:ea typeface="BIZ UDPゴシック" panose="020B0400000000000000" pitchFamily="50" charset="-128"/>
                <a:cs typeface="Arial" panose="020B0604020202020204" pitchFamily="34" charset="0"/>
              </a:rPr>
              <a:t>омер телефона(                     )</a:t>
            </a:r>
          </a:p>
        </p:txBody>
      </p:sp>
      <p:sp>
        <p:nvSpPr>
          <p:cNvPr id="47" name="テキスト ボックス 46"/>
          <p:cNvSpPr txBox="1"/>
          <p:nvPr/>
        </p:nvSpPr>
        <p:spPr>
          <a:xfrm>
            <a:off x="2443705" y="6679377"/>
            <a:ext cx="4162409" cy="43088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ru" altLang="en-US" sz="1100" dirty="0">
                <a:latin typeface="Arial" panose="020B0604020202020204" pitchFamily="34" charset="0"/>
                <a:ea typeface="BIZ UDPゴシック" panose="020B0400000000000000" pitchFamily="50" charset="-128"/>
                <a:cs typeface="Arial" panose="020B0604020202020204" pitchFamily="34" charset="0"/>
              </a:rPr>
              <a:t>Пожалуйста, обратитесь в медицинское учреждение рядом с вами</a:t>
            </a:r>
          </a:p>
        </p:txBody>
      </p:sp>
      <p:cxnSp>
        <p:nvCxnSpPr>
          <p:cNvPr id="48" name="直線矢印コネクタ 47">
            <a:extLst>
              <a:ext uri="{FF2B5EF4-FFF2-40B4-BE49-F238E27FC236}">
                <a16:creationId xmlns:a16="http://schemas.microsoft.com/office/drawing/2014/main" id="{56D3904D-AA51-4968-82CD-C53713DF8B76}"/>
              </a:ext>
            </a:extLst>
          </p:cNvPr>
          <p:cNvCxnSpPr/>
          <p:nvPr/>
        </p:nvCxnSpPr>
        <p:spPr>
          <a:xfrm flipV="1">
            <a:off x="1636908" y="6628859"/>
            <a:ext cx="396991" cy="6350"/>
          </a:xfrm>
          <a:prstGeom prst="straightConnector1">
            <a:avLst/>
          </a:prstGeom>
          <a:ln w="76200">
            <a:solidFill>
              <a:schemeClr val="accent5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621350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143</TotalTime>
  <Words>275</Words>
  <Application>Microsoft Macintosh PowerPoint</Application>
  <PresentationFormat>画面に合わせる (4:3)</PresentationFormat>
  <Paragraphs>36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BIZ UDPゴシック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kumamoto</dc:creator>
  <cp:lastModifiedBy>小正 裕佳子</cp:lastModifiedBy>
  <cp:revision>10</cp:revision>
  <dcterms:modified xsi:type="dcterms:W3CDTF">2022-06-01T03:31:48Z</dcterms:modified>
</cp:coreProperties>
</file>