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アカウント" initials="Mア" lastIdx="3" clrIdx="0">
    <p:extLst>
      <p:ext uri="{19B8F6BF-5375-455C-9EA6-DF929625EA0E}">
        <p15:presenceInfo xmlns:p15="http://schemas.microsoft.com/office/powerpoint/2012/main" userId="c7066bdba8a752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75" d="100"/>
          <a:sy n="75" d="100"/>
        </p:scale>
        <p:origin x="200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commentAuthors" Target="commentAuthors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85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07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35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38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55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00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96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2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05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347336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B073D-9026-429A-B86D-B030208BD1E4}" type="datetimeFigureOut">
              <a:rPr kumimoji="1" lang="ja-JP" altLang="en-US" smtClean="0"/>
              <a:t>2022/1/29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27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7" Type="http://schemas.openxmlformats.org/officeDocument/2006/relationships/image" Target="../media/image6.pn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1.xml" />
  <Relationship Id="rId6" Type="http://schemas.openxmlformats.org/officeDocument/2006/relationships/image" Target="../media/image5.png" />
  <Relationship Id="rId5" Type="http://schemas.openxmlformats.org/officeDocument/2006/relationships/image" Target="../media/image4.png" />
  <Relationship Id="rId4" Type="http://schemas.openxmlformats.org/officeDocument/2006/relationships/image" Target="../media/image3.jpe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21">
            <a:extLst>
              <a:ext uri="{FF2B5EF4-FFF2-40B4-BE49-F238E27FC236}">
                <a16:creationId xmlns:a16="http://schemas.microsoft.com/office/drawing/2014/main" id="{F7019924-7450-49DA-9C24-3CFBDA956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9705" y="108555"/>
            <a:ext cx="3756798" cy="51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ja-JP" sz="3200" b="1" dirty="0">
                <a:solidFill>
                  <a:srgbClr val="4472C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สำหรับผู้กลายเป็นผู้สัมผัสใกล้ชิด</a:t>
            </a:r>
            <a:endParaRPr lang="en-US" altLang="ja-JP" sz="3200" b="1" dirty="0">
              <a:solidFill>
                <a:srgbClr val="4472C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</p:txBody>
      </p:sp>
      <p:sp>
        <p:nvSpPr>
          <p:cNvPr id="6" name="テキスト ボックス 147">
            <a:extLst>
              <a:ext uri="{FF2B5EF4-FFF2-40B4-BE49-F238E27FC236}">
                <a16:creationId xmlns:a16="http://schemas.microsoft.com/office/drawing/2014/main" id="{936BDE4A-3A0F-460B-A3EE-3CA7456A9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04" y="2243930"/>
            <a:ext cx="6722378" cy="723275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ja-JP" sz="2000" b="1" u="sng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การดำเนินชีวิตหาก</a:t>
            </a:r>
            <a:r>
              <a:rPr kumimoji="0" lang="th-TH" altLang="ja-JP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คุณกลายเป็นผู้สัมผัสใกล้ชิด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ja-JP" sz="1500" b="1" i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เนื่องจากมีความเป็นไปได้สูงในการติดเชื้อไวรัสโคโรนาสายพันธุ์ใหม่ จึงอยู่ในข่ายต้องได้รับการสอบสวนและเฝ้าสังเกตสุขภาพ</a:t>
            </a:r>
            <a:r>
              <a:rPr kumimoji="0" lang="th-TH" altLang="ja-JP" sz="15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</a:t>
            </a:r>
            <a:endParaRPr kumimoji="0" lang="ja-JP" altLang="ja-JP" sz="1500" b="0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cs typeface="+mj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15AE3DD-93F2-4830-8BF9-2AFDA454CC7B}"/>
              </a:ext>
            </a:extLst>
          </p:cNvPr>
          <p:cNvGrpSpPr/>
          <p:nvPr/>
        </p:nvGrpSpPr>
        <p:grpSpPr>
          <a:xfrm>
            <a:off x="308115" y="3026164"/>
            <a:ext cx="6121400" cy="1895958"/>
            <a:chOff x="0" y="-105235"/>
            <a:chExt cx="6121400" cy="1685749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58A4F211-9AD8-4C55-803B-7138AD9A8CC8}"/>
                </a:ext>
              </a:extLst>
            </p:cNvPr>
            <p:cNvSpPr/>
            <p:nvPr/>
          </p:nvSpPr>
          <p:spPr>
            <a:xfrm>
              <a:off x="0" y="-105235"/>
              <a:ext cx="1530350" cy="619119"/>
            </a:xfrm>
            <a:prstGeom prst="roundRect">
              <a:avLst/>
            </a:prstGeom>
            <a:ln w="762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th-TH" altLang="ja-JP" sz="1400" b="1" kern="100" dirty="0">
                  <a:ea typeface="BIZ UDPゴシック" panose="020B0400000000000000" pitchFamily="50" charset="-128"/>
                  <a:cs typeface="+mj-cs"/>
                </a:rPr>
                <a:t>หนังสือแจ้งว่าเป็นผู้สัมผัสใกล้ชิดจากฝ่ายอนามัยและสาธารณสุข</a:t>
              </a:r>
              <a:endParaRPr lang="en-US" altLang="ja-JP" sz="1400" b="1" kern="100" dirty="0">
                <a:effectLst/>
                <a:ea typeface="BIZ UDPゴシック" panose="020B0400000000000000" pitchFamily="50" charset="-128"/>
                <a:cs typeface="+mj-cs"/>
              </a:endParaRP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5BB7676F-FCCF-4A3B-B692-1B45F1B359CA}"/>
                </a:ext>
              </a:extLst>
            </p:cNvPr>
            <p:cNvSpPr/>
            <p:nvPr/>
          </p:nvSpPr>
          <p:spPr>
            <a:xfrm>
              <a:off x="0" y="800100"/>
              <a:ext cx="1530350" cy="6731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th-TH" altLang="ja-JP" sz="1500" b="1" kern="100" dirty="0">
                  <a:solidFill>
                    <a:srgbClr val="0070C0"/>
                  </a:solidFill>
                  <a:effectLst/>
                  <a:latin typeface="BIZ UDPゴシック" panose="020B0400000000000000" pitchFamily="50" charset="-128"/>
                  <a:ea typeface="游明朝" panose="02020400000000000000" pitchFamily="18" charset="-128"/>
                  <a:cs typeface="+mj-cs"/>
                </a:rPr>
                <a:t>ผลเป็นลบ</a:t>
              </a:r>
              <a:r>
                <a:rPr lang="th-TH" altLang="ja-JP" sz="1500" b="1" kern="100" dirty="0">
                  <a:effectLst/>
                  <a:latin typeface="BIZ UDPゴシック" panose="020B0400000000000000" pitchFamily="50" charset="-128"/>
                  <a:ea typeface="游明朝" panose="02020400000000000000" pitchFamily="18" charset="-128"/>
                  <a:cs typeface="+mj-cs"/>
                </a:rPr>
                <a:t>จากการตรวจ </a:t>
              </a:r>
              <a:r>
                <a:rPr lang="en-US" altLang="ja-JP" sz="1500" b="1" kern="100" dirty="0">
                  <a:effectLst/>
                  <a:latin typeface="Angsana New" panose="02020603050405020304" pitchFamily="18" charset="-34"/>
                  <a:ea typeface="游明朝" panose="02020400000000000000" pitchFamily="18" charset="-128"/>
                  <a:cs typeface="Angsana New" panose="02020603050405020304" pitchFamily="18" charset="-34"/>
                </a:rPr>
                <a:t>PCR</a:t>
              </a:r>
              <a:r>
                <a:rPr lang="th-TH" altLang="ja-JP" sz="1500" b="1" kern="100" dirty="0">
                  <a:effectLst/>
                  <a:latin typeface="BIZ UDPゴシック" panose="020B0400000000000000" pitchFamily="50" charset="-128"/>
                  <a:ea typeface="游明朝" panose="02020400000000000000" pitchFamily="18" charset="-128"/>
                  <a:cs typeface="+mj-cs"/>
                </a:rPr>
                <a:t> เป็นต้น</a:t>
              </a:r>
              <a:endParaRPr lang="ja-JP" altLang="ja-JP" sz="1500" kern="100" dirty="0">
                <a:effectLst/>
                <a:ea typeface="游明朝" panose="02020400000000000000" pitchFamily="18" charset="-128"/>
                <a:cs typeface="+mj-cs"/>
              </a:endParaRPr>
            </a:p>
            <a:p>
              <a:pPr algn="ctr"/>
              <a:r>
                <a:rPr lang="th-TH" altLang="ja-JP" sz="1500" kern="100" dirty="0">
                  <a:ea typeface="游明朝" panose="02020400000000000000" pitchFamily="18" charset="-128"/>
                  <a:cs typeface="+mj-cs"/>
                </a:rPr>
                <a:t>ไม่ต้องรับ</a:t>
              </a:r>
              <a:r>
                <a:rPr lang="th-TH" altLang="ja-JP" sz="1500" kern="100" dirty="0">
                  <a:effectLst/>
                  <a:ea typeface="游明朝" panose="02020400000000000000" pitchFamily="18" charset="-128"/>
                  <a:cs typeface="+mj-cs"/>
                </a:rPr>
                <a:t>การสอบสวน</a:t>
              </a:r>
              <a:endParaRPr lang="ja-JP" sz="1500" kern="100" dirty="0">
                <a:effectLst/>
                <a:ea typeface="游明朝" panose="02020400000000000000" pitchFamily="18" charset="-128"/>
                <a:cs typeface="+mj-cs"/>
              </a:endParaRPr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80B88253-3AC6-4554-AF9D-1858D47A0C94}"/>
                </a:ext>
              </a:extLst>
            </p:cNvPr>
            <p:cNvSpPr/>
            <p:nvPr/>
          </p:nvSpPr>
          <p:spPr>
            <a:xfrm>
              <a:off x="2108200" y="6350"/>
              <a:ext cx="1530350" cy="43815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th-TH" sz="1500" b="1" kern="100" dirty="0">
                  <a:solidFill>
                    <a:srgbClr val="FF0000"/>
                  </a:solidFill>
                  <a:effectLst/>
                  <a:latin typeface="BIZ UDPゴシック" panose="020B0400000000000000" pitchFamily="50" charset="-128"/>
                  <a:ea typeface="游明朝" panose="02020400000000000000" pitchFamily="18" charset="-128"/>
                  <a:cs typeface="+mj-cs"/>
                </a:rPr>
                <a:t>ผลเป็นบวก</a:t>
              </a:r>
              <a:r>
                <a:rPr lang="th-TH" sz="1500" b="1" kern="100" dirty="0">
                  <a:effectLst/>
                  <a:latin typeface="BIZ UDPゴシック" panose="020B0400000000000000" pitchFamily="50" charset="-128"/>
                  <a:ea typeface="游明朝" panose="02020400000000000000" pitchFamily="18" charset="-128"/>
                  <a:cs typeface="+mj-cs"/>
                </a:rPr>
                <a:t>จากการตรวจ </a:t>
              </a:r>
              <a:r>
                <a:rPr lang="en-US" sz="1500" b="1" kern="100" dirty="0">
                  <a:effectLst/>
                  <a:latin typeface="Angsana New" panose="02020603050405020304" pitchFamily="18" charset="-34"/>
                  <a:ea typeface="游明朝" panose="02020400000000000000" pitchFamily="18" charset="-128"/>
                  <a:cs typeface="Angsana New" panose="02020603050405020304" pitchFamily="18" charset="-34"/>
                </a:rPr>
                <a:t>PCR</a:t>
              </a:r>
              <a:r>
                <a:rPr lang="th-TH" sz="1500" b="1" kern="100" dirty="0">
                  <a:effectLst/>
                  <a:latin typeface="BIZ UDPゴシック" panose="020B0400000000000000" pitchFamily="50" charset="-128"/>
                  <a:ea typeface="游明朝" panose="02020400000000000000" pitchFamily="18" charset="-128"/>
                  <a:cs typeface="+mj-cs"/>
                </a:rPr>
                <a:t> เป็นต้น</a:t>
              </a:r>
              <a:endParaRPr lang="ja-JP" sz="1500" kern="100" dirty="0">
                <a:effectLst/>
                <a:ea typeface="游明朝" panose="02020400000000000000" pitchFamily="18" charset="-128"/>
                <a:cs typeface="+mj-cs"/>
              </a:endParaRP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B1A193F8-D105-4F65-9612-2E850C0B3B2F}"/>
                </a:ext>
              </a:extLst>
            </p:cNvPr>
            <p:cNvSpPr/>
            <p:nvPr/>
          </p:nvSpPr>
          <p:spPr>
            <a:xfrm>
              <a:off x="4203700" y="-78585"/>
              <a:ext cx="1917700" cy="59247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th-TH" altLang="ja-JP" sz="1500" b="1" kern="100" dirty="0">
                  <a:effectLst/>
                  <a:ea typeface="BIZ UDPゴシック" panose="020B0400000000000000" pitchFamily="50" charset="-128"/>
                  <a:cs typeface="+mj-cs"/>
                </a:rPr>
                <a:t>เข้ารักษาตัวในโรงพยาบาล</a:t>
              </a:r>
              <a:endParaRPr lang="en-US" altLang="ja-JP" sz="1500" b="1" kern="100" dirty="0">
                <a:effectLst/>
                <a:ea typeface="BIZ UDPゴシック" panose="020B0400000000000000" pitchFamily="50" charset="-128"/>
                <a:cs typeface="+mj-cs"/>
              </a:endParaRPr>
            </a:p>
            <a:p>
              <a:pPr algn="ctr"/>
              <a:r>
                <a:rPr lang="th-TH" altLang="ja-JP" sz="1500" b="1" kern="100" dirty="0">
                  <a:effectLst/>
                  <a:ea typeface="BIZ UDPゴシック" panose="020B0400000000000000" pitchFamily="50" charset="-128"/>
                  <a:cs typeface="+mj-cs"/>
                </a:rPr>
                <a:t>หรือรักษาตัวอยู่ที่บ้าน / ที่พัก</a:t>
              </a:r>
              <a:endParaRPr lang="ja-JP" sz="1500" kern="100" dirty="0">
                <a:effectLst/>
                <a:ea typeface="游明朝" panose="02020400000000000000" pitchFamily="18" charset="-128"/>
                <a:cs typeface="+mj-cs"/>
              </a:endParaRPr>
            </a:p>
          </p:txBody>
        </p: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56D3904D-AA51-4968-82CD-C53713DF8B76}"/>
                </a:ext>
              </a:extLst>
            </p:cNvPr>
            <p:cNvCxnSpPr/>
            <p:nvPr/>
          </p:nvCxnSpPr>
          <p:spPr>
            <a:xfrm flipV="1">
              <a:off x="1530350" y="209550"/>
              <a:ext cx="520700" cy="6350"/>
            </a:xfrm>
            <a:prstGeom prst="straightConnector1">
              <a:avLst/>
            </a:prstGeom>
            <a:ln w="762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2A13543A-45A2-4159-BC26-9695A4ECB621}"/>
                </a:ext>
              </a:extLst>
            </p:cNvPr>
            <p:cNvCxnSpPr/>
            <p:nvPr/>
          </p:nvCxnSpPr>
          <p:spPr>
            <a:xfrm flipV="1">
              <a:off x="3651250" y="209550"/>
              <a:ext cx="520700" cy="6350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E113F7D4-1421-4138-AFD0-AF24525A3CC9}"/>
                </a:ext>
              </a:extLst>
            </p:cNvPr>
            <p:cNvCxnSpPr>
              <a:cxnSpLocks/>
              <a:stCxn id="8" idx="2"/>
            </p:cNvCxnSpPr>
            <p:nvPr/>
          </p:nvCxnSpPr>
          <p:spPr>
            <a:xfrm>
              <a:off x="765175" y="513884"/>
              <a:ext cx="9525" cy="260816"/>
            </a:xfrm>
            <a:prstGeom prst="straightConnector1">
              <a:avLst/>
            </a:prstGeom>
            <a:ln w="762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471B0F11-86A1-4E7B-B878-4749C14FFBEB}"/>
                </a:ext>
              </a:extLst>
            </p:cNvPr>
            <p:cNvSpPr/>
            <p:nvPr/>
          </p:nvSpPr>
          <p:spPr>
            <a:xfrm>
              <a:off x="2120900" y="657550"/>
              <a:ext cx="2965450" cy="92296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th-TH" altLang="ja-JP" sz="1500" b="1" kern="100" dirty="0">
                  <a:effectLst/>
                  <a:ea typeface="BIZ UDPゴシック" panose="020B0400000000000000" pitchFamily="50" charset="-128"/>
                  <a:cs typeface="+mj-cs"/>
                </a:rPr>
                <a:t>ระยะเวลา </a:t>
              </a:r>
              <a:r>
                <a:rPr lang="en-US" altLang="ja-JP" sz="1500" b="1" kern="100" dirty="0">
                  <a:effectLst/>
                  <a:latin typeface="Angsana New" panose="02020603050405020304" pitchFamily="18" charset="-34"/>
                  <a:ea typeface="BIZ UDPゴシック" panose="020B0400000000000000" pitchFamily="50" charset="-128"/>
                  <a:cs typeface="Angsana New" panose="02020603050405020304" pitchFamily="18" charset="-34"/>
                </a:rPr>
                <a:t>14</a:t>
              </a:r>
              <a:r>
                <a:rPr lang="en-US" altLang="ja-JP" sz="1500" b="1" kern="100" dirty="0">
                  <a:effectLst/>
                  <a:ea typeface="BIZ UDPゴシック" panose="020B0400000000000000" pitchFamily="50" charset="-128"/>
                  <a:cs typeface="+mj-cs"/>
                </a:rPr>
                <a:t> </a:t>
              </a:r>
              <a:r>
                <a:rPr lang="th-TH" altLang="ja-JP" sz="1500" b="1" kern="100" dirty="0">
                  <a:effectLst/>
                  <a:ea typeface="BIZ UDPゴシック" panose="020B0400000000000000" pitchFamily="50" charset="-128"/>
                  <a:cs typeface="+mj-cs"/>
                </a:rPr>
                <a:t>วันนับจากวันติดต่อสัมผัสครั้งสุดท้าย (จนกระทั่งถึงเดือน      </a:t>
              </a:r>
              <a:r>
                <a:rPr lang="en-US" altLang="ja-JP" sz="1500" b="1" kern="100" dirty="0">
                  <a:effectLst/>
                  <a:ea typeface="BIZ UDPゴシック" panose="020B0400000000000000" pitchFamily="50" charset="-128"/>
                  <a:cs typeface="+mj-cs"/>
                </a:rPr>
                <a:t> </a:t>
              </a:r>
              <a:r>
                <a:rPr lang="th-TH" altLang="ja-JP" sz="1500" b="1" kern="100" dirty="0">
                  <a:effectLst/>
                  <a:ea typeface="BIZ UDPゴシック" panose="020B0400000000000000" pitchFamily="50" charset="-128"/>
                  <a:cs typeface="+mj-cs"/>
                </a:rPr>
                <a:t> วันที่          )</a:t>
              </a:r>
              <a:endParaRPr lang="en-US" altLang="ja-JP" sz="1500" b="1" kern="100" dirty="0">
                <a:effectLst/>
                <a:ea typeface="BIZ UDPゴシック" panose="020B0400000000000000" pitchFamily="50" charset="-128"/>
                <a:cs typeface="+mj-cs"/>
              </a:endParaRPr>
            </a:p>
            <a:p>
              <a:pPr algn="ctr"/>
              <a:r>
                <a:rPr lang="th-TH" altLang="ja-JP" sz="1500" b="1" kern="100" dirty="0">
                  <a:ea typeface="BIZ UDPゴシック" panose="020B0400000000000000" pitchFamily="50" charset="-128"/>
                  <a:cs typeface="+mj-cs"/>
                </a:rPr>
                <a:t>ขอความร่วมมือในการเฝ้าสังเกตสุขภาพด้วยแอพพลิเคชั่นหรือโทรศัพท์</a:t>
              </a:r>
              <a:endParaRPr lang="ja-JP" sz="1500" kern="100" dirty="0">
                <a:effectLst/>
                <a:ea typeface="游明朝" panose="02020400000000000000" pitchFamily="18" charset="-128"/>
                <a:cs typeface="+mj-cs"/>
              </a:endParaRPr>
            </a:p>
          </p:txBody>
        </p: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C3DB3FD7-C122-4941-BB3A-1E302E3905E8}"/>
                </a:ext>
              </a:extLst>
            </p:cNvPr>
            <p:cNvCxnSpPr/>
            <p:nvPr/>
          </p:nvCxnSpPr>
          <p:spPr>
            <a:xfrm>
              <a:off x="1536700" y="1123950"/>
              <a:ext cx="546100" cy="0"/>
            </a:xfrm>
            <a:prstGeom prst="straightConnector1">
              <a:avLst/>
            </a:prstGeom>
            <a:ln w="762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図 4" descr="アイコン&#10;&#10;自動的に生成された説明">
            <a:extLst>
              <a:ext uri="{FF2B5EF4-FFF2-40B4-BE49-F238E27FC236}">
                <a16:creationId xmlns:a16="http://schemas.microsoft.com/office/drawing/2014/main" id="{73A8BAE2-9C62-455E-BC46-6619A8EC6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400"/>
            <a:ext cx="1060084" cy="99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図 162" descr="バスのイラスト">
            <a:extLst>
              <a:ext uri="{FF2B5EF4-FFF2-40B4-BE49-F238E27FC236}">
                <a16:creationId xmlns:a16="http://schemas.microsoft.com/office/drawing/2014/main" id="{B24E1981-4B06-4757-BF38-7A38BFFEA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140" y="8475452"/>
            <a:ext cx="874703" cy="62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50DB1AA6-7BC6-4B23-AE29-0AEC105F5D7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848" y="4087778"/>
            <a:ext cx="985447" cy="751276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38404C7-9158-4BF7-838B-646BC49E8588}"/>
              </a:ext>
            </a:extLst>
          </p:cNvPr>
          <p:cNvSpPr txBox="1"/>
          <p:nvPr/>
        </p:nvSpPr>
        <p:spPr>
          <a:xfrm>
            <a:off x="1151173" y="5003060"/>
            <a:ext cx="552113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kumimoji="1" lang="th-TH" altLang="ja-JP" b="1" dirty="0">
                <a:solidFill>
                  <a:srgbClr val="0070C0"/>
                </a:solidFill>
                <a:cs typeface="+mj-cs"/>
              </a:rPr>
              <a:t>วัดอุณหภูมิวันละ</a:t>
            </a:r>
            <a:r>
              <a:rPr kumimoji="1" lang="en-US" altLang="ja-JP" b="1" dirty="0">
                <a:solidFill>
                  <a:srgbClr val="0070C0"/>
                </a:solidFill>
                <a:cs typeface="+mj-cs"/>
              </a:rPr>
              <a:t> 2 </a:t>
            </a:r>
            <a:r>
              <a:rPr kumimoji="1" lang="th-TH" altLang="ja-JP" b="1" dirty="0">
                <a:solidFill>
                  <a:srgbClr val="0070C0"/>
                </a:solidFill>
                <a:cs typeface="+mj-cs"/>
              </a:rPr>
              <a:t>ครั้ง</a:t>
            </a:r>
            <a:r>
              <a:rPr kumimoji="1" lang="th-TH" altLang="ja-JP" b="1" dirty="0">
                <a:cs typeface="+mj-cs"/>
              </a:rPr>
              <a:t>และสังเกตสภาพร่างกายอย่างระมัดระวัง</a:t>
            </a:r>
          </a:p>
          <a:p>
            <a:r>
              <a:rPr kumimoji="1" lang="th-TH" altLang="ja-JP" sz="1600" b="1" dirty="0">
                <a:cs typeface="+mj-cs"/>
              </a:rPr>
              <a:t>    ระวังว่ามีอาการ เช่น มีไข้ ไอ น้ำมูกไหล เจ็บคอ หายใจลำบาก มีความผิดปกติในการรับกลิ่นและ</a:t>
            </a:r>
          </a:p>
          <a:p>
            <a:r>
              <a:rPr kumimoji="1" lang="th-TH" altLang="ja-JP" sz="1600" b="1" dirty="0">
                <a:cs typeface="+mj-cs"/>
              </a:rPr>
              <a:t>รสชาติหรือไม่ และบันทึกไว้ </a:t>
            </a:r>
          </a:p>
          <a:p>
            <a:r>
              <a:rPr kumimoji="1" lang="ja-JP" altLang="en-US" sz="16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kumimoji="1" lang="th-TH" altLang="ja-JP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หลีกเลี่ยงการออกไปข้างนอก</a:t>
            </a:r>
            <a:r>
              <a:rPr kumimoji="1" lang="th-TH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เท่าที่จะสามารถทำได้  และใช้ชีวิตอยู่ที่บ้านโดย</a:t>
            </a:r>
          </a:p>
          <a:p>
            <a:r>
              <a:rPr kumimoji="1" lang="th-TH" altLang="ja-JP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   หลีกเลี่ยงการใช้พื้นที่สำหรับการใช้ชีวิตร่วมกับผู้ร่วมอาศัย</a:t>
            </a:r>
            <a:r>
              <a:rPr kumimoji="1" lang="th-TH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เท่าที่จะทำได้ </a:t>
            </a:r>
            <a:endParaRPr kumimoji="1" lang="en-US" altLang="ja-JP" b="1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</a:t>
            </a:r>
            <a:r>
              <a:rPr kumimoji="1" lang="th-TH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หมั่น</a:t>
            </a:r>
            <a:r>
              <a:rPr kumimoji="1" lang="th-TH" altLang="ja-JP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ล้างมือบ่อยๆ   สวมหน้ากากอนามัย  และพักผ่อนให้เพียงพอ</a:t>
            </a:r>
            <a:endParaRPr kumimoji="1" lang="en-US" altLang="ja-JP" b="1" dirty="0">
              <a:solidFill>
                <a:srgbClr val="0070C0"/>
              </a:solidFill>
              <a:cs typeface="+mj-cs"/>
            </a:endParaRPr>
          </a:p>
        </p:txBody>
      </p:sp>
      <p:sp>
        <p:nvSpPr>
          <p:cNvPr id="34" name="テキスト ボックス 24">
            <a:extLst>
              <a:ext uri="{FF2B5EF4-FFF2-40B4-BE49-F238E27FC236}">
                <a16:creationId xmlns:a16="http://schemas.microsoft.com/office/drawing/2014/main" id="{701F35BD-EFB4-453E-9D62-A70958601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08" y="6871105"/>
            <a:ext cx="6774574" cy="492443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kumimoji="0" lang="th-TH" altLang="ja-JP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สถานที่ให้คำปรึกษาในกรณีที่เกิดมีอาการ  รู้สึกกังวลเกี่ยวกับสภาพร่างกาย  หรือมีข้อกังวลใดๆ</a:t>
            </a:r>
            <a:endParaRPr kumimoji="0" lang="ja-JP" altLang="ja-JP" sz="2000" b="0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84C88D-7CCB-4C88-A49F-AA17BF974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1" y="7672840"/>
            <a:ext cx="1058846" cy="1058846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49C5037-92DB-4358-AB52-325B03EB583A}"/>
              </a:ext>
            </a:extLst>
          </p:cNvPr>
          <p:cNvSpPr txBox="1"/>
          <p:nvPr/>
        </p:nvSpPr>
        <p:spPr>
          <a:xfrm>
            <a:off x="1369372" y="8289709"/>
            <a:ext cx="38982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th-TH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ก่อนไปพบแพทย์ กรุณาโทรแจ้งสถานพยาบาลก่อนล่วงหน้าว่าคุณเป็น “ผู้สัมผัสใกล้ชิด“</a:t>
            </a:r>
          </a:p>
          <a:p>
            <a:r>
              <a:rPr kumimoji="1" lang="th-TH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โปรดอย่าใช้รถแท็กซี่หรือระบบขนส่งสาธารณะ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+mj-cs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B25257B-16DE-431F-AD5D-B89515AB14C7}"/>
              </a:ext>
            </a:extLst>
          </p:cNvPr>
          <p:cNvGrpSpPr/>
          <p:nvPr/>
        </p:nvGrpSpPr>
        <p:grpSpPr>
          <a:xfrm>
            <a:off x="1407987" y="7388217"/>
            <a:ext cx="4896545" cy="923330"/>
            <a:chOff x="1907623" y="7071089"/>
            <a:chExt cx="4619902" cy="923330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7FEC0650-8710-486C-B3DC-F65B28A8AF7C}"/>
                </a:ext>
              </a:extLst>
            </p:cNvPr>
            <p:cNvSpPr txBox="1"/>
            <p:nvPr/>
          </p:nvSpPr>
          <p:spPr>
            <a:xfrm>
              <a:off x="1907623" y="7071089"/>
              <a:ext cx="461990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th-TH" altLang="ja-JP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กรุณาติดต่อได้ที่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  <a:p>
              <a:r>
                <a:rPr kumimoji="1" lang="th-TH" altLang="ja-JP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(เวลากลางวันของวันทำงาน)</a:t>
              </a: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　</a:t>
              </a:r>
              <a:r>
                <a:rPr kumimoji="1" lang="ja-JP" altLang="en-US" u="sng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　　　　　　　　</a:t>
              </a:r>
              <a:endParaRPr kumimoji="1" lang="en-US" altLang="ja-JP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  <a:p>
              <a:r>
                <a:rPr kumimoji="1" lang="th-TH" altLang="ja-JP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(เวลากลางคืน/วันหยุด)</a:t>
              </a: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 　　　　　　　　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6B2F111A-7DE8-490B-BCDD-1062215E0DDE}"/>
                </a:ext>
              </a:extLst>
            </p:cNvPr>
            <p:cNvCxnSpPr/>
            <p:nvPr/>
          </p:nvCxnSpPr>
          <p:spPr>
            <a:xfrm>
              <a:off x="3669670" y="7612871"/>
              <a:ext cx="270916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B77101D6-AF82-4F80-9126-3AC08780690A}"/>
                </a:ext>
              </a:extLst>
            </p:cNvPr>
            <p:cNvCxnSpPr/>
            <p:nvPr/>
          </p:nvCxnSpPr>
          <p:spPr>
            <a:xfrm>
              <a:off x="3669670" y="7902343"/>
              <a:ext cx="270916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8" name="Picture 4" descr="タクシーのイラスト（車）">
            <a:extLst>
              <a:ext uri="{FF2B5EF4-FFF2-40B4-BE49-F238E27FC236}">
                <a16:creationId xmlns:a16="http://schemas.microsoft.com/office/drawing/2014/main" id="{58B96AB0-F6B5-4D0B-923F-FF3891FB3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759" y="8541239"/>
            <a:ext cx="589513" cy="51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乗算記号 43">
            <a:extLst>
              <a:ext uri="{FF2B5EF4-FFF2-40B4-BE49-F238E27FC236}">
                <a16:creationId xmlns:a16="http://schemas.microsoft.com/office/drawing/2014/main" id="{30E16396-3584-442C-96E1-8FFDB391D934}"/>
              </a:ext>
            </a:extLst>
          </p:cNvPr>
          <p:cNvSpPr/>
          <p:nvPr/>
        </p:nvSpPr>
        <p:spPr>
          <a:xfrm>
            <a:off x="5414395" y="8223759"/>
            <a:ext cx="1271812" cy="953670"/>
          </a:xfrm>
          <a:prstGeom prst="mathMultiply">
            <a:avLst>
              <a:gd name="adj1" fmla="val 10326"/>
            </a:avLst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37" name="テキスト ボックス 140">
            <a:extLst>
              <a:ext uri="{FF2B5EF4-FFF2-40B4-BE49-F238E27FC236}">
                <a16:creationId xmlns:a16="http://schemas.microsoft.com/office/drawing/2014/main" id="{EFF07AD2-F187-4C02-810D-08414A9C1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04" y="891229"/>
            <a:ext cx="3618906" cy="131779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th-TH" altLang="ja-JP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ผู้สัมผัสใกล้ชิด หมายถึง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】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kumimoji="0" lang="th-TH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ผู้ที่ติดต่อสัมผัสเป็นเวลานานกับผู้ป่วย เช่น ผู้ที่อาศัยร่วมอยู่ด้วย ฯลฯ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kumimoji="0" lang="th-TH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ผู้ที่คาดได้ว่ามีความเป็นไปได้ที่จะติดเชื้อ เช่น มีการติดต่อสัมผัสใน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 ระยะใกล้และเป็นเวลานานโดยไม่มีการป้องกันที่เหมาะสม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IZ UDPゴシック" panose="020B0400000000000000" pitchFamily="50" charset="-128"/>
                <a:cs typeface="+mj-cs"/>
              </a:rPr>
              <a:t>  จะทำการตรวจ </a:t>
            </a:r>
            <a:r>
              <a:rPr lang="en-US" altLang="ja-JP" sz="1600" dirty="0">
                <a:latin typeface="Angsana New" panose="02020603050405020304" pitchFamily="18" charset="-34"/>
                <a:ea typeface="BIZ UDPゴシック" panose="020B0400000000000000" pitchFamily="50" charset="-128"/>
                <a:cs typeface="Angsana New" panose="02020603050405020304" pitchFamily="18" charset="-34"/>
              </a:rPr>
              <a:t>PCR</a:t>
            </a:r>
            <a:r>
              <a:rPr lang="th-TH" altLang="ja-JP" sz="1600" dirty="0">
                <a:latin typeface="Arial" panose="020B0604020202020204" pitchFamily="34" charset="0"/>
                <a:ea typeface="BIZ UDPゴシック" panose="020B0400000000000000" pitchFamily="50" charset="-128"/>
                <a:cs typeface="+mj-cs"/>
              </a:rPr>
              <a:t> เป็นต้น ตามความจำเป็น</a:t>
            </a:r>
            <a:endParaRPr lang="en-US" altLang="ja-JP" sz="1600" dirty="0">
              <a:latin typeface="Arial" panose="020B0604020202020204" pitchFamily="34" charset="0"/>
              <a:ea typeface="BIZ UDPゴシック" panose="020B0400000000000000" pitchFamily="50" charset="-128"/>
              <a:cs typeface="+mj-cs"/>
            </a:endParaRPr>
          </a:p>
        </p:txBody>
      </p:sp>
      <p:pic>
        <p:nvPicPr>
          <p:cNvPr id="39" name="図 139" descr="濃厚接触のイラスト">
            <a:extLst>
              <a:ext uri="{FF2B5EF4-FFF2-40B4-BE49-F238E27FC236}">
                <a16:creationId xmlns:a16="http://schemas.microsoft.com/office/drawing/2014/main" id="{D4052A19-7040-49E3-80C3-86539CBAD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761" y="854291"/>
            <a:ext cx="1287724" cy="128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吹き出し: 円形 142">
            <a:extLst>
              <a:ext uri="{FF2B5EF4-FFF2-40B4-BE49-F238E27FC236}">
                <a16:creationId xmlns:a16="http://schemas.microsoft.com/office/drawing/2014/main" id="{27E88439-38E6-46A1-87A3-9844FE7D7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4" y="637877"/>
            <a:ext cx="1132495" cy="510954"/>
          </a:xfrm>
          <a:prstGeom prst="wedgeEllipseCallout">
            <a:avLst>
              <a:gd name="adj1" fmla="val 49051"/>
              <a:gd name="adj2" fmla="val 41074"/>
            </a:avLst>
          </a:prstGeom>
          <a:solidFill>
            <a:srgbClr val="ED7D31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ในระยะห่าง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 </a:t>
            </a:r>
            <a:r>
              <a:rPr lang="en-US" altLang="ja-JP" sz="1400" b="1" dirty="0">
                <a:latin typeface="Angsana New" panose="02020603050405020304" pitchFamily="18" charset="-34"/>
                <a:ea typeface="BIZ UDPゴシック" panose="020B0400000000000000" pitchFamily="50" charset="-128"/>
                <a:cs typeface="+mj-cs"/>
              </a:rPr>
              <a:t> 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latin typeface="Angsana New" panose="02020603050405020304" pitchFamily="18" charset="-34"/>
                <a:ea typeface="BIZ UDPゴシック" panose="020B0400000000000000" pitchFamily="50" charset="-128"/>
                <a:cs typeface="+mj-cs"/>
              </a:rPr>
              <a:t>1  </a:t>
            </a:r>
            <a:r>
              <a:rPr lang="th-TH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เมตร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+mj-cs"/>
            </a:endParaRPr>
          </a:p>
        </p:txBody>
      </p:sp>
      <p:sp>
        <p:nvSpPr>
          <p:cNvPr id="42" name="吹き出し: 円形 145">
            <a:extLst>
              <a:ext uri="{FF2B5EF4-FFF2-40B4-BE49-F238E27FC236}">
                <a16:creationId xmlns:a16="http://schemas.microsoft.com/office/drawing/2014/main" id="{EA7BFCD6-87D8-4254-B008-7C5A0593B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9174" y="1467715"/>
            <a:ext cx="1207033" cy="502034"/>
          </a:xfrm>
          <a:prstGeom prst="wedgeEllipseCallout">
            <a:avLst>
              <a:gd name="adj1" fmla="val -51958"/>
              <a:gd name="adj2" fmla="val -39542"/>
            </a:avLst>
          </a:prstGeom>
          <a:solidFill>
            <a:srgbClr val="ED7D31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BIZ UDPゴシック" panose="020B0400000000000000" pitchFamily="50" charset="-128"/>
                <a:cs typeface="+mj-cs"/>
              </a:rPr>
              <a:t>15 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นาทีขึ้นไป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+mj-cs"/>
            </a:endParaRPr>
          </a:p>
        </p:txBody>
      </p:sp>
      <p:sp>
        <p:nvSpPr>
          <p:cNvPr id="43" name="吹き出し: 円形 144">
            <a:extLst>
              <a:ext uri="{FF2B5EF4-FFF2-40B4-BE49-F238E27FC236}">
                <a16:creationId xmlns:a16="http://schemas.microsoft.com/office/drawing/2014/main" id="{416D2D51-6791-4D0F-BA14-FB69A4A4C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8871" y="588991"/>
            <a:ext cx="1316425" cy="622300"/>
          </a:xfrm>
          <a:prstGeom prst="wedgeEllipseCallout">
            <a:avLst>
              <a:gd name="adj1" fmla="val -50458"/>
              <a:gd name="adj2" fmla="val 39032"/>
            </a:avLst>
          </a:prstGeom>
          <a:solidFill>
            <a:srgbClr val="ED7D31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+mj-cs"/>
              </a:rPr>
              <a:t>ไม่สวมหน้ากา</a:t>
            </a:r>
            <a:r>
              <a:rPr lang="th-TH" altLang="ja-JP" sz="1400" b="1" dirty="0">
                <a:latin typeface="Arial" panose="020B0604020202020204" pitchFamily="34" charset="0"/>
                <a:cs typeface="+mj-cs"/>
              </a:rPr>
              <a:t>ก</a:t>
            </a:r>
            <a:r>
              <a:rPr kumimoji="0" lang="th-TH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+mj-cs"/>
              </a:rPr>
              <a:t>อนามัย</a:t>
            </a:r>
            <a:endParaRPr kumimoji="0" lang="ja-JP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+mj-cs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3466E0F8-DB92-40AD-8D39-64D0B4DBA2DD}"/>
              </a:ext>
            </a:extLst>
          </p:cNvPr>
          <p:cNvCxnSpPr>
            <a:cxnSpLocks/>
          </p:cNvCxnSpPr>
          <p:nvPr/>
        </p:nvCxnSpPr>
        <p:spPr>
          <a:xfrm>
            <a:off x="2578894" y="7617879"/>
            <a:ext cx="356494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135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