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rosoft アカウント" initials="Mア" lastIdx="3" clrIdx="0">
    <p:extLst>
      <p:ext uri="{19B8F6BF-5375-455C-9EA6-DF929625EA0E}">
        <p15:presenceInfo xmlns:p15="http://schemas.microsoft.com/office/powerpoint/2012/main" userId="c7066bdba8a7524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 snapToGrid="0">
      <p:cViewPr varScale="1">
        <p:scale>
          <a:sx n="87" d="100"/>
          <a:sy n="87" d="100"/>
        </p:scale>
        <p:origin x="152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B073D-9026-429A-B86D-B030208BD1E4}" type="datetimeFigureOut">
              <a:rPr kumimoji="1" lang="ja-JP" altLang="en-US" smtClean="0"/>
              <a:t>2022/6/2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7DB7-3D64-4FA2-BA1E-D314011D46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429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B073D-9026-429A-B86D-B030208BD1E4}" type="datetimeFigureOut">
              <a:rPr kumimoji="1" lang="ja-JP" altLang="en-US" smtClean="0"/>
              <a:t>2022/6/2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7DB7-3D64-4FA2-BA1E-D314011D46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9850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B073D-9026-429A-B86D-B030208BD1E4}" type="datetimeFigureOut">
              <a:rPr kumimoji="1" lang="ja-JP" altLang="en-US" smtClean="0"/>
              <a:t>2022/6/2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7DB7-3D64-4FA2-BA1E-D314011D46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072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B073D-9026-429A-B86D-B030208BD1E4}" type="datetimeFigureOut">
              <a:rPr kumimoji="1" lang="ja-JP" altLang="en-US" smtClean="0"/>
              <a:t>2022/6/2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7DB7-3D64-4FA2-BA1E-D314011D46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2356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B073D-9026-429A-B86D-B030208BD1E4}" type="datetimeFigureOut">
              <a:rPr kumimoji="1" lang="ja-JP" altLang="en-US" smtClean="0"/>
              <a:t>2022/6/2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7DB7-3D64-4FA2-BA1E-D314011D46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4387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B073D-9026-429A-B86D-B030208BD1E4}" type="datetimeFigureOut">
              <a:rPr kumimoji="1" lang="ja-JP" altLang="en-US" smtClean="0"/>
              <a:t>2022/6/2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7DB7-3D64-4FA2-BA1E-D314011D46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5557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B073D-9026-429A-B86D-B030208BD1E4}" type="datetimeFigureOut">
              <a:rPr kumimoji="1" lang="ja-JP" altLang="en-US" smtClean="0"/>
              <a:t>2022/6/2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7DB7-3D64-4FA2-BA1E-D314011D46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9009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B073D-9026-429A-B86D-B030208BD1E4}" type="datetimeFigureOut">
              <a:rPr kumimoji="1" lang="ja-JP" altLang="en-US" smtClean="0"/>
              <a:t>2022/6/2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7DB7-3D64-4FA2-BA1E-D314011D46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6965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B073D-9026-429A-B86D-B030208BD1E4}" type="datetimeFigureOut">
              <a:rPr kumimoji="1" lang="ja-JP" altLang="en-US" smtClean="0"/>
              <a:t>2022/6/2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7DB7-3D64-4FA2-BA1E-D314011D46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1242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B073D-9026-429A-B86D-B030208BD1E4}" type="datetimeFigureOut">
              <a:rPr kumimoji="1" lang="ja-JP" altLang="en-US" smtClean="0"/>
              <a:t>2022/6/2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7DB7-3D64-4FA2-BA1E-D314011D46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2059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B073D-9026-429A-B86D-B030208BD1E4}" type="datetimeFigureOut">
              <a:rPr kumimoji="1" lang="ja-JP" altLang="en-US" smtClean="0"/>
              <a:t>2022/6/2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7DB7-3D64-4FA2-BA1E-D314011D46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3347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5B073D-9026-429A-B86D-B030208BD1E4}" type="datetimeFigureOut">
              <a:rPr kumimoji="1" lang="ja-JP" altLang="en-US" smtClean="0"/>
              <a:t>2022/6/2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387DB7-3D64-4FA2-BA1E-D314011D46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4271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21">
            <a:extLst>
              <a:ext uri="{FF2B5EF4-FFF2-40B4-BE49-F238E27FC236}">
                <a16:creationId xmlns:a16="http://schemas.microsoft.com/office/drawing/2014/main" id="{F7019924-7450-49DA-9C24-3CFBDA9560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7490" y="122836"/>
            <a:ext cx="5228261" cy="325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  <a:spAutoFit/>
          </a:bodyPr>
          <a:lstStyle/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sz="2000" dirty="0"/>
              <a:t>Для тих, хто мав близький контакт</a:t>
            </a:r>
            <a:endParaRPr lang="en-US" altLang="ja-JP" sz="2000" b="1" dirty="0">
              <a:solidFill>
                <a:srgbClr val="4472C4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6" name="テキスト ボックス 147">
            <a:extLst>
              <a:ext uri="{FF2B5EF4-FFF2-40B4-BE49-F238E27FC236}">
                <a16:creationId xmlns:a16="http://schemas.microsoft.com/office/drawing/2014/main" id="{936BDE4A-3A0F-460B-A3EE-3CA7456A97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340" y="2066954"/>
            <a:ext cx="6532563" cy="830997"/>
          </a:xfrm>
          <a:prstGeom prst="rect">
            <a:avLst/>
          </a:prstGeom>
          <a:solidFill>
            <a:srgbClr val="4472C4"/>
          </a:solidFill>
          <a:ln w="19050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182880" tIns="91440" rIns="182880" bIns="91440" numCol="1" anchor="t" anchorCtr="0" compatLnSpc="1">
            <a:prstTxWarp prst="textNoShape">
              <a:avLst/>
            </a:prstTxWarp>
            <a:sp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sz="1400" dirty="0">
                <a:solidFill>
                  <a:schemeClr val="bg1"/>
                </a:solidFill>
              </a:rPr>
              <a:t>Як поводитися, якщо був близький контакт .Оскільки існує висока ймовірність зараження новою </a:t>
            </a:r>
            <a:r>
              <a:rPr lang="uk-UA" sz="1400" dirty="0" err="1">
                <a:solidFill>
                  <a:schemeClr val="bg1"/>
                </a:solidFill>
              </a:rPr>
              <a:t>коронавірусною</a:t>
            </a:r>
            <a:r>
              <a:rPr lang="uk-UA" sz="1400" dirty="0">
                <a:solidFill>
                  <a:schemeClr val="bg1"/>
                </a:solidFill>
              </a:rPr>
              <a:t> інфекцією, вона підлягає обстеженню та санітарному спостереженню.</a:t>
            </a:r>
            <a:endParaRPr kumimoji="0" lang="ja-JP" altLang="ja-JP" sz="1400" b="0" i="0" u="sng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D15AE3DD-93F2-4830-8BF9-2AFDA454CC7B}"/>
              </a:ext>
            </a:extLst>
          </p:cNvPr>
          <p:cNvGrpSpPr/>
          <p:nvPr/>
        </p:nvGrpSpPr>
        <p:grpSpPr>
          <a:xfrm>
            <a:off x="308115" y="3020741"/>
            <a:ext cx="6121400" cy="1691172"/>
            <a:chOff x="0" y="-110658"/>
            <a:chExt cx="6121400" cy="1691172"/>
          </a:xfrm>
        </p:grpSpPr>
        <p:sp>
          <p:nvSpPr>
            <p:cNvPr id="8" name="四角形: 角を丸くする 7">
              <a:extLst>
                <a:ext uri="{FF2B5EF4-FFF2-40B4-BE49-F238E27FC236}">
                  <a16:creationId xmlns:a16="http://schemas.microsoft.com/office/drawing/2014/main" id="{58A4F211-9AD8-4C55-803B-7138AD9A8CC8}"/>
                </a:ext>
              </a:extLst>
            </p:cNvPr>
            <p:cNvSpPr/>
            <p:nvPr/>
          </p:nvSpPr>
          <p:spPr>
            <a:xfrm>
              <a:off x="0" y="-105235"/>
              <a:ext cx="1530350" cy="619119"/>
            </a:xfrm>
            <a:prstGeom prst="roundRect">
              <a:avLst/>
            </a:prstGeom>
            <a:ln w="76200"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ru-RU" altLang="ja-JP" sz="1200" b="1" kern="100" dirty="0" err="1">
                  <a:ea typeface="BIZ UDPゴシック" panose="020B0400000000000000" pitchFamily="50" charset="-128"/>
                  <a:cs typeface="Times New Roman" panose="02020603050405020304" pitchFamily="18" charset="0"/>
                </a:rPr>
                <a:t>Близьк</a:t>
              </a:r>
              <a:r>
                <a:rPr lang="en-US" altLang="ja-JP" sz="1200" b="1" kern="100" dirty="0" err="1">
                  <a:ea typeface="BIZ UDPゴシック" panose="020B0400000000000000" pitchFamily="50" charset="-128"/>
                  <a:cs typeface="Times New Roman" panose="02020603050405020304" pitchFamily="18" charset="0"/>
                </a:rPr>
                <a:t>i</a:t>
              </a:r>
              <a:r>
                <a:rPr lang="ru-RU" altLang="ja-JP" sz="1200" b="1" kern="100" dirty="0">
                  <a:ea typeface="BIZ UDPゴシック" panose="020B0400000000000000" pitchFamily="50" charset="-128"/>
                  <a:cs typeface="Times New Roman" panose="02020603050405020304" pitchFamily="18" charset="0"/>
                </a:rPr>
                <a:t>й контакт</a:t>
              </a:r>
              <a:endParaRPr lang="en-US" altLang="ja-JP" sz="1200" b="1" kern="100" dirty="0">
                <a:effectLst/>
                <a:ea typeface="BIZ UDPゴシック" panose="020B0400000000000000" pitchFamily="50" charset="-128"/>
                <a:cs typeface="Times New Roman" panose="02020603050405020304" pitchFamily="18" charset="0"/>
              </a:endParaRPr>
            </a:p>
          </p:txBody>
        </p:sp>
        <p:sp>
          <p:nvSpPr>
            <p:cNvPr id="9" name="四角形: 角を丸くする 8">
              <a:extLst>
                <a:ext uri="{FF2B5EF4-FFF2-40B4-BE49-F238E27FC236}">
                  <a16:creationId xmlns:a16="http://schemas.microsoft.com/office/drawing/2014/main" id="{5BB7676F-FCCF-4A3B-B692-1B45F1B359CA}"/>
                </a:ext>
              </a:extLst>
            </p:cNvPr>
            <p:cNvSpPr/>
            <p:nvPr/>
          </p:nvSpPr>
          <p:spPr>
            <a:xfrm>
              <a:off x="0" y="800100"/>
              <a:ext cx="1530350" cy="673100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76200"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200" b="1" kern="100" dirty="0">
                  <a:effectLst/>
                  <a:latin typeface="BIZ UDPゴシック" panose="020B0400000000000000" pitchFamily="50" charset="-128"/>
                  <a:ea typeface="游明朝" panose="02020400000000000000" pitchFamily="18" charset="-128"/>
                  <a:cs typeface="Times New Roman" panose="02020603050405020304" pitchFamily="18" charset="0"/>
                </a:rPr>
                <a:t>PCR</a:t>
              </a:r>
              <a:r>
                <a:rPr lang="uk-UA" sz="1200" b="1" dirty="0"/>
                <a:t>-тест позитивний</a:t>
              </a:r>
              <a:endParaRPr lang="ja-JP" sz="1200" b="1" kern="100" dirty="0">
                <a:effectLst/>
                <a:ea typeface="游明朝" panose="02020400000000000000" pitchFamily="18" charset="-128"/>
                <a:cs typeface="Times New Roman" panose="02020603050405020304" pitchFamily="18" charset="0"/>
              </a:endParaRPr>
            </a:p>
          </p:txBody>
        </p:sp>
        <p:sp>
          <p:nvSpPr>
            <p:cNvPr id="10" name="四角形: 角を丸くする 9">
              <a:extLst>
                <a:ext uri="{FF2B5EF4-FFF2-40B4-BE49-F238E27FC236}">
                  <a16:creationId xmlns:a16="http://schemas.microsoft.com/office/drawing/2014/main" id="{80B88253-3AC6-4554-AF9D-1858D47A0C94}"/>
                </a:ext>
              </a:extLst>
            </p:cNvPr>
            <p:cNvSpPr/>
            <p:nvPr/>
          </p:nvSpPr>
          <p:spPr>
            <a:xfrm>
              <a:off x="2108200" y="-110658"/>
              <a:ext cx="1530350" cy="555158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76200">
              <a:solidFill>
                <a:schemeClr val="accent2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200" b="1" kern="100" dirty="0">
                  <a:effectLst/>
                  <a:latin typeface="Arial" panose="020B0604020202020204" pitchFamily="34" charset="0"/>
                  <a:ea typeface="游明朝" panose="02020400000000000000" pitchFamily="18" charset="-128"/>
                  <a:cs typeface="Arial" panose="020B0604020202020204" pitchFamily="34" charset="0"/>
                </a:rPr>
                <a:t>PCR-</a:t>
              </a:r>
              <a:r>
                <a:rPr lang="ru-RU" sz="1200" b="1" kern="100" dirty="0">
                  <a:latin typeface="Arial" panose="020B0604020202020204" pitchFamily="34" charset="0"/>
                  <a:ea typeface="BIZ UDPゴシック" panose="020B0400000000000000" pitchFamily="50" charset="-128"/>
                  <a:cs typeface="Arial" panose="020B0604020202020204" pitchFamily="34" charset="0"/>
                </a:rPr>
                <a:t>тест </a:t>
              </a:r>
              <a:r>
                <a:rPr lang="ru-RU" sz="1200" b="1" kern="100" dirty="0" err="1">
                  <a:latin typeface="Arial" panose="020B0604020202020204" pitchFamily="34" charset="0"/>
                  <a:ea typeface="BIZ UDPゴシック" panose="020B0400000000000000" pitchFamily="50" charset="-128"/>
                  <a:cs typeface="Arial" panose="020B0604020202020204" pitchFamily="34" charset="0"/>
                </a:rPr>
                <a:t>позитивний</a:t>
              </a:r>
              <a:endParaRPr lang="ja-JP" sz="1050" kern="100" dirty="0">
                <a:effectLst/>
                <a:latin typeface="Arial" panose="020B0604020202020204" pitchFamily="34" charset="0"/>
                <a:ea typeface="游明朝" panose="02020400000000000000" pitchFamily="18" charset="-128"/>
                <a:cs typeface="Arial" panose="020B0604020202020204" pitchFamily="34" charset="0"/>
              </a:endParaRPr>
            </a:p>
          </p:txBody>
        </p:sp>
        <p:sp>
          <p:nvSpPr>
            <p:cNvPr id="11" name="四角形: 角を丸くする 10">
              <a:extLst>
                <a:ext uri="{FF2B5EF4-FFF2-40B4-BE49-F238E27FC236}">
                  <a16:creationId xmlns:a16="http://schemas.microsoft.com/office/drawing/2014/main" id="{B1A193F8-D105-4F65-9612-2E850C0B3B2F}"/>
                </a:ext>
              </a:extLst>
            </p:cNvPr>
            <p:cNvSpPr/>
            <p:nvPr/>
          </p:nvSpPr>
          <p:spPr>
            <a:xfrm>
              <a:off x="4203700" y="-78585"/>
              <a:ext cx="1917700" cy="59247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76200">
              <a:solidFill>
                <a:schemeClr val="accent2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ru-RU" altLang="ja-JP" sz="1200" b="1" kern="100" dirty="0" err="1">
                  <a:ea typeface="BIZ UDPゴシック" panose="020B0400000000000000" pitchFamily="50" charset="-128"/>
                  <a:cs typeface="Times New Roman" panose="02020603050405020304" pitchFamily="18" charset="0"/>
                </a:rPr>
                <a:t>Потр</a:t>
              </a:r>
              <a:r>
                <a:rPr lang="en-US" altLang="ja-JP" sz="1200" b="1" kern="100" dirty="0" err="1">
                  <a:ea typeface="BIZ UDPゴシック" panose="020B0400000000000000" pitchFamily="50" charset="-128"/>
                  <a:cs typeface="Times New Roman" panose="02020603050405020304" pitchFamily="18" charset="0"/>
                </a:rPr>
                <a:t>i</a:t>
              </a:r>
              <a:r>
                <a:rPr lang="ru-RU" altLang="ja-JP" sz="1200" b="1" kern="100" dirty="0" err="1">
                  <a:ea typeface="BIZ UDPゴシック" panose="020B0400000000000000" pitchFamily="50" charset="-128"/>
                  <a:cs typeface="Times New Roman" panose="02020603050405020304" pitchFamily="18" charset="0"/>
                </a:rPr>
                <a:t>бна</a:t>
              </a:r>
              <a:r>
                <a:rPr lang="ru-RU" altLang="ja-JP" sz="1200" b="1" kern="100" dirty="0">
                  <a:ea typeface="BIZ UDPゴシック" panose="020B0400000000000000" pitchFamily="50" charset="-128"/>
                  <a:cs typeface="Times New Roman" panose="02020603050405020304" pitchFamily="18" charset="0"/>
                </a:rPr>
                <a:t> </a:t>
              </a:r>
              <a:r>
                <a:rPr lang="ru-RU" altLang="ja-JP" sz="1200" b="1" kern="100" dirty="0" err="1">
                  <a:ea typeface="BIZ UDPゴシック" panose="020B0400000000000000" pitchFamily="50" charset="-128"/>
                  <a:cs typeface="Times New Roman" panose="02020603050405020304" pitchFamily="18" charset="0"/>
                </a:rPr>
                <a:t>госп</a:t>
              </a:r>
              <a:r>
                <a:rPr lang="en-US" altLang="ja-JP" sz="1200" b="1" kern="100" dirty="0" err="1">
                  <a:ea typeface="BIZ UDPゴシック" panose="020B0400000000000000" pitchFamily="50" charset="-128"/>
                  <a:cs typeface="Times New Roman" panose="02020603050405020304" pitchFamily="18" charset="0"/>
                </a:rPr>
                <a:t>i</a:t>
              </a:r>
              <a:r>
                <a:rPr lang="ru-RU" altLang="ja-JP" sz="1200" b="1" kern="100" dirty="0">
                  <a:ea typeface="BIZ UDPゴシック" panose="020B0400000000000000" pitchFamily="50" charset="-128"/>
                  <a:cs typeface="Times New Roman" panose="02020603050405020304" pitchFamily="18" charset="0"/>
                </a:rPr>
                <a:t>тал</a:t>
              </a:r>
              <a:r>
                <a:rPr lang="en-US" altLang="ja-JP" sz="1200" b="1" kern="100" dirty="0" err="1">
                  <a:ea typeface="BIZ UDPゴシック" panose="020B0400000000000000" pitchFamily="50" charset="-128"/>
                  <a:cs typeface="Times New Roman" panose="02020603050405020304" pitchFamily="18" charset="0"/>
                </a:rPr>
                <a:t>i</a:t>
              </a:r>
              <a:r>
                <a:rPr lang="ru-RU" altLang="ja-JP" sz="1200" b="1" kern="100" dirty="0" err="1">
                  <a:ea typeface="BIZ UDPゴシック" panose="020B0400000000000000" pitchFamily="50" charset="-128"/>
                  <a:cs typeface="Times New Roman" panose="02020603050405020304" pitchFamily="18" charset="0"/>
                </a:rPr>
                <a:t>зац</a:t>
              </a:r>
              <a:r>
                <a:rPr lang="en-US" altLang="ja-JP" sz="1200" b="1" kern="100" dirty="0" err="1">
                  <a:ea typeface="BIZ UDPゴシック" panose="020B0400000000000000" pitchFamily="50" charset="-128"/>
                  <a:cs typeface="Times New Roman" panose="02020603050405020304" pitchFamily="18" charset="0"/>
                </a:rPr>
                <a:t>i</a:t>
              </a:r>
              <a:r>
                <a:rPr lang="ru-RU" altLang="ja-JP" sz="1200" b="1" kern="100" dirty="0">
                  <a:ea typeface="BIZ UDPゴシック" panose="020B0400000000000000" pitchFamily="50" charset="-128"/>
                  <a:cs typeface="Times New Roman" panose="02020603050405020304" pitchFamily="18" charset="0"/>
                </a:rPr>
                <a:t>я </a:t>
              </a:r>
              <a:r>
                <a:rPr lang="ru-RU" altLang="ja-JP" sz="1200" b="1" kern="100" dirty="0" err="1">
                  <a:ea typeface="BIZ UDPゴシック" panose="020B0400000000000000" pitchFamily="50" charset="-128"/>
                  <a:cs typeface="Times New Roman" panose="02020603050405020304" pitchFamily="18" charset="0"/>
                </a:rPr>
                <a:t>або</a:t>
              </a:r>
              <a:r>
                <a:rPr lang="ru-RU" altLang="ja-JP" sz="1200" b="1" kern="100" dirty="0">
                  <a:ea typeface="BIZ UDPゴシック" panose="020B0400000000000000" pitchFamily="50" charset="-128"/>
                  <a:cs typeface="Times New Roman" panose="02020603050405020304" pitchFamily="18" charset="0"/>
                </a:rPr>
                <a:t> л</a:t>
              </a:r>
              <a:r>
                <a:rPr lang="en-US" altLang="ja-JP" sz="1200" b="1" kern="100" dirty="0" err="1">
                  <a:ea typeface="BIZ UDPゴシック" panose="020B0400000000000000" pitchFamily="50" charset="-128"/>
                  <a:cs typeface="Times New Roman" panose="02020603050405020304" pitchFamily="18" charset="0"/>
                </a:rPr>
                <a:t>i</a:t>
              </a:r>
              <a:r>
                <a:rPr lang="ru-RU" altLang="ja-JP" sz="1200" b="1" kern="100" dirty="0" err="1">
                  <a:ea typeface="BIZ UDPゴシック" panose="020B0400000000000000" pitchFamily="50" charset="-128"/>
                  <a:cs typeface="Times New Roman" panose="02020603050405020304" pitchFamily="18" charset="0"/>
                </a:rPr>
                <a:t>кування</a:t>
              </a:r>
              <a:r>
                <a:rPr lang="ru-RU" altLang="ja-JP" sz="1200" b="1" kern="100" dirty="0">
                  <a:ea typeface="BIZ UDPゴシック" panose="020B0400000000000000" pitchFamily="50" charset="-128"/>
                  <a:cs typeface="Times New Roman" panose="02020603050405020304" pitchFamily="18" charset="0"/>
                </a:rPr>
                <a:t> дома</a:t>
              </a:r>
              <a:endParaRPr lang="en-US" altLang="ja-JP" sz="1200" b="1" kern="100" dirty="0">
                <a:effectLst/>
                <a:ea typeface="BIZ UDPゴシック" panose="020B0400000000000000" pitchFamily="50" charset="-128"/>
                <a:cs typeface="Times New Roman" panose="02020603050405020304" pitchFamily="18" charset="0"/>
              </a:endParaRPr>
            </a:p>
          </p:txBody>
        </p:sp>
        <p:cxnSp>
          <p:nvCxnSpPr>
            <p:cNvPr id="12" name="直線矢印コネクタ 11">
              <a:extLst>
                <a:ext uri="{FF2B5EF4-FFF2-40B4-BE49-F238E27FC236}">
                  <a16:creationId xmlns:a16="http://schemas.microsoft.com/office/drawing/2014/main" id="{56D3904D-AA51-4968-82CD-C53713DF8B76}"/>
                </a:ext>
              </a:extLst>
            </p:cNvPr>
            <p:cNvCxnSpPr/>
            <p:nvPr/>
          </p:nvCxnSpPr>
          <p:spPr>
            <a:xfrm flipV="1">
              <a:off x="1530350" y="209550"/>
              <a:ext cx="520700" cy="6350"/>
            </a:xfrm>
            <a:prstGeom prst="straightConnector1">
              <a:avLst/>
            </a:prstGeom>
            <a:ln w="76200">
              <a:solidFill>
                <a:schemeClr val="accent5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矢印コネクタ 12">
              <a:extLst>
                <a:ext uri="{FF2B5EF4-FFF2-40B4-BE49-F238E27FC236}">
                  <a16:creationId xmlns:a16="http://schemas.microsoft.com/office/drawing/2014/main" id="{2A13543A-45A2-4159-BC26-9695A4ECB621}"/>
                </a:ext>
              </a:extLst>
            </p:cNvPr>
            <p:cNvCxnSpPr/>
            <p:nvPr/>
          </p:nvCxnSpPr>
          <p:spPr>
            <a:xfrm flipV="1">
              <a:off x="3651250" y="209550"/>
              <a:ext cx="520700" cy="6350"/>
            </a:xfrm>
            <a:prstGeom prst="straightConnector1">
              <a:avLst/>
            </a:prstGeom>
            <a:ln w="76200">
              <a:solidFill>
                <a:schemeClr val="accent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矢印コネクタ 13">
              <a:extLst>
                <a:ext uri="{FF2B5EF4-FFF2-40B4-BE49-F238E27FC236}">
                  <a16:creationId xmlns:a16="http://schemas.microsoft.com/office/drawing/2014/main" id="{E113F7D4-1421-4138-AFD0-AF24525A3CC9}"/>
                </a:ext>
              </a:extLst>
            </p:cNvPr>
            <p:cNvCxnSpPr>
              <a:cxnSpLocks/>
              <a:stCxn id="8" idx="2"/>
            </p:cNvCxnSpPr>
            <p:nvPr/>
          </p:nvCxnSpPr>
          <p:spPr>
            <a:xfrm>
              <a:off x="765175" y="513884"/>
              <a:ext cx="9525" cy="260816"/>
            </a:xfrm>
            <a:prstGeom prst="straightConnector1">
              <a:avLst/>
            </a:prstGeom>
            <a:ln w="76200">
              <a:solidFill>
                <a:schemeClr val="accent5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四角形: 角を丸くする 14">
              <a:extLst>
                <a:ext uri="{FF2B5EF4-FFF2-40B4-BE49-F238E27FC236}">
                  <a16:creationId xmlns:a16="http://schemas.microsoft.com/office/drawing/2014/main" id="{471B0F11-86A1-4E7B-B878-4749C14FFBEB}"/>
                </a:ext>
              </a:extLst>
            </p:cNvPr>
            <p:cNvSpPr/>
            <p:nvPr/>
          </p:nvSpPr>
          <p:spPr>
            <a:xfrm>
              <a:off x="2120900" y="657550"/>
              <a:ext cx="2965450" cy="922964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76200"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uk-UA" sz="1200" b="1" dirty="0"/>
                <a:t>Госпіталізація або Проживання/домашнє лікування</a:t>
              </a:r>
              <a:endParaRPr lang="ja-JP" sz="1050" b="1" kern="100" dirty="0">
                <a:effectLst/>
                <a:ea typeface="游明朝" panose="02020400000000000000" pitchFamily="18" charset="-128"/>
                <a:cs typeface="Times New Roman" panose="02020603050405020304" pitchFamily="18" charset="0"/>
              </a:endParaRPr>
            </a:p>
          </p:txBody>
        </p:sp>
        <p:cxnSp>
          <p:nvCxnSpPr>
            <p:cNvPr id="16" name="直線矢印コネクタ 15">
              <a:extLst>
                <a:ext uri="{FF2B5EF4-FFF2-40B4-BE49-F238E27FC236}">
                  <a16:creationId xmlns:a16="http://schemas.microsoft.com/office/drawing/2014/main" id="{C3DB3FD7-C122-4941-BB3A-1E302E3905E8}"/>
                </a:ext>
              </a:extLst>
            </p:cNvPr>
            <p:cNvCxnSpPr/>
            <p:nvPr/>
          </p:nvCxnSpPr>
          <p:spPr>
            <a:xfrm>
              <a:off x="1536700" y="1123950"/>
              <a:ext cx="546100" cy="0"/>
            </a:xfrm>
            <a:prstGeom prst="straightConnector1">
              <a:avLst/>
            </a:prstGeom>
            <a:ln w="76200">
              <a:solidFill>
                <a:schemeClr val="accent5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9" name="図 4" descr="アイコン&#10;&#10;自動的に生成された説明">
            <a:extLst>
              <a:ext uri="{FF2B5EF4-FFF2-40B4-BE49-F238E27FC236}">
                <a16:creationId xmlns:a16="http://schemas.microsoft.com/office/drawing/2014/main" id="{73A8BAE2-9C62-455E-BC46-6619A8EC69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526" y="4839055"/>
            <a:ext cx="886719" cy="830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50DB1AA6-7BC6-4B23-AE29-0AEC105F5D71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3849" y="3885702"/>
            <a:ext cx="795586" cy="785139"/>
          </a:xfrm>
          <a:prstGeom prst="ellipse">
            <a:avLst/>
          </a:prstGeom>
          <a:noFill/>
          <a:ln w="76200">
            <a:solidFill>
              <a:schemeClr val="accent5"/>
            </a:solidFill>
          </a:ln>
        </p:spPr>
      </p:pic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038404C7-9158-4BF7-838B-646BC49E8588}"/>
              </a:ext>
            </a:extLst>
          </p:cNvPr>
          <p:cNvSpPr txBox="1"/>
          <p:nvPr/>
        </p:nvSpPr>
        <p:spPr>
          <a:xfrm>
            <a:off x="1151173" y="4766248"/>
            <a:ext cx="55211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1200" dirty="0"/>
              <a:t>Двічі на день вимірюйте температуру та уважно стежте за своїм фізичним станом. Такі симптоми, як лихоманка, кашель, нежить, біль у горлі, задишка та </a:t>
            </a:r>
            <a:r>
              <a:rPr lang="uk-UA" sz="1200" dirty="0" err="1"/>
              <a:t>дисгевзія</a:t>
            </a:r>
            <a:r>
              <a:rPr lang="uk-UA" sz="1200" dirty="0"/>
              <a:t> нюху та смаку. Будь ласка, будьте обережні та ведіть запис.</a:t>
            </a:r>
            <a:endParaRPr lang="en-US" sz="1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1200" dirty="0"/>
              <a:t>Намагайтеся якнайменше виходити на вулицю і проводьте час будинку, уникаючи спільного проживання з сусідами по кімнаті. </a:t>
            </a:r>
            <a:endParaRPr lang="en-US" sz="1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1200" dirty="0"/>
              <a:t>Ретельно мийте руки, носіть маску та відпочивайте.</a:t>
            </a:r>
            <a:endParaRPr kumimoji="1" lang="en-US" altLang="ja-JP" sz="1200" b="1" dirty="0"/>
          </a:p>
        </p:txBody>
      </p:sp>
      <p:sp>
        <p:nvSpPr>
          <p:cNvPr id="34" name="テキスト ボックス 24">
            <a:extLst>
              <a:ext uri="{FF2B5EF4-FFF2-40B4-BE49-F238E27FC236}">
                <a16:creationId xmlns:a16="http://schemas.microsoft.com/office/drawing/2014/main" id="{701F35BD-EFB4-453E-9D62-A709586013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7907" y="7755645"/>
            <a:ext cx="5376365" cy="553998"/>
          </a:xfrm>
          <a:prstGeom prst="rect">
            <a:avLst/>
          </a:prstGeom>
          <a:solidFill>
            <a:srgbClr val="4472C4"/>
          </a:solidFill>
          <a:ln w="19050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182880" tIns="91440" rIns="182880" bIns="91440" numCol="1" anchor="t" anchorCtr="0" compatLnSpc="1">
            <a:prstTxWarp prst="textNoShape">
              <a:avLst/>
            </a:prstTxWarp>
            <a:spAutoFit/>
          </a:bodyPr>
          <a:lstStyle>
            <a:lvl1pPr indent="152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defTabSz="914400"/>
            <a:r>
              <a:rPr lang="uk-UA" sz="1200" dirty="0">
                <a:solidFill>
                  <a:schemeClr val="bg1"/>
                </a:solidFill>
              </a:rPr>
              <a:t>Консультація (турбуюся про свій фізичний стан, не можу знайти консультації тощо).</a:t>
            </a:r>
            <a:endParaRPr kumimoji="0" lang="en-US" altLang="ja-JP" sz="1200" b="1" i="0" u="sng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0F84C88D-7CCB-4C88-A49F-AA17BF9743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890" y="8051951"/>
            <a:ext cx="724255" cy="724255"/>
          </a:xfrm>
          <a:prstGeom prst="ellipse">
            <a:avLst/>
          </a:prstGeom>
          <a:noFill/>
          <a:ln w="76200">
            <a:solidFill>
              <a:schemeClr val="accent5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649C5037-92DB-4358-AB52-325B03EB583A}"/>
              </a:ext>
            </a:extLst>
          </p:cNvPr>
          <p:cNvSpPr txBox="1"/>
          <p:nvPr/>
        </p:nvSpPr>
        <p:spPr>
          <a:xfrm>
            <a:off x="2335232" y="6884240"/>
            <a:ext cx="43370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200" dirty="0"/>
              <a:t>Якщо ви хочете звернутися до лікаря, заздалегідь зателефонуйте до медичного закладу. Будь ласка, </a:t>
            </a:r>
            <a:r>
              <a:rPr lang="uk-UA" sz="1200" dirty="0" err="1"/>
              <a:t>повідомте</a:t>
            </a:r>
            <a:r>
              <a:rPr lang="uk-UA" sz="1200" dirty="0"/>
              <a:t> нам, що ви «близький контакт». Будь ласка, не користуйтесь таксі чи громадським транспортом.</a:t>
            </a:r>
            <a:r>
              <a:rPr kumimoji="1" lang="ja-JP" altLang="en-US" sz="120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。</a:t>
            </a:r>
            <a:endParaRPr kumimoji="1"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4B25257B-16DE-431F-AD5D-B89515AB14C7}"/>
              </a:ext>
            </a:extLst>
          </p:cNvPr>
          <p:cNvGrpSpPr/>
          <p:nvPr/>
        </p:nvGrpSpPr>
        <p:grpSpPr>
          <a:xfrm>
            <a:off x="1347908" y="8350051"/>
            <a:ext cx="5082707" cy="762992"/>
            <a:chOff x="2047892" y="7308741"/>
            <a:chExt cx="5082707" cy="738664"/>
          </a:xfrm>
        </p:grpSpPr>
        <p:sp>
          <p:nvSpPr>
            <p:cNvPr id="35" name="テキスト ボックス 34">
              <a:extLst>
                <a:ext uri="{FF2B5EF4-FFF2-40B4-BE49-F238E27FC236}">
                  <a16:creationId xmlns:a16="http://schemas.microsoft.com/office/drawing/2014/main" id="{7FEC0650-8710-486C-B3DC-F65B28A8AF7C}"/>
                </a:ext>
              </a:extLst>
            </p:cNvPr>
            <p:cNvSpPr txBox="1"/>
            <p:nvPr/>
          </p:nvSpPr>
          <p:spPr>
            <a:xfrm>
              <a:off x="2047892" y="7308741"/>
              <a:ext cx="4619902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1400" dirty="0"/>
                <a:t> Будь ласка, зв `</a:t>
              </a:r>
              <a:r>
                <a:rPr lang="uk-UA" sz="1400" dirty="0" err="1"/>
                <a:t>яжіться</a:t>
              </a:r>
              <a:r>
                <a:rPr lang="uk-UA" sz="1400" dirty="0"/>
                <a:t> з………</a:t>
              </a:r>
              <a:endParaRPr lang="en-US" sz="1400" dirty="0"/>
            </a:p>
            <a:p>
              <a:r>
                <a:rPr lang="uk-UA" sz="1400" dirty="0"/>
                <a:t> ・(будній день, денний час)</a:t>
              </a:r>
              <a:endParaRPr lang="en-US" sz="1400" dirty="0"/>
            </a:p>
            <a:p>
              <a:r>
                <a:rPr lang="uk-UA" sz="1400" dirty="0"/>
                <a:t> ・(ніч/свято)</a:t>
              </a:r>
              <a:endParaRPr kumimoji="1" lang="en-US" altLang="ja-JP" sz="14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cxnSp>
          <p:nvCxnSpPr>
            <p:cNvPr id="38" name="直線コネクタ 37">
              <a:extLst>
                <a:ext uri="{FF2B5EF4-FFF2-40B4-BE49-F238E27FC236}">
                  <a16:creationId xmlns:a16="http://schemas.microsoft.com/office/drawing/2014/main" id="{6B2F111A-7DE8-490B-BCDD-1062215E0DDE}"/>
                </a:ext>
              </a:extLst>
            </p:cNvPr>
            <p:cNvCxnSpPr/>
            <p:nvPr/>
          </p:nvCxnSpPr>
          <p:spPr>
            <a:xfrm>
              <a:off x="4420782" y="7729475"/>
              <a:ext cx="2709169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直線コネクタ 39">
              <a:extLst>
                <a:ext uri="{FF2B5EF4-FFF2-40B4-BE49-F238E27FC236}">
                  <a16:creationId xmlns:a16="http://schemas.microsoft.com/office/drawing/2014/main" id="{B77101D6-AF82-4F80-9126-3AC08780690A}"/>
                </a:ext>
              </a:extLst>
            </p:cNvPr>
            <p:cNvCxnSpPr/>
            <p:nvPr/>
          </p:nvCxnSpPr>
          <p:spPr>
            <a:xfrm>
              <a:off x="4421430" y="7957510"/>
              <a:ext cx="2709169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028" name="Picture 4" descr="タクシーのイラスト（車）">
            <a:extLst>
              <a:ext uri="{FF2B5EF4-FFF2-40B4-BE49-F238E27FC236}">
                <a16:creationId xmlns:a16="http://schemas.microsoft.com/office/drawing/2014/main" id="{58B96AB0-F6B5-4D0B-923F-FF3891FB34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3943" y="7066478"/>
            <a:ext cx="441004" cy="3861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テキスト ボックス 140">
            <a:extLst>
              <a:ext uri="{FF2B5EF4-FFF2-40B4-BE49-F238E27FC236}">
                <a16:creationId xmlns:a16="http://schemas.microsoft.com/office/drawing/2014/main" id="{EFF07AD2-F187-4C02-810D-08414A9C18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162" y="1323694"/>
            <a:ext cx="3676973" cy="758274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sz="1200" dirty="0"/>
              <a:t>[ Що таке близька контактна особа ] Був тривалий</a:t>
            </a:r>
            <a:endParaRPr lang="en-US" sz="1200" dirty="0"/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sz="1200" dirty="0"/>
              <a:t> чи короткочасний контакт із зараженою людиною. </a:t>
            </a:r>
            <a:endParaRPr lang="en-US" sz="1200" dirty="0"/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sz="1200" dirty="0"/>
              <a:t>За необхідності провести ПЛР-тести тощо.</a:t>
            </a:r>
            <a:endParaRPr kumimoji="0" lang="en-US" altLang="ja-JP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</p:txBody>
      </p:sp>
      <p:pic>
        <p:nvPicPr>
          <p:cNvPr id="39" name="図 139" descr="濃厚接触のイラスト">
            <a:extLst>
              <a:ext uri="{FF2B5EF4-FFF2-40B4-BE49-F238E27FC236}">
                <a16:creationId xmlns:a16="http://schemas.microsoft.com/office/drawing/2014/main" id="{D4052A19-7040-49E3-80C3-86539CBAD0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4007" y="751609"/>
            <a:ext cx="1287724" cy="12877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" name="吹き出し: 円形 142">
            <a:extLst>
              <a:ext uri="{FF2B5EF4-FFF2-40B4-BE49-F238E27FC236}">
                <a16:creationId xmlns:a16="http://schemas.microsoft.com/office/drawing/2014/main" id="{27E88439-38E6-46A1-87A3-9844FE7D79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59615" y="554547"/>
            <a:ext cx="1295400" cy="622300"/>
          </a:xfrm>
          <a:prstGeom prst="wedgeEllipseCallout">
            <a:avLst>
              <a:gd name="adj1" fmla="val 49051"/>
              <a:gd name="adj2" fmla="val 41074"/>
            </a:avLst>
          </a:prstGeom>
          <a:solidFill>
            <a:srgbClr val="ED7D31"/>
          </a:solidFill>
          <a:ln w="6350">
            <a:solidFill>
              <a:srgbClr val="FFC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sz="1200" b="1" dirty="0"/>
              <a:t>Відстань у межі 1м</a:t>
            </a:r>
            <a:endParaRPr kumimoji="0" lang="en-US" altLang="ja-JP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42" name="吹き出し: 円形 145">
            <a:extLst>
              <a:ext uri="{FF2B5EF4-FFF2-40B4-BE49-F238E27FC236}">
                <a16:creationId xmlns:a16="http://schemas.microsoft.com/office/drawing/2014/main" id="{EA7BFCD6-87D8-4254-B008-7C5A0593B0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79960" y="1349547"/>
            <a:ext cx="1287724" cy="565140"/>
          </a:xfrm>
          <a:prstGeom prst="wedgeEllipseCallout">
            <a:avLst>
              <a:gd name="adj1" fmla="val -51958"/>
              <a:gd name="adj2" fmla="val -39542"/>
            </a:avLst>
          </a:prstGeom>
          <a:solidFill>
            <a:srgbClr val="ED7D31"/>
          </a:solidFill>
          <a:ln w="6350">
            <a:solidFill>
              <a:srgbClr val="FFC000"/>
            </a:solidFill>
            <a:miter lim="800000"/>
            <a:headEnd/>
            <a:tailEnd/>
          </a:ln>
        </p:spPr>
        <p:txBody>
          <a:bodyPr vert="horz" wrap="square" lIns="36000" tIns="36000" rIns="36000" bIns="3600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ja-JP" sz="1200" b="1" dirty="0">
                <a:latin typeface="Arial" panose="020B0604020202020204" pitchFamily="34" charset="0"/>
                <a:ea typeface="BIZ UDPゴシック" panose="020B0400000000000000" pitchFamily="50" charset="-128"/>
                <a:cs typeface="Times New Roman" panose="02020603050405020304" pitchFamily="18" charset="0"/>
              </a:rPr>
              <a:t>На </a:t>
            </a:r>
            <a:r>
              <a:rPr lang="ru-RU" altLang="ja-JP" sz="1200" b="1" dirty="0" err="1">
                <a:latin typeface="Arial" panose="020B0604020202020204" pitchFamily="34" charset="0"/>
                <a:ea typeface="BIZ UDPゴシック" panose="020B0400000000000000" pitchFamily="50" charset="-128"/>
                <a:cs typeface="Times New Roman" panose="02020603050405020304" pitchFamily="18" charset="0"/>
              </a:rPr>
              <a:t>протяз</a:t>
            </a:r>
            <a:r>
              <a:rPr lang="en-US" altLang="ja-JP" sz="1200" b="1" dirty="0" err="1">
                <a:latin typeface="Arial" panose="020B0604020202020204" pitchFamily="34" charset="0"/>
                <a:ea typeface="BIZ UDPゴシック" panose="020B0400000000000000" pitchFamily="50" charset="-128"/>
                <a:cs typeface="Times New Roman" panose="02020603050405020304" pitchFamily="18" charset="0"/>
              </a:rPr>
              <a:t>i</a:t>
            </a:r>
            <a:r>
              <a:rPr lang="en-US" altLang="ja-JP" sz="1200" b="1" dirty="0">
                <a:latin typeface="Arial" panose="020B0604020202020204" pitchFamily="34" charset="0"/>
                <a:ea typeface="BIZ UDPゴシック" panose="020B0400000000000000" pitchFamily="50" charset="-128"/>
                <a:cs typeface="Times New Roman" panose="02020603050405020304" pitchFamily="18" charset="0"/>
              </a:rPr>
              <a:t> 15</a:t>
            </a:r>
            <a:r>
              <a:rPr lang="ru-RU" altLang="ja-JP" sz="1200" b="1" dirty="0" err="1">
                <a:latin typeface="Arial" panose="020B0604020202020204" pitchFamily="34" charset="0"/>
                <a:ea typeface="BIZ UDPゴシック" panose="020B0400000000000000" pitchFamily="50" charset="-128"/>
                <a:cs typeface="Times New Roman" panose="02020603050405020304" pitchFamily="18" charset="0"/>
              </a:rPr>
              <a:t>хв</a:t>
            </a: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3" name="吹き出し: 円形 144">
            <a:extLst>
              <a:ext uri="{FF2B5EF4-FFF2-40B4-BE49-F238E27FC236}">
                <a16:creationId xmlns:a16="http://schemas.microsoft.com/office/drawing/2014/main" id="{416D2D51-6791-4D0F-BA14-FB69A4A4C7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28872" y="588991"/>
            <a:ext cx="1295400" cy="622300"/>
          </a:xfrm>
          <a:prstGeom prst="wedgeEllipseCallout">
            <a:avLst>
              <a:gd name="adj1" fmla="val -50458"/>
              <a:gd name="adj2" fmla="val 39032"/>
            </a:avLst>
          </a:prstGeom>
          <a:solidFill>
            <a:srgbClr val="ED7D31"/>
          </a:solidFill>
          <a:ln w="6350">
            <a:solidFill>
              <a:srgbClr val="FFC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ja-JP" sz="1200" b="1" dirty="0">
                <a:latin typeface="Arial" panose="020B0604020202020204" pitchFamily="34" charset="0"/>
                <a:ea typeface="BIZ UDPゴシック" panose="020B0400000000000000" pitchFamily="50" charset="-128"/>
                <a:cs typeface="Times New Roman" panose="02020603050405020304" pitchFamily="18" charset="0"/>
              </a:rPr>
              <a:t>Без маски</a:t>
            </a: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2" name="四角形: 角を丸くする 7">
            <a:extLst>
              <a:ext uri="{FF2B5EF4-FFF2-40B4-BE49-F238E27FC236}">
                <a16:creationId xmlns:a16="http://schemas.microsoft.com/office/drawing/2014/main" id="{58A4F211-9AD8-4C55-803B-7138AD9A8CC8}"/>
              </a:ext>
            </a:extLst>
          </p:cNvPr>
          <p:cNvSpPr/>
          <p:nvPr/>
        </p:nvSpPr>
        <p:spPr>
          <a:xfrm>
            <a:off x="238890" y="6135465"/>
            <a:ext cx="1530350" cy="619119"/>
          </a:xfrm>
          <a:prstGeom prst="roundRect">
            <a:avLst/>
          </a:prstGeom>
          <a:ln w="762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uk-UA" sz="1200" b="1" dirty="0"/>
              <a:t>Якщо є симптоми</a:t>
            </a:r>
            <a:endParaRPr lang="en-US" altLang="ja-JP" sz="1200" b="1" kern="100" dirty="0">
              <a:effectLst/>
              <a:ea typeface="BIZ UDP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2088369" y="6125190"/>
            <a:ext cx="241300" cy="2324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正方形/長方形 44"/>
          <p:cNvSpPr/>
          <p:nvPr/>
        </p:nvSpPr>
        <p:spPr>
          <a:xfrm>
            <a:off x="2098815" y="6584407"/>
            <a:ext cx="241300" cy="2324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437808" y="5984935"/>
            <a:ext cx="4060984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uk-UA" sz="1200" b="1" dirty="0"/>
              <a:t>Будь ласка, зателефонуйте до медичного центру </a:t>
            </a:r>
            <a:endParaRPr lang="en-US" sz="1200" b="1" dirty="0"/>
          </a:p>
          <a:p>
            <a:r>
              <a:rPr lang="uk-UA" sz="1200" b="1" dirty="0"/>
              <a:t>Номер телефону</a:t>
            </a:r>
            <a:r>
              <a:rPr lang="ja-JP" altLang="en-US" sz="1200" b="1"/>
              <a:t> </a:t>
            </a:r>
            <a:r>
              <a:rPr lang="uk-UA" sz="1200" b="1" dirty="0"/>
              <a:t>(</a:t>
            </a:r>
            <a:r>
              <a:rPr lang="ja-JP" altLang="en-US" sz="1200" b="1"/>
              <a:t>　　　　　　　　　　　　　　　</a:t>
            </a:r>
            <a:r>
              <a:rPr lang="uk-UA" sz="1200" b="1" dirty="0"/>
              <a:t> )</a:t>
            </a:r>
            <a:r>
              <a:rPr kumimoji="1" lang="ja-JP" altLang="en-US" sz="1200" b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　　　　　　　　　　　</a:t>
            </a:r>
            <a:endParaRPr kumimoji="1" lang="ja-JP" altLang="en-US" sz="12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2443705" y="6576463"/>
            <a:ext cx="4154727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uk-UA" sz="1200" b="1" dirty="0"/>
              <a:t>Будь ласка, зверніться до медичного закладу поряд з вами</a:t>
            </a:r>
            <a:endParaRPr kumimoji="1" lang="ja-JP" altLang="en-US" sz="12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cxnSp>
        <p:nvCxnSpPr>
          <p:cNvPr id="48" name="直線矢印コネクタ 47">
            <a:extLst>
              <a:ext uri="{FF2B5EF4-FFF2-40B4-BE49-F238E27FC236}">
                <a16:creationId xmlns:a16="http://schemas.microsoft.com/office/drawing/2014/main" id="{56D3904D-AA51-4968-82CD-C53713DF8B76}"/>
              </a:ext>
            </a:extLst>
          </p:cNvPr>
          <p:cNvCxnSpPr/>
          <p:nvPr/>
        </p:nvCxnSpPr>
        <p:spPr>
          <a:xfrm flipV="1">
            <a:off x="1730309" y="6481193"/>
            <a:ext cx="396991" cy="6350"/>
          </a:xfrm>
          <a:prstGeom prst="straightConnector1">
            <a:avLst/>
          </a:prstGeom>
          <a:ln w="76200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6" name="図 162" descr="バスのイラスト">
            <a:extLst>
              <a:ext uri="{FF2B5EF4-FFF2-40B4-BE49-F238E27FC236}">
                <a16:creationId xmlns:a16="http://schemas.microsoft.com/office/drawing/2014/main" id="{43332B90-4837-0D6A-D699-E6DE36A12D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940" y="6893264"/>
            <a:ext cx="580896" cy="412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4" name="乗算記号 43">
            <a:extLst>
              <a:ext uri="{FF2B5EF4-FFF2-40B4-BE49-F238E27FC236}">
                <a16:creationId xmlns:a16="http://schemas.microsoft.com/office/drawing/2014/main" id="{30E16396-3584-442C-96E1-8FFDB391D934}"/>
              </a:ext>
            </a:extLst>
          </p:cNvPr>
          <p:cNvSpPr/>
          <p:nvPr/>
        </p:nvSpPr>
        <p:spPr>
          <a:xfrm>
            <a:off x="1371595" y="7014907"/>
            <a:ext cx="578170" cy="557353"/>
          </a:xfrm>
          <a:prstGeom prst="mathMultiply">
            <a:avLst>
              <a:gd name="adj1" fmla="val 10326"/>
            </a:avLst>
          </a:prstGeom>
          <a:solidFill>
            <a:srgbClr val="FF0000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dirty="0"/>
          </a:p>
        </p:txBody>
      </p:sp>
      <p:cxnSp>
        <p:nvCxnSpPr>
          <p:cNvPr id="49" name="直線コネクタ 48">
            <a:extLst>
              <a:ext uri="{FF2B5EF4-FFF2-40B4-BE49-F238E27FC236}">
                <a16:creationId xmlns:a16="http://schemas.microsoft.com/office/drawing/2014/main" id="{5949B3AA-AC78-83B6-378C-FFA598C592BD}"/>
              </a:ext>
            </a:extLst>
          </p:cNvPr>
          <p:cNvCxnSpPr/>
          <p:nvPr/>
        </p:nvCxnSpPr>
        <p:spPr>
          <a:xfrm>
            <a:off x="3725715" y="8541335"/>
            <a:ext cx="2709169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21350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263</Words>
  <Application>Microsoft Macintosh PowerPoint</Application>
  <PresentationFormat>画面に合わせる (4:3)</PresentationFormat>
  <Paragraphs>25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BIZ UDPゴシック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kumamoto</dc:creator>
  <cp:lastModifiedBy>小正 裕佳子</cp:lastModifiedBy>
  <cp:revision>12</cp:revision>
  <dcterms:modified xsi:type="dcterms:W3CDTF">2022-06-02T01:32:32Z</dcterms:modified>
</cp:coreProperties>
</file>